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5">
  <p:sldMasterIdLst>
    <p:sldMasterId id="2147493455" r:id="rId4"/>
  </p:sldMasterIdLst>
  <p:notesMasterIdLst>
    <p:notesMasterId r:id="rId38"/>
  </p:notesMasterIdLst>
  <p:handoutMasterIdLst>
    <p:handoutMasterId r:id="rId39"/>
  </p:handoutMasterIdLst>
  <p:sldIdLst>
    <p:sldId id="258" r:id="rId5"/>
    <p:sldId id="267" r:id="rId6"/>
    <p:sldId id="654" r:id="rId7"/>
    <p:sldId id="714" r:id="rId8"/>
    <p:sldId id="730" r:id="rId9"/>
    <p:sldId id="720" r:id="rId10"/>
    <p:sldId id="715" r:id="rId11"/>
    <p:sldId id="731" r:id="rId12"/>
    <p:sldId id="716" r:id="rId13"/>
    <p:sldId id="729" r:id="rId14"/>
    <p:sldId id="732" r:id="rId15"/>
    <p:sldId id="733" r:id="rId16"/>
    <p:sldId id="712" r:id="rId17"/>
    <p:sldId id="713" r:id="rId18"/>
    <p:sldId id="734" r:id="rId19"/>
    <p:sldId id="735" r:id="rId20"/>
    <p:sldId id="736" r:id="rId21"/>
    <p:sldId id="717" r:id="rId22"/>
    <p:sldId id="737" r:id="rId23"/>
    <p:sldId id="718" r:id="rId24"/>
    <p:sldId id="719" r:id="rId25"/>
    <p:sldId id="722" r:id="rId26"/>
    <p:sldId id="728" r:id="rId27"/>
    <p:sldId id="724" r:id="rId28"/>
    <p:sldId id="725" r:id="rId29"/>
    <p:sldId id="741" r:id="rId30"/>
    <p:sldId id="740" r:id="rId31"/>
    <p:sldId id="743" r:id="rId32"/>
    <p:sldId id="744" r:id="rId33"/>
    <p:sldId id="738" r:id="rId34"/>
    <p:sldId id="742" r:id="rId35"/>
    <p:sldId id="726" r:id="rId36"/>
    <p:sldId id="261" r:id="rId37"/>
  </p:sldIdLst>
  <p:sldSz cx="9144000" cy="5143500" type="screen16x9"/>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1C1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napToObjects="1">
      <p:cViewPr varScale="1">
        <p:scale>
          <a:sx n="114" d="100"/>
          <a:sy n="114" d="100"/>
        </p:scale>
        <p:origin x="499" y="91"/>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AC50D19E-0113-BA4B-AEE4-5549701E1668}" type="datetimeFigureOut">
              <a:rPr lang="de-DE" smtClean="0"/>
              <a:t>16.11.2022</a:t>
            </a:fld>
            <a:endParaRPr lang="de-DE"/>
          </a:p>
        </p:txBody>
      </p:sp>
      <p:sp>
        <p:nvSpPr>
          <p:cNvPr id="4" name="Fußzeilenplatzhalt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1AFD6F4-9217-2C4E-B66E-A8769F5D67BF}" type="slidenum">
              <a:rPr lang="de-DE" smtClean="0"/>
              <a:t>‹Nr.›</a:t>
            </a:fld>
            <a:endParaRPr lang="de-DE"/>
          </a:p>
        </p:txBody>
      </p:sp>
    </p:spTree>
    <p:extLst>
      <p:ext uri="{BB962C8B-B14F-4D97-AF65-F5344CB8AC3E}">
        <p14:creationId xmlns:p14="http://schemas.microsoft.com/office/powerpoint/2010/main" val="6368226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61D2B9A2-ED51-6D4B-9139-1256A3AF4139}" type="datetimeFigureOut">
              <a:rPr lang="de-DE" smtClean="0"/>
              <a:t>15.11.2022</a:t>
            </a:fld>
            <a:endParaRPr lang="de-DE"/>
          </a:p>
        </p:txBody>
      </p:sp>
      <p:sp>
        <p:nvSpPr>
          <p:cNvPr id="4" name="Folienbildplatzhalt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909" y="4715154"/>
            <a:ext cx="5335270" cy="44669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8636DE12-3DD9-534B-A131-37AFFB34944B}" type="slidenum">
              <a:rPr lang="de-DE" smtClean="0"/>
              <a:t>‹Nr.›</a:t>
            </a:fld>
            <a:endParaRPr lang="de-DE"/>
          </a:p>
        </p:txBody>
      </p:sp>
    </p:spTree>
    <p:extLst>
      <p:ext uri="{BB962C8B-B14F-4D97-AF65-F5344CB8AC3E}">
        <p14:creationId xmlns:p14="http://schemas.microsoft.com/office/powerpoint/2010/main" val="41489639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0999"/>
            <a:ext cx="7772400" cy="879089"/>
          </a:xfrm>
        </p:spPr>
        <p:txBody>
          <a:bodyPr anchor="b"/>
          <a:lstStyle/>
          <a:p>
            <a:r>
              <a:rPr lang="en-US" dirty="0"/>
              <a:t>Click to edit Master title style</a:t>
            </a:r>
          </a:p>
        </p:txBody>
      </p:sp>
      <p:sp>
        <p:nvSpPr>
          <p:cNvPr id="3" name="Subtitle 2"/>
          <p:cNvSpPr>
            <a:spLocks noGrp="1"/>
          </p:cNvSpPr>
          <p:nvPr>
            <p:ph type="subTitle" idx="1"/>
          </p:nvPr>
        </p:nvSpPr>
        <p:spPr>
          <a:xfrm>
            <a:off x="685800" y="2495503"/>
            <a:ext cx="7086600" cy="1314450"/>
          </a:xfrm>
        </p:spPr>
        <p:txBody>
          <a:bodyPr/>
          <a:lstStyle>
            <a:lvl1pPr marL="0" indent="0" algn="l">
              <a:lnSpc>
                <a:spcPct val="80000"/>
              </a:lnSpc>
              <a:buNone/>
              <a:defRPr>
                <a:solidFill>
                  <a:schemeClr val="tx1">
                    <a:tint val="75000"/>
                  </a:schemeClr>
                </a:solidFill>
                <a:latin typeface="Muli SemiBold"/>
                <a:cs typeface="Muli Semi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14E5DB8-6058-F14B-93D2-C05DC91A41EC}" type="datetime1">
              <a:rPr lang="de-DE" smtClean="0"/>
              <a:t>15.11.2022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‹Nr.›</a:t>
            </a:fld>
            <a:endParaRPr lang="en-US"/>
          </a:p>
        </p:txBody>
      </p:sp>
      <p:pic>
        <p:nvPicPr>
          <p:cNvPr id="9" name="Bild 8" descr="rpo-logo-frei.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80136" y="261350"/>
            <a:ext cx="1565640" cy="667600"/>
          </a:xfrm>
          <a:prstGeom prst="rect">
            <a:avLst/>
          </a:prstGeom>
        </p:spPr>
      </p:pic>
    </p:spTree>
    <p:extLst>
      <p:ext uri="{BB962C8B-B14F-4D97-AF65-F5344CB8AC3E}">
        <p14:creationId xmlns:p14="http://schemas.microsoft.com/office/powerpoint/2010/main" val="17283514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BB9A1-6044-D241-BB6D-477987F8AA5D}" type="datetime1">
              <a:rPr lang="de-DE" smtClean="0"/>
              <a:t>15.11.2022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37233172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60181"/>
            <a:ext cx="2057400" cy="31344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460181"/>
            <a:ext cx="6019800" cy="31344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612E89-1801-6146-AA89-220DE2C80EAD}" type="datetime1">
              <a:rPr lang="de-DE" smtClean="0"/>
              <a:t>15.11.2022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2417996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11" name="Bild 10" descr="teasergrafik_web2018.jpg"/>
          <p:cNvPicPr>
            <a:picLocks noChangeAspect="1"/>
          </p:cNvPicPr>
          <p:nvPr userDrawn="1"/>
        </p:nvPicPr>
        <p:blipFill rotWithShape="1">
          <a:blip r:embed="rId2">
            <a:alphaModFix amt="16000"/>
            <a:extLst>
              <a:ext uri="{28A0092B-C50C-407E-A947-70E740481C1C}">
                <a14:useLocalDpi xmlns:a14="http://schemas.microsoft.com/office/drawing/2010/main" val="0"/>
              </a:ext>
            </a:extLst>
          </a:blip>
          <a:srcRect b="35875"/>
          <a:stretch/>
        </p:blipFill>
        <p:spPr>
          <a:xfrm>
            <a:off x="0" y="0"/>
            <a:ext cx="9144000" cy="1374285"/>
          </a:xfrm>
          <a:prstGeom prst="rect">
            <a:avLst/>
          </a:prstGeom>
        </p:spPr>
      </p:pic>
      <p:pic>
        <p:nvPicPr>
          <p:cNvPr id="12" name="Bild 11" descr="rpo-logo-frei.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0136" y="266087"/>
            <a:ext cx="1565640" cy="667600"/>
          </a:xfrm>
          <a:prstGeom prst="rect">
            <a:avLst/>
          </a:prstGeom>
        </p:spPr>
      </p:pic>
      <p:sp>
        <p:nvSpPr>
          <p:cNvPr id="2" name="Title 1"/>
          <p:cNvSpPr>
            <a:spLocks noGrp="1"/>
          </p:cNvSpPr>
          <p:nvPr>
            <p:ph type="title"/>
          </p:nvPr>
        </p:nvSpPr>
        <p:spPr>
          <a:xfrm>
            <a:off x="457200" y="205979"/>
            <a:ext cx="6622484" cy="642287"/>
          </a:xfrm>
        </p:spPr>
        <p:txBody>
          <a:bodyPr/>
          <a:lstStyle>
            <a:lvl1pPr>
              <a:defRPr sz="2800"/>
            </a:lvl1pPr>
          </a:lstStyle>
          <a:p>
            <a:r>
              <a:rPr lang="en-US" dirty="0"/>
              <a:t>Click to edit Master title style</a:t>
            </a:r>
          </a:p>
        </p:txBody>
      </p:sp>
      <p:sp>
        <p:nvSpPr>
          <p:cNvPr id="3" name="Content Placeholder 2"/>
          <p:cNvSpPr>
            <a:spLocks noGrp="1"/>
          </p:cNvSpPr>
          <p:nvPr>
            <p:ph idx="1"/>
          </p:nvPr>
        </p:nvSpPr>
        <p:spPr>
          <a:xfrm>
            <a:off x="457200" y="1616828"/>
            <a:ext cx="8229600" cy="2977794"/>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232EAB6-2B77-7E43-816A-001E26C354AB}" type="datetime1">
              <a:rPr lang="de-DE" smtClean="0"/>
              <a:t>15.11.2022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‹Nr.›</a:t>
            </a:fld>
            <a:endParaRPr lang="en-US"/>
          </a:p>
        </p:txBody>
      </p:sp>
      <p:sp>
        <p:nvSpPr>
          <p:cNvPr id="10" name="Textplatzhalter 9"/>
          <p:cNvSpPr>
            <a:spLocks noGrp="1"/>
          </p:cNvSpPr>
          <p:nvPr>
            <p:ph type="body" sz="quarter" idx="13"/>
          </p:nvPr>
        </p:nvSpPr>
        <p:spPr>
          <a:xfrm>
            <a:off x="457200" y="848266"/>
            <a:ext cx="6623050" cy="521747"/>
          </a:xfrm>
        </p:spPr>
        <p:txBody>
          <a:bodyPr>
            <a:normAutofit/>
          </a:bodyPr>
          <a:lstStyle>
            <a:lvl1pPr marL="0" indent="0">
              <a:lnSpc>
                <a:spcPct val="90000"/>
              </a:lnSpc>
              <a:buNone/>
              <a:defRPr sz="1800">
                <a:latin typeface="Muli SemiBold"/>
                <a:cs typeface="Muli SemiBold"/>
              </a:defRPr>
            </a:lvl1pPr>
          </a:lstStyle>
          <a:p>
            <a:pPr lvl="0"/>
            <a:r>
              <a:rPr lang="de-DE" dirty="0"/>
              <a:t>Mastertextformat bearbeiten</a:t>
            </a:r>
          </a:p>
        </p:txBody>
      </p:sp>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lnSpc>
                <a:spcPct val="80000"/>
              </a:lnSpc>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0E8770D-0CD6-D347-AF6E-69B217FB6DC3}" type="datetime1">
              <a:rPr lang="de-DE" smtClean="0"/>
              <a:t>15.11.2022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‹Nr.›</a:t>
            </a:fld>
            <a:endParaRPr lang="en-US" dirty="0"/>
          </a:p>
        </p:txBody>
      </p:sp>
      <p:pic>
        <p:nvPicPr>
          <p:cNvPr id="7" name="Bild 6" descr="mediapark.jpg"/>
          <p:cNvPicPr>
            <a:picLocks noChangeAspect="1"/>
          </p:cNvPicPr>
          <p:nvPr userDrawn="1"/>
        </p:nvPicPr>
        <p:blipFill rotWithShape="1">
          <a:blip r:embed="rId2">
            <a:extLst>
              <a:ext uri="{28A0092B-C50C-407E-A947-70E740481C1C}">
                <a14:useLocalDpi xmlns:a14="http://schemas.microsoft.com/office/drawing/2010/main" val="0"/>
              </a:ext>
            </a:extLst>
          </a:blip>
          <a:srcRect t="35455" r="18558"/>
          <a:stretch/>
        </p:blipFill>
        <p:spPr>
          <a:xfrm>
            <a:off x="0" y="0"/>
            <a:ext cx="9144001" cy="1698481"/>
          </a:xfrm>
          <a:prstGeom prst="rect">
            <a:avLst/>
          </a:prstGeom>
        </p:spPr>
      </p:pic>
      <p:pic>
        <p:nvPicPr>
          <p:cNvPr id="8" name="Bild 7" descr="rpo-logo-frei.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0136" y="270828"/>
            <a:ext cx="1565640" cy="667600"/>
          </a:xfrm>
          <a:prstGeom prst="rect">
            <a:avLst/>
          </a:prstGeom>
        </p:spPr>
      </p:pic>
    </p:spTree>
    <p:extLst>
      <p:ext uri="{BB962C8B-B14F-4D97-AF65-F5344CB8AC3E}">
        <p14:creationId xmlns:p14="http://schemas.microsoft.com/office/powerpoint/2010/main" val="1122394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94449"/>
            <a:ext cx="4038600" cy="300017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594449"/>
            <a:ext cx="4038600" cy="3000173"/>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6066CFC-89EC-5644-B189-6F51E60DD09B}" type="datetime1">
              <a:rPr lang="de-DE" smtClean="0"/>
              <a:t>15.11.2022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260594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CA7E6D-249B-5F4B-A738-FAA51D124F66}" type="datetime1">
              <a:rPr lang="de-DE" smtClean="0"/>
              <a:t>15.11.2022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2486824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A3E454-2DB7-864D-AD7D-A6C7B628CC52}" type="datetime1">
              <a:rPr lang="de-DE" smtClean="0"/>
              <a:t>15.11.2022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084712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D584E-FFFB-FB4E-9FB5-16934F7D6522}" type="datetime1">
              <a:rPr lang="de-DE" smtClean="0"/>
              <a:t>15.11.2022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1249224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5926465"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2926080" y="1678368"/>
            <a:ext cx="4375133" cy="291625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BDFBB8D-64D0-9446-B24C-DC857AA885CD}" type="datetime1">
              <a:rPr lang="de-DE" smtClean="0"/>
              <a:t>15.11.2022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‹Nr.›</a:t>
            </a:fld>
            <a:endParaRPr kumimoji="0" lang="en-US" dirty="0">
              <a:solidFill>
                <a:schemeClr val="accent3">
                  <a:shade val="75000"/>
                </a:schemeClr>
              </a:solidFill>
            </a:endParaRPr>
          </a:p>
        </p:txBody>
      </p:sp>
      <p:sp>
        <p:nvSpPr>
          <p:cNvPr id="9" name="Bildplatzhalter 8"/>
          <p:cNvSpPr>
            <a:spLocks noGrp="1"/>
          </p:cNvSpPr>
          <p:nvPr>
            <p:ph type="pic" sz="quarter" idx="13"/>
          </p:nvPr>
        </p:nvSpPr>
        <p:spPr>
          <a:xfrm>
            <a:off x="457200" y="1678368"/>
            <a:ext cx="2211388" cy="2915857"/>
          </a:xfrm>
        </p:spPr>
        <p:txBody>
          <a:bodyPr/>
          <a:lstStyle/>
          <a:p>
            <a:endParaRPr lang="de-DE" dirty="0"/>
          </a:p>
        </p:txBody>
      </p:sp>
    </p:spTree>
    <p:extLst>
      <p:ext uri="{BB962C8B-B14F-4D97-AF65-F5344CB8AC3E}">
        <p14:creationId xmlns:p14="http://schemas.microsoft.com/office/powerpoint/2010/main" val="1218220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63A686-831D-524D-8A68-7E6F200EC375}" type="datetime1">
              <a:rPr lang="de-DE" smtClean="0"/>
              <a:t>15.11.2022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‹Nr.›</a:t>
            </a:fld>
            <a:endParaRPr lang="en-US"/>
          </a:p>
        </p:txBody>
      </p:sp>
    </p:spTree>
    <p:extLst>
      <p:ext uri="{BB962C8B-B14F-4D97-AF65-F5344CB8AC3E}">
        <p14:creationId xmlns:p14="http://schemas.microsoft.com/office/powerpoint/2010/main" val="36159831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Bild 7" descr="teasergrafik_web2018.jpg"/>
          <p:cNvPicPr>
            <a:picLocks noChangeAspect="1"/>
          </p:cNvPicPr>
          <p:nvPr userDrawn="1"/>
        </p:nvPicPr>
        <p:blipFill rotWithShape="1">
          <a:blip r:embed="rId13">
            <a:alphaModFix amt="33000"/>
            <a:extLst>
              <a:ext uri="{28A0092B-C50C-407E-A947-70E740481C1C}">
                <a14:useLocalDpi xmlns:a14="http://schemas.microsoft.com/office/drawing/2010/main" val="0"/>
              </a:ext>
            </a:extLst>
          </a:blip>
          <a:srcRect b="35875"/>
          <a:stretch/>
        </p:blipFill>
        <p:spPr>
          <a:xfrm>
            <a:off x="0" y="0"/>
            <a:ext cx="9144000" cy="1374285"/>
          </a:xfrm>
          <a:prstGeom prst="rect">
            <a:avLst/>
          </a:prstGeom>
        </p:spPr>
      </p:pic>
      <p:sp>
        <p:nvSpPr>
          <p:cNvPr id="2" name="Title Placeholder 1"/>
          <p:cNvSpPr>
            <a:spLocks noGrp="1"/>
          </p:cNvSpPr>
          <p:nvPr>
            <p:ph type="title"/>
          </p:nvPr>
        </p:nvSpPr>
        <p:spPr>
          <a:xfrm>
            <a:off x="457200" y="205979"/>
            <a:ext cx="6622484"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50107"/>
            <a:ext cx="8229600" cy="314451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800" b="0" i="0">
                <a:solidFill>
                  <a:schemeClr val="tx1">
                    <a:tint val="75000"/>
                  </a:schemeClr>
                </a:solidFill>
                <a:latin typeface="Nunito Regular"/>
                <a:cs typeface="Nunito Regular"/>
              </a:defRPr>
            </a:lvl1pPr>
          </a:lstStyle>
          <a:p>
            <a:fld id="{EEFE722A-F594-3E4F-8A52-273A38E6808F}" type="datetime1">
              <a:rPr lang="de-DE" smtClean="0"/>
              <a:pPr/>
              <a:t>15.11.2022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800" b="0" i="0">
                <a:solidFill>
                  <a:schemeClr val="tx1">
                    <a:tint val="75000"/>
                  </a:schemeClr>
                </a:solidFill>
                <a:latin typeface="Nunito Regular"/>
                <a:cs typeface="Nunito Regular"/>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800" b="0" i="0">
                <a:solidFill>
                  <a:schemeClr val="tx1">
                    <a:tint val="75000"/>
                  </a:schemeClr>
                </a:solidFill>
                <a:latin typeface="Nunito Regular"/>
                <a:cs typeface="Nunito Regular"/>
              </a:defRPr>
            </a:lvl1pPr>
          </a:lstStyle>
          <a:p>
            <a:fld id="{2066355A-084C-D24E-9AD2-7E4FC41EA627}" type="slidenum">
              <a:rPr lang="en-US" smtClean="0"/>
              <a:pPr/>
              <a:t>‹Nr.›</a:t>
            </a:fld>
            <a:endParaRPr lang="en-US" dirty="0"/>
          </a:p>
        </p:txBody>
      </p:sp>
      <p:pic>
        <p:nvPicPr>
          <p:cNvPr id="9" name="Bild 8" descr="rpo-logo-frei.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480136" y="261353"/>
            <a:ext cx="1565640" cy="66760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p:txStyles>
    <p:titleStyle>
      <a:lvl1pPr algn="l" defTabSz="457200" rtl="0" eaLnBrk="1" latinLnBrk="0" hangingPunct="1">
        <a:lnSpc>
          <a:spcPct val="80000"/>
        </a:lnSpc>
        <a:spcBef>
          <a:spcPct val="0"/>
        </a:spcBef>
        <a:buNone/>
        <a:defRPr sz="2400" kern="1200">
          <a:solidFill>
            <a:srgbClr val="A91C14"/>
          </a:solidFill>
          <a:latin typeface="Muli SemiBold"/>
          <a:ea typeface="+mj-ea"/>
          <a:cs typeface="Muli SemiBold"/>
        </a:defRPr>
      </a:lvl1pPr>
    </p:titleStyle>
    <p:bodyStyle>
      <a:lvl1pPr marL="342900" indent="-342900" algn="l" defTabSz="457200" rtl="0" eaLnBrk="1" latinLnBrk="0" hangingPunct="1">
        <a:spcBef>
          <a:spcPts val="600"/>
        </a:spcBef>
        <a:buFont typeface="Arial"/>
        <a:buChar char="•"/>
        <a:defRPr sz="2000" b="0" i="0" kern="1200">
          <a:solidFill>
            <a:schemeClr val="tx1"/>
          </a:solidFill>
          <a:latin typeface="Nunito Regular"/>
          <a:ea typeface="+mn-ea"/>
          <a:cs typeface="Nunito Regular"/>
        </a:defRPr>
      </a:lvl1pPr>
      <a:lvl2pPr marL="742950" indent="-285750" algn="l" defTabSz="457200" rtl="0" eaLnBrk="1" latinLnBrk="0" hangingPunct="1">
        <a:spcBef>
          <a:spcPts val="600"/>
        </a:spcBef>
        <a:buFont typeface="Arial"/>
        <a:buChar char="–"/>
        <a:defRPr sz="1800" b="0" i="0" kern="1200">
          <a:solidFill>
            <a:schemeClr val="tx1"/>
          </a:solidFill>
          <a:latin typeface="Nunito Regular"/>
          <a:ea typeface="+mn-ea"/>
          <a:cs typeface="Nunito Regular"/>
        </a:defRPr>
      </a:lvl2pPr>
      <a:lvl3pPr marL="1143000" indent="-228600" algn="l" defTabSz="457200" rtl="0" eaLnBrk="1" latinLnBrk="0" hangingPunct="1">
        <a:spcBef>
          <a:spcPts val="600"/>
        </a:spcBef>
        <a:buFont typeface="Arial"/>
        <a:buChar char="•"/>
        <a:defRPr sz="1600" b="0" i="0" kern="1200">
          <a:solidFill>
            <a:schemeClr val="tx1"/>
          </a:solidFill>
          <a:latin typeface="Nunito Regular"/>
          <a:ea typeface="+mn-ea"/>
          <a:cs typeface="Nunito Regular"/>
        </a:defRPr>
      </a:lvl3pPr>
      <a:lvl4pPr marL="1600200" indent="-228600" algn="l" defTabSz="457200" rtl="0" eaLnBrk="1" latinLnBrk="0" hangingPunct="1">
        <a:spcBef>
          <a:spcPts val="600"/>
        </a:spcBef>
        <a:buFont typeface="Arial"/>
        <a:buChar char="–"/>
        <a:defRPr sz="1400" b="0" i="0" kern="1200">
          <a:solidFill>
            <a:schemeClr val="tx1"/>
          </a:solidFill>
          <a:latin typeface="Nunito Regular"/>
          <a:ea typeface="+mn-ea"/>
          <a:cs typeface="Nunito Regular"/>
        </a:defRPr>
      </a:lvl4pPr>
      <a:lvl5pPr marL="2057400" indent="-228600" algn="l" defTabSz="457200" rtl="0" eaLnBrk="1" latinLnBrk="0" hangingPunct="1">
        <a:spcBef>
          <a:spcPts val="600"/>
        </a:spcBef>
        <a:buFont typeface="Arial"/>
        <a:buChar char="»"/>
        <a:defRPr sz="1400" b="0" i="0" kern="1200">
          <a:solidFill>
            <a:schemeClr val="tx1"/>
          </a:solidFill>
          <a:latin typeface="Nunito Regular"/>
          <a:ea typeface="+mn-ea"/>
          <a:cs typeface="Nuni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722313" y="1964987"/>
            <a:ext cx="7772400" cy="1125141"/>
          </a:xfrm>
        </p:spPr>
        <p:txBody>
          <a:bodyPr>
            <a:normAutofit fontScale="90000"/>
          </a:bodyPr>
          <a:lstStyle/>
          <a:p>
            <a:pPr algn="ctr">
              <a:lnSpc>
                <a:spcPct val="100000"/>
              </a:lnSpc>
              <a:spcBef>
                <a:spcPts val="0"/>
              </a:spcBef>
              <a:spcAft>
                <a:spcPts val="1200"/>
              </a:spcAft>
            </a:pPr>
            <a:br>
              <a:rPr lang="de-DE" sz="2400" b="0" dirty="0">
                <a:solidFill>
                  <a:schemeClr val="accent1">
                    <a:lumMod val="75000"/>
                  </a:schemeClr>
                </a:solidFill>
                <a:latin typeface="Arial" panose="020B0604020202020204" pitchFamily="34" charset="0"/>
                <a:cs typeface="Arial" panose="020B0604020202020204" pitchFamily="34" charset="0"/>
              </a:rPr>
            </a:br>
            <a:r>
              <a:rPr lang="de-DE" sz="2200" b="0" dirty="0">
                <a:solidFill>
                  <a:schemeClr val="accent1">
                    <a:lumMod val="50000"/>
                  </a:schemeClr>
                </a:solidFill>
                <a:latin typeface="Arial" panose="020B0604020202020204" pitchFamily="34" charset="0"/>
                <a:cs typeface="Arial" panose="020B0604020202020204" pitchFamily="34" charset="0"/>
              </a:rPr>
              <a:t>Annahmeverzug und Vergütung</a:t>
            </a:r>
            <a:br>
              <a:rPr lang="de-DE" sz="2200" b="0" dirty="0">
                <a:solidFill>
                  <a:schemeClr val="accent1">
                    <a:lumMod val="50000"/>
                  </a:schemeClr>
                </a:solidFill>
                <a:latin typeface="Arial" panose="020B0604020202020204" pitchFamily="34" charset="0"/>
                <a:cs typeface="Arial" panose="020B0604020202020204" pitchFamily="34" charset="0"/>
              </a:rPr>
            </a:br>
            <a:br>
              <a:rPr lang="de-DE" sz="2200" b="0" dirty="0">
                <a:solidFill>
                  <a:schemeClr val="accent1">
                    <a:lumMod val="50000"/>
                  </a:schemeClr>
                </a:solidFill>
                <a:latin typeface="Arial" panose="020B0604020202020204" pitchFamily="34" charset="0"/>
                <a:cs typeface="Arial" panose="020B0604020202020204" pitchFamily="34" charset="0"/>
              </a:rPr>
            </a:br>
            <a:r>
              <a:rPr lang="de-DE" sz="1400" b="0" dirty="0">
                <a:solidFill>
                  <a:schemeClr val="accent1">
                    <a:lumMod val="50000"/>
                  </a:schemeClr>
                </a:solidFill>
                <a:latin typeface="Arial" panose="020B0604020202020204" pitchFamily="34" charset="0"/>
                <a:cs typeface="Arial" panose="020B0604020202020204" pitchFamily="34" charset="0"/>
              </a:rPr>
              <a:t>Grundlagen und taktisches Vorgehen</a:t>
            </a:r>
            <a:endParaRPr lang="de-DE" sz="1400" dirty="0">
              <a:solidFill>
                <a:schemeClr val="accent1">
                  <a:lumMod val="50000"/>
                </a:schemeClr>
              </a:solidFill>
              <a:latin typeface="Muli" panose="02000503000000000000" pitchFamily="2" charset="0"/>
            </a:endParaRPr>
          </a:p>
        </p:txBody>
      </p:sp>
      <p:sp>
        <p:nvSpPr>
          <p:cNvPr id="6" name="Textplatzhalter 5"/>
          <p:cNvSpPr>
            <a:spLocks noGrp="1"/>
          </p:cNvSpPr>
          <p:nvPr>
            <p:ph type="body" idx="1"/>
          </p:nvPr>
        </p:nvSpPr>
        <p:spPr>
          <a:xfrm>
            <a:off x="722313" y="3090128"/>
            <a:ext cx="7772400" cy="1602896"/>
          </a:xfrm>
        </p:spPr>
        <p:txBody>
          <a:bodyPr>
            <a:normAutofit fontScale="85000" lnSpcReduction="20000"/>
          </a:bodyPr>
          <a:lstStyle/>
          <a:p>
            <a:pPr>
              <a:spcAft>
                <a:spcPts val="600"/>
              </a:spcAft>
            </a:pPr>
            <a:endParaRPr lang="de-DE" sz="1400" dirty="0">
              <a:solidFill>
                <a:schemeClr val="tx1">
                  <a:lumMod val="75000"/>
                  <a:lumOff val="25000"/>
                </a:schemeClr>
              </a:solidFill>
              <a:latin typeface="Arial" panose="020B0604020202020204" pitchFamily="34" charset="0"/>
              <a:cs typeface="Arial" panose="020B0604020202020204" pitchFamily="34" charset="0"/>
            </a:endParaRPr>
          </a:p>
          <a:p>
            <a:pPr>
              <a:spcAft>
                <a:spcPts val="600"/>
              </a:spcAft>
            </a:pPr>
            <a:endParaRPr lang="de-DE" sz="1600" dirty="0">
              <a:solidFill>
                <a:schemeClr val="tx1">
                  <a:lumMod val="75000"/>
                  <a:lumOff val="25000"/>
                </a:schemeClr>
              </a:solidFill>
              <a:latin typeface="Arial" panose="020B0604020202020204" pitchFamily="34" charset="0"/>
              <a:cs typeface="Arial" panose="020B0604020202020204" pitchFamily="34" charset="0"/>
            </a:endParaRPr>
          </a:p>
          <a:p>
            <a:pPr>
              <a:spcAft>
                <a:spcPts val="600"/>
              </a:spcAft>
            </a:pPr>
            <a:r>
              <a:rPr lang="de-DE" sz="1400" dirty="0">
                <a:solidFill>
                  <a:schemeClr val="tx1">
                    <a:lumMod val="75000"/>
                    <a:lumOff val="25000"/>
                  </a:schemeClr>
                </a:solidFill>
                <a:latin typeface="Arial" panose="020B0604020202020204" pitchFamily="34" charset="0"/>
                <a:cs typeface="Arial" panose="020B0604020202020204" pitchFamily="34" charset="0"/>
              </a:rPr>
              <a:t>90. Blickpunkt Arbeitsrecht</a:t>
            </a:r>
          </a:p>
          <a:p>
            <a:pPr>
              <a:spcAft>
                <a:spcPts val="600"/>
              </a:spcAft>
            </a:pPr>
            <a:r>
              <a:rPr lang="de-DE" sz="1400" dirty="0">
                <a:solidFill>
                  <a:schemeClr val="tx1">
                    <a:lumMod val="75000"/>
                    <a:lumOff val="25000"/>
                  </a:schemeClr>
                </a:solidFill>
                <a:latin typeface="Arial" panose="020B0604020202020204" pitchFamily="34" charset="0"/>
                <a:cs typeface="Arial" panose="020B0604020202020204" pitchFamily="34" charset="0"/>
              </a:rPr>
              <a:t>15. November 2022</a:t>
            </a:r>
            <a:r>
              <a:rPr lang="de-DE" sz="1400">
                <a:solidFill>
                  <a:schemeClr val="tx1">
                    <a:lumMod val="75000"/>
                    <a:lumOff val="25000"/>
                  </a:schemeClr>
                </a:solidFill>
                <a:latin typeface="Arial" panose="020B0604020202020204" pitchFamily="34" charset="0"/>
                <a:cs typeface="Arial" panose="020B0604020202020204" pitchFamily="34" charset="0"/>
              </a:rPr>
              <a:t>, Stuttgart</a:t>
            </a:r>
            <a:endParaRPr lang="de-DE" sz="1400" dirty="0">
              <a:solidFill>
                <a:schemeClr val="tx1">
                  <a:lumMod val="75000"/>
                  <a:lumOff val="25000"/>
                </a:schemeClr>
              </a:solidFill>
              <a:latin typeface="Arial" panose="020B0604020202020204" pitchFamily="34" charset="0"/>
              <a:cs typeface="Arial" panose="020B0604020202020204" pitchFamily="34" charset="0"/>
            </a:endParaRPr>
          </a:p>
          <a:p>
            <a:pPr>
              <a:spcAft>
                <a:spcPts val="600"/>
              </a:spcAft>
            </a:pPr>
            <a:endParaRPr lang="de-DE" sz="1400" dirty="0">
              <a:solidFill>
                <a:schemeClr val="tx1">
                  <a:lumMod val="75000"/>
                  <a:lumOff val="25000"/>
                </a:schemeClr>
              </a:solidFill>
              <a:latin typeface="Arial" panose="020B0604020202020204" pitchFamily="34" charset="0"/>
              <a:cs typeface="Arial" panose="020B0604020202020204" pitchFamily="34" charset="0"/>
            </a:endParaRPr>
          </a:p>
          <a:p>
            <a:pPr>
              <a:spcAft>
                <a:spcPts val="600"/>
              </a:spcAft>
            </a:pPr>
            <a:r>
              <a:rPr lang="de-DE" sz="1400" dirty="0">
                <a:solidFill>
                  <a:schemeClr val="tx1">
                    <a:lumMod val="75000"/>
                    <a:lumOff val="25000"/>
                  </a:schemeClr>
                </a:solidFill>
                <a:latin typeface="Arial" panose="020B0604020202020204" pitchFamily="34" charset="0"/>
                <a:cs typeface="Arial" panose="020B0604020202020204" pitchFamily="34" charset="0"/>
              </a:rPr>
              <a:t>Referentin: </a:t>
            </a:r>
            <a:r>
              <a:rPr lang="de-DE" sz="1400" b="1" dirty="0">
                <a:solidFill>
                  <a:schemeClr val="tx1">
                    <a:lumMod val="75000"/>
                    <a:lumOff val="25000"/>
                  </a:schemeClr>
                </a:solidFill>
                <a:latin typeface="Arial" panose="020B0604020202020204" pitchFamily="34" charset="0"/>
                <a:cs typeface="Arial" panose="020B0604020202020204" pitchFamily="34" charset="0"/>
              </a:rPr>
              <a:t>Dr. Nathalie Oberthür</a:t>
            </a:r>
            <a:r>
              <a:rPr lang="de-DE" sz="1400" dirty="0">
                <a:solidFill>
                  <a:schemeClr val="tx1">
                    <a:lumMod val="75000"/>
                    <a:lumOff val="25000"/>
                  </a:schemeClr>
                </a:solidFill>
                <a:latin typeface="Arial" panose="020B0604020202020204" pitchFamily="34" charset="0"/>
                <a:cs typeface="Arial" panose="020B0604020202020204" pitchFamily="34" charset="0"/>
              </a:rPr>
              <a:t>, Fachanwältin für Arbeitsrecht</a:t>
            </a:r>
          </a:p>
        </p:txBody>
      </p:sp>
      <p:sp>
        <p:nvSpPr>
          <p:cNvPr id="8" name="Foliennummernplatzhalter 7"/>
          <p:cNvSpPr>
            <a:spLocks noGrp="1"/>
          </p:cNvSpPr>
          <p:nvPr>
            <p:ph type="sldNum" sz="quarter" idx="12"/>
          </p:nvPr>
        </p:nvSpPr>
        <p:spPr/>
        <p:txBody>
          <a:bodyPr/>
          <a:lstStyle/>
          <a:p>
            <a:fld id="{91AF2B4D-6B12-4EDF-87BB-2B55CECB6611}" type="slidenum">
              <a:rPr lang="en-US" smtClean="0"/>
              <a:pPr/>
              <a:t>1</a:t>
            </a:fld>
            <a:endParaRPr lang="en-US"/>
          </a:p>
        </p:txBody>
      </p:sp>
    </p:spTree>
    <p:extLst>
      <p:ext uri="{BB962C8B-B14F-4D97-AF65-F5344CB8AC3E}">
        <p14:creationId xmlns:p14="http://schemas.microsoft.com/office/powerpoint/2010/main" val="5487742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fehlende Leistungsfähigkeit</a:t>
            </a:r>
            <a:r>
              <a:rPr lang="de-DE" sz="1100" dirty="0">
                <a:latin typeface="Arial" panose="020B0604020202020204" pitchFamily="34" charset="0"/>
                <a:cs typeface="Arial" panose="020B0604020202020204" pitchFamily="34" charset="0"/>
              </a:rPr>
              <a:t>:</a:t>
            </a:r>
          </a:p>
          <a:p>
            <a:pPr marL="1828800" lvl="4" indent="0">
              <a:buNone/>
            </a:pPr>
            <a:r>
              <a:rPr lang="de-DE" sz="1100" dirty="0">
                <a:latin typeface="Arial" panose="020B0604020202020204" pitchFamily="34" charset="0"/>
                <a:cs typeface="Arial" panose="020B0604020202020204" pitchFamily="34" charset="0"/>
              </a:rPr>
              <a:t>	- objektive Unmöglichkeit (Wegerisiko)</a:t>
            </a:r>
          </a:p>
          <a:p>
            <a:pPr marL="1828800" lvl="4" indent="0">
              <a:buNone/>
            </a:pPr>
            <a:r>
              <a:rPr lang="de-DE" sz="1100" dirty="0">
                <a:latin typeface="Arial" panose="020B0604020202020204" pitchFamily="34" charset="0"/>
                <a:cs typeface="Arial" panose="020B0604020202020204" pitchFamily="34" charset="0"/>
              </a:rPr>
              <a:t>	- subjektives Unvermögen (Krankheit, Beschäftigungsverbot, Entzug der Fahrerlaubnis, </a:t>
            </a:r>
          </a:p>
          <a:p>
            <a:pPr marL="1828800" lvl="4" indent="0">
              <a:spcBef>
                <a:spcPts val="0"/>
              </a:spcBef>
              <a:buNone/>
            </a:pPr>
            <a:r>
              <a:rPr lang="de-DE" sz="1100" dirty="0">
                <a:solidFill>
                  <a:schemeClr val="bg2">
                    <a:lumMod val="10000"/>
                  </a:schemeClr>
                </a:solidFill>
                <a:latin typeface="Arial" panose="020B0604020202020204" pitchFamily="34" charset="0"/>
                <a:cs typeface="Arial" panose="020B0604020202020204" pitchFamily="34" charset="0"/>
              </a:rPr>
              <a:t>              Hausverbot bei Kunden </a:t>
            </a:r>
            <a:r>
              <a:rPr lang="de-DE" sz="1100" dirty="0">
                <a:latin typeface="Arial" panose="020B0604020202020204" pitchFamily="34" charset="0"/>
                <a:cs typeface="Arial" panose="020B0604020202020204" pitchFamily="34" charset="0"/>
              </a:rPr>
              <a:t>(</a:t>
            </a:r>
            <a:r>
              <a:rPr lang="de-DE" sz="1100" dirty="0">
                <a:solidFill>
                  <a:schemeClr val="accent1">
                    <a:lumMod val="50000"/>
                  </a:schemeClr>
                </a:solidFill>
                <a:latin typeface="Arial" panose="020B0604020202020204" pitchFamily="34" charset="0"/>
                <a:cs typeface="Arial" panose="020B0604020202020204" pitchFamily="34" charset="0"/>
              </a:rPr>
              <a:t>BAG 28.09.2016 – 5 AZR 224/16</a:t>
            </a:r>
            <a:r>
              <a:rPr lang="de-DE" sz="1100" dirty="0">
                <a:latin typeface="Arial" panose="020B0604020202020204" pitchFamily="34" charset="0"/>
                <a:cs typeface="Arial" panose="020B0604020202020204" pitchFamily="34" charset="0"/>
              </a:rPr>
              <a:t>), nicht bloßes Einsatzverbot</a:t>
            </a:r>
          </a:p>
          <a:p>
            <a:pPr marL="1828800" lvl="4" indent="0">
              <a:spcBef>
                <a:spcPts val="0"/>
              </a:spcBef>
              <a:buNone/>
            </a:pPr>
            <a:r>
              <a:rPr lang="de-DE" sz="1100" dirty="0">
                <a:latin typeface="Arial" panose="020B0604020202020204" pitchFamily="34" charset="0"/>
                <a:cs typeface="Arial" panose="020B0604020202020204" pitchFamily="34" charset="0"/>
              </a:rPr>
              <a:t>             (</a:t>
            </a:r>
            <a:r>
              <a:rPr lang="de-DE" sz="1100" dirty="0">
                <a:solidFill>
                  <a:schemeClr val="accent1">
                    <a:lumMod val="50000"/>
                  </a:schemeClr>
                </a:solidFill>
                <a:latin typeface="Arial" panose="020B0604020202020204" pitchFamily="34" charset="0"/>
                <a:cs typeface="Arial" panose="020B0604020202020204" pitchFamily="34" charset="0"/>
              </a:rPr>
              <a:t>BAG 21.10.2015 – 5 AZR 843/14</a:t>
            </a:r>
            <a:r>
              <a:rPr lang="de-DE" sz="1100" dirty="0">
                <a:latin typeface="Arial" panose="020B0604020202020204" pitchFamily="34" charset="0"/>
                <a:cs typeface="Arial" panose="020B0604020202020204" pitchFamily="34" charset="0"/>
              </a:rPr>
              <a:t>); fehlender Impfschutz bei </a:t>
            </a:r>
            <a:r>
              <a:rPr lang="de-DE" sz="1100" dirty="0">
                <a:solidFill>
                  <a:schemeClr val="bg2">
                    <a:lumMod val="10000"/>
                  </a:schemeClr>
                </a:solidFill>
                <a:latin typeface="Arial" panose="020B0604020202020204" pitchFamily="34" charset="0"/>
                <a:cs typeface="Arial" panose="020B0604020202020204" pitchFamily="34" charset="0"/>
              </a:rPr>
              <a:t>einrichtungsbezogenem</a:t>
            </a:r>
          </a:p>
          <a:p>
            <a:pPr marL="1828800" lvl="4" indent="0">
              <a:spcBef>
                <a:spcPts val="0"/>
              </a:spcBef>
              <a:buNone/>
            </a:pPr>
            <a:r>
              <a:rPr lang="de-DE" sz="1100" dirty="0">
                <a:solidFill>
                  <a:schemeClr val="bg2">
                    <a:lumMod val="10000"/>
                  </a:schemeClr>
                </a:solidFill>
                <a:latin typeface="Arial" panose="020B0604020202020204" pitchFamily="34" charset="0"/>
                <a:cs typeface="Arial" panose="020B0604020202020204" pitchFamily="34" charset="0"/>
              </a:rPr>
              <a:t>	 Tätigkeitsverbot gem. § 20a Abs. 1 IFSG (</a:t>
            </a:r>
            <a:r>
              <a:rPr lang="de-DE" sz="1100" dirty="0" err="1">
                <a:solidFill>
                  <a:schemeClr val="bg2">
                    <a:lumMod val="10000"/>
                  </a:schemeClr>
                </a:solidFill>
                <a:latin typeface="Arial" panose="020B0604020202020204" pitchFamily="34" charset="0"/>
                <a:cs typeface="Arial" panose="020B0604020202020204" pitchFamily="34" charset="0"/>
              </a:rPr>
              <a:t>str.</a:t>
            </a:r>
            <a:r>
              <a:rPr lang="de-DE" sz="1100" dirty="0">
                <a:solidFill>
                  <a:schemeClr val="bg2">
                    <a:lumMod val="10000"/>
                  </a:schemeClr>
                </a:solidFill>
                <a:latin typeface="Arial" panose="020B0604020202020204" pitchFamily="34" charset="0"/>
                <a:cs typeface="Arial" panose="020B0604020202020204" pitchFamily="34" charset="0"/>
              </a:rPr>
              <a:t>; zum Freistellungsrecht / Tätigkeitsverbot </a:t>
            </a:r>
            <a:r>
              <a:rPr lang="de-DE" sz="1100" dirty="0">
                <a:solidFill>
                  <a:schemeClr val="accent1">
                    <a:lumMod val="50000"/>
                  </a:schemeClr>
                </a:solidFill>
                <a:latin typeface="Arial" panose="020B0604020202020204" pitchFamily="34" charset="0"/>
                <a:cs typeface="Arial" panose="020B0604020202020204" pitchFamily="34" charset="0"/>
              </a:rPr>
              <a:t>LAG 	  Hessen 11.08.2022 – 5 </a:t>
            </a:r>
            <a:r>
              <a:rPr lang="de-DE" sz="1100" dirty="0" err="1">
                <a:solidFill>
                  <a:schemeClr val="accent1">
                    <a:lumMod val="50000"/>
                  </a:schemeClr>
                </a:solidFill>
                <a:latin typeface="Arial" panose="020B0604020202020204" pitchFamily="34" charset="0"/>
                <a:cs typeface="Arial" panose="020B0604020202020204" pitchFamily="34" charset="0"/>
              </a:rPr>
              <a:t>SaGa</a:t>
            </a:r>
            <a:r>
              <a:rPr lang="de-DE" sz="1100" dirty="0">
                <a:solidFill>
                  <a:schemeClr val="accent1">
                    <a:lumMod val="50000"/>
                  </a:schemeClr>
                </a:solidFill>
                <a:latin typeface="Arial" panose="020B0604020202020204" pitchFamily="34" charset="0"/>
                <a:cs typeface="Arial" panose="020B0604020202020204" pitchFamily="34" charset="0"/>
              </a:rPr>
              <a:t> 728/22; ArbG Köln 21.07.2022 – 8 Ca 1779/22; ArbG Gießen 	  08.11.2022 – 5 Ca 119/22; </a:t>
            </a:r>
            <a:r>
              <a:rPr lang="de-DE" sz="1100" dirty="0" err="1">
                <a:solidFill>
                  <a:schemeClr val="accent1">
                    <a:lumMod val="50000"/>
                  </a:schemeClr>
                </a:solidFill>
                <a:latin typeface="Arial" panose="020B0604020202020204" pitchFamily="34" charset="0"/>
                <a:cs typeface="Arial" panose="020B0604020202020204" pitchFamily="34" charset="0"/>
              </a:rPr>
              <a:t>a.A</a:t>
            </a:r>
            <a:r>
              <a:rPr lang="de-DE" sz="1100" dirty="0">
                <a:solidFill>
                  <a:schemeClr val="accent1">
                    <a:lumMod val="50000"/>
                  </a:schemeClr>
                </a:solidFill>
                <a:latin typeface="Arial" panose="020B0604020202020204" pitchFamily="34" charset="0"/>
                <a:cs typeface="Arial" panose="020B0604020202020204" pitchFamily="34" charset="0"/>
              </a:rPr>
              <a:t>: ArbG Stuttgart 12.10.2022 – 15 Ca 2557/22</a:t>
            </a:r>
            <a:r>
              <a:rPr lang="de-DE" sz="1100" dirty="0">
                <a:solidFill>
                  <a:schemeClr val="bg2">
                    <a:lumMod val="10000"/>
                  </a:schemeClr>
                </a:solidFill>
                <a:latin typeface="Arial" panose="020B0604020202020204" pitchFamily="34" charset="0"/>
                <a:cs typeface="Arial" panose="020B0604020202020204" pitchFamily="34" charset="0"/>
              </a:rPr>
              <a:t>); fehlende 	  	  Bereitschaft zum C-Test bei geltender 3G-Regel </a:t>
            </a:r>
            <a:r>
              <a:rPr lang="de-DE" sz="1100" dirty="0">
                <a:solidFill>
                  <a:schemeClr val="accent1">
                    <a:lumMod val="50000"/>
                  </a:schemeClr>
                </a:solidFill>
                <a:latin typeface="Arial" panose="020B0604020202020204" pitchFamily="34" charset="0"/>
                <a:cs typeface="Arial" panose="020B0604020202020204" pitchFamily="34" charset="0"/>
              </a:rPr>
              <a:t>(LAG Mecklenburg-Vorpommern 	 	  14.09.2022 – 3 Sa 46/22)</a:t>
            </a:r>
          </a:p>
          <a:p>
            <a:pPr marL="1828800" lvl="4" indent="0">
              <a:buNone/>
            </a:pPr>
            <a:endParaRPr lang="de-DE" sz="1100" dirty="0">
              <a:solidFill>
                <a:schemeClr val="bg2">
                  <a:lumMod val="10000"/>
                </a:schemeClr>
              </a:solidFill>
              <a:latin typeface="Arial" panose="020B0604020202020204" pitchFamily="34" charset="0"/>
              <a:cs typeface="Arial" panose="020B0604020202020204" pitchFamily="34" charset="0"/>
            </a:endParaRPr>
          </a:p>
          <a:p>
            <a:pPr marL="1828800" lvl="4" indent="0">
              <a:buNone/>
            </a:pPr>
            <a:r>
              <a:rPr lang="de-DE" sz="1100" dirty="0">
                <a:solidFill>
                  <a:schemeClr val="bg2">
                    <a:lumMod val="10000"/>
                  </a:schemeClr>
                </a:solidFill>
                <a:latin typeface="Arial" panose="020B0604020202020204" pitchFamily="34" charset="0"/>
                <a:cs typeface="Arial" panose="020B0604020202020204" pitchFamily="34" charset="0"/>
              </a:rPr>
              <a:t>	- Indizwirkung</a:t>
            </a:r>
            <a:r>
              <a:rPr lang="de-DE" sz="1100" dirty="0">
                <a:solidFill>
                  <a:schemeClr val="accent1">
                    <a:lumMod val="50000"/>
                  </a:schemeClr>
                </a:solidFill>
                <a:latin typeface="Arial" panose="020B0604020202020204" pitchFamily="34" charset="0"/>
                <a:cs typeface="Arial" panose="020B0604020202020204" pitchFamily="34" charset="0"/>
              </a:rPr>
              <a:t>: </a:t>
            </a:r>
            <a:r>
              <a:rPr lang="de-DE" sz="1100" dirty="0">
                <a:solidFill>
                  <a:schemeClr val="bg2">
                    <a:lumMod val="10000"/>
                  </a:schemeClr>
                </a:solidFill>
                <a:latin typeface="Arial" panose="020B0604020202020204" pitchFamily="34" charset="0"/>
                <a:cs typeface="Arial" panose="020B0604020202020204" pitchFamily="34" charset="0"/>
              </a:rPr>
              <a:t>Genesung nach längerer AU mit Ablauf der Kündigungsfrist (</a:t>
            </a:r>
            <a:r>
              <a:rPr lang="de-DE" sz="1100" dirty="0">
                <a:solidFill>
                  <a:schemeClr val="accent1">
                    <a:lumMod val="50000"/>
                  </a:schemeClr>
                </a:solidFill>
                <a:latin typeface="Arial" panose="020B0604020202020204" pitchFamily="34" charset="0"/>
                <a:cs typeface="Arial" panose="020B0604020202020204" pitchFamily="34" charset="0"/>
              </a:rPr>
              <a:t>BAG </a:t>
            </a:r>
          </a:p>
          <a:p>
            <a:pPr marL="2286000" lvl="5" indent="0">
              <a:buNone/>
            </a:pPr>
            <a:r>
              <a:rPr lang="de-DE" sz="1100" dirty="0">
                <a:solidFill>
                  <a:schemeClr val="accent1">
                    <a:lumMod val="50000"/>
                  </a:schemeClr>
                </a:solidFill>
                <a:latin typeface="Arial" panose="020B0604020202020204" pitchFamily="34" charset="0"/>
                <a:cs typeface="Arial" panose="020B0604020202020204" pitchFamily="34" charset="0"/>
              </a:rPr>
              <a:t>  22.02.2012 – 5 AZR 249/11)</a:t>
            </a:r>
            <a:endParaRPr lang="de-DE" sz="1100" dirty="0">
              <a:latin typeface="Arial" panose="020B0604020202020204" pitchFamily="34" charset="0"/>
              <a:cs typeface="Arial" panose="020B0604020202020204" pitchFamily="34" charset="0"/>
            </a:endParaRPr>
          </a:p>
          <a:p>
            <a:pPr marL="2286000" lvl="5" indent="0">
              <a:buNone/>
            </a:pPr>
            <a:endParaRPr lang="de-DE" sz="1000" dirty="0">
              <a:solidFill>
                <a:schemeClr val="bg2">
                  <a:lumMod val="10000"/>
                </a:schemeClr>
              </a:solidFill>
              <a:latin typeface="Arial" panose="020B0604020202020204" pitchFamily="34" charset="0"/>
              <a:cs typeface="Arial" panose="020B0604020202020204" pitchFamily="34" charset="0"/>
            </a:endParaRPr>
          </a:p>
          <a:p>
            <a:pPr marL="2286000" lvl="5" indent="0">
              <a:buNone/>
            </a:pPr>
            <a:r>
              <a:rPr lang="de-DE" sz="1000" dirty="0">
                <a:solidFill>
                  <a:schemeClr val="bg2">
                    <a:lumMod val="10000"/>
                  </a:schemeClr>
                </a:solidFill>
                <a:latin typeface="Arial" panose="020B0604020202020204" pitchFamily="34" charset="0"/>
                <a:cs typeface="Arial" panose="020B0604020202020204" pitchFamily="34" charset="0"/>
              </a:rPr>
              <a:t>  </a:t>
            </a:r>
            <a:r>
              <a:rPr lang="de-DE" sz="1100" dirty="0">
                <a:solidFill>
                  <a:schemeClr val="bg2">
                    <a:lumMod val="10000"/>
                  </a:schemeClr>
                </a:solidFill>
                <a:latin typeface="Arial" panose="020B0604020202020204" pitchFamily="34" charset="0"/>
                <a:cs typeface="Arial" panose="020B0604020202020204" pitchFamily="34" charset="0"/>
              </a:rPr>
              <a:t>Rechtsfolge: § 326 Abs. 2 BGB</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10</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1377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Beendigung des Annahmeverzuges</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pPr marL="1828800" lvl="4" indent="0">
              <a:buNone/>
            </a:pPr>
            <a:r>
              <a:rPr lang="de-DE" sz="1100" dirty="0">
                <a:latin typeface="Arial" panose="020B0604020202020204" pitchFamily="34" charset="0"/>
                <a:cs typeface="Arial" panose="020B0604020202020204" pitchFamily="34" charset="0"/>
              </a:rPr>
              <a:t>	- Angebot und Annahme vertragsgerechter Beschäftigung </a:t>
            </a:r>
          </a:p>
          <a:p>
            <a:pPr marL="1828800" lvl="4" indent="0">
              <a:buNone/>
            </a:pPr>
            <a:r>
              <a:rPr lang="de-DE" sz="1100" dirty="0">
                <a:latin typeface="Arial" panose="020B0604020202020204" pitchFamily="34" charset="0"/>
                <a:cs typeface="Arial" panose="020B0604020202020204" pitchFamily="34" charset="0"/>
              </a:rPr>
              <a:t>	- Eintritt von Unmöglichkeit / Leistungsunfähigkeit bzw. –</a:t>
            </a:r>
            <a:r>
              <a:rPr lang="de-DE" sz="1100" dirty="0" err="1">
                <a:latin typeface="Arial" panose="020B0604020202020204" pitchFamily="34" charset="0"/>
                <a:cs typeface="Arial" panose="020B0604020202020204" pitchFamily="34" charset="0"/>
              </a:rPr>
              <a:t>unwilligkeit</a:t>
            </a:r>
            <a:endParaRPr lang="de-DE" sz="1100" dirty="0">
              <a:latin typeface="Arial" panose="020B0604020202020204" pitchFamily="34" charset="0"/>
              <a:cs typeface="Arial" panose="020B0604020202020204" pitchFamily="34" charset="0"/>
            </a:endParaRPr>
          </a:p>
          <a:p>
            <a:pPr marL="1828800" lvl="4" indent="0">
              <a:buNone/>
            </a:pPr>
            <a:r>
              <a:rPr lang="de-DE" sz="1100" dirty="0">
                <a:latin typeface="Arial" panose="020B0604020202020204" pitchFamily="34" charset="0"/>
                <a:cs typeface="Arial" panose="020B0604020202020204" pitchFamily="34" charset="0"/>
              </a:rPr>
              <a:t>	- Beendigung des Arbeitsverhältnisses</a:t>
            </a:r>
          </a:p>
          <a:p>
            <a:pPr marL="1828800" lvl="4" indent="0">
              <a:buNone/>
            </a:pPr>
            <a:r>
              <a:rPr lang="de-DE" sz="1100" dirty="0">
                <a:latin typeface="Arial" panose="020B0604020202020204" pitchFamily="34" charset="0"/>
                <a:cs typeface="Arial" panose="020B0604020202020204" pitchFamily="34" charset="0"/>
              </a:rPr>
              <a:t>	- Anerkennung des Kündigungsschutzantrages (</a:t>
            </a:r>
            <a:r>
              <a:rPr lang="de-DE" sz="1100" dirty="0">
                <a:solidFill>
                  <a:schemeClr val="accent1">
                    <a:lumMod val="50000"/>
                  </a:schemeClr>
                </a:solidFill>
                <a:latin typeface="Arial" panose="020B0604020202020204" pitchFamily="34" charset="0"/>
                <a:cs typeface="Arial" panose="020B0604020202020204" pitchFamily="34" charset="0"/>
              </a:rPr>
              <a:t>BAG 14.12.2017 – 2 AZR 86/17</a:t>
            </a:r>
            <a:r>
              <a:rPr lang="de-DE" sz="1100" dirty="0">
                <a:latin typeface="Arial" panose="020B0604020202020204" pitchFamily="34" charset="0"/>
                <a:cs typeface="Arial" panose="020B0604020202020204" pitchFamily="34" charset="0"/>
              </a:rPr>
              <a:t>), und (nach </a:t>
            </a:r>
          </a:p>
          <a:p>
            <a:pPr marL="1828800" lvl="4" indent="0">
              <a:buNone/>
            </a:pPr>
            <a:r>
              <a:rPr lang="de-DE" sz="1100" dirty="0">
                <a:latin typeface="Arial" panose="020B0604020202020204" pitchFamily="34" charset="0"/>
                <a:cs typeface="Arial" panose="020B0604020202020204" pitchFamily="34" charset="0"/>
              </a:rPr>
              <a:t>              Verzugseintritt) Aufforderung zur Arbeitsaufnahme</a:t>
            </a:r>
          </a:p>
          <a:p>
            <a:endParaRPr lang="de-DE" sz="1100" dirty="0">
              <a:solidFill>
                <a:schemeClr val="bg2">
                  <a:lumMod val="10000"/>
                </a:schemeClr>
              </a:solidFill>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11</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1179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Annahmeverzugslohn</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pPr marL="1828800" lvl="4" indent="0">
              <a:buNone/>
            </a:pPr>
            <a:r>
              <a:rPr lang="de-DE" sz="1100" dirty="0">
                <a:latin typeface="Arial" panose="020B0604020202020204" pitchFamily="34" charset="0"/>
                <a:cs typeface="Arial" panose="020B0604020202020204" pitchFamily="34" charset="0"/>
              </a:rPr>
              <a:t>	- rückständige Bruttovergütung</a:t>
            </a:r>
          </a:p>
          <a:p>
            <a:pPr marL="1828800" lvl="4" indent="0">
              <a:buNone/>
            </a:pPr>
            <a:r>
              <a:rPr lang="de-DE" sz="1100" dirty="0">
                <a:latin typeface="Arial" panose="020B0604020202020204" pitchFamily="34" charset="0"/>
                <a:cs typeface="Arial" panose="020B0604020202020204" pitchFamily="34" charset="0"/>
              </a:rPr>
              <a:t>	- Schadensersatz wegen Entzug von Sachleistungen (Dienstfahrzeug)</a:t>
            </a:r>
          </a:p>
          <a:p>
            <a:pPr marL="1828800" lvl="4" indent="0">
              <a:buNone/>
            </a:pPr>
            <a:endParaRPr lang="de-DE" sz="1100" dirty="0">
              <a:latin typeface="Arial" panose="020B0604020202020204" pitchFamily="34" charset="0"/>
              <a:cs typeface="Arial" panose="020B0604020202020204" pitchFamily="34" charset="0"/>
            </a:endParaRPr>
          </a:p>
          <a:p>
            <a:endParaRPr lang="de-DE" sz="1100" dirty="0">
              <a:solidFill>
                <a:schemeClr val="bg2">
                  <a:lumMod val="10000"/>
                </a:schemeClr>
              </a:solidFill>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12</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596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dirty="0">
                <a:solidFill>
                  <a:schemeClr val="accent1">
                    <a:lumMod val="50000"/>
                  </a:schemeClr>
                </a:solidFill>
                <a:latin typeface="Arial" panose="020B0604020202020204" pitchFamily="34" charset="0"/>
                <a:cs typeface="Arial" panose="020B0604020202020204" pitchFamily="34" charset="0"/>
              </a:rPr>
              <a:t>Themen</a:t>
            </a:r>
          </a:p>
        </p:txBody>
      </p:sp>
      <p:sp>
        <p:nvSpPr>
          <p:cNvPr id="3" name="Inhaltsplatzhalter 2"/>
          <p:cNvSpPr>
            <a:spLocks noGrp="1"/>
          </p:cNvSpPr>
          <p:nvPr>
            <p:ph idx="1"/>
          </p:nvPr>
        </p:nvSpPr>
        <p:spPr/>
        <p:txBody>
          <a:bodyPr>
            <a:normAutofit/>
          </a:bodyPr>
          <a:lstStyle/>
          <a:p>
            <a:endParaRPr lang="de-DE" sz="1300" dirty="0">
              <a:solidFill>
                <a:schemeClr val="tx1">
                  <a:lumMod val="95000"/>
                  <a:lumOff val="5000"/>
                </a:schemeClr>
              </a:solidFill>
              <a:latin typeface="Arial" panose="020B0604020202020204" pitchFamily="34" charset="0"/>
              <a:cs typeface="Arial" panose="020B0604020202020204" pitchFamily="34" charset="0"/>
            </a:endParaRPr>
          </a:p>
          <a:p>
            <a:endParaRPr lang="de-DE" sz="1200" dirty="0">
              <a:solidFill>
                <a:schemeClr val="tx1">
                  <a:lumMod val="95000"/>
                  <a:lumOff val="5000"/>
                </a:schemeClr>
              </a:solidFill>
              <a:latin typeface="Arial" panose="020B0604020202020204" pitchFamily="34" charset="0"/>
              <a:cs typeface="Arial" panose="020B0604020202020204" pitchFamily="34" charset="0"/>
            </a:endParaRPr>
          </a:p>
          <a:p>
            <a:r>
              <a:rPr lang="de-DE" sz="1200" dirty="0">
                <a:solidFill>
                  <a:schemeClr val="tx2">
                    <a:lumMod val="50000"/>
                  </a:schemeClr>
                </a:solidFill>
                <a:latin typeface="Arial" panose="020B0604020202020204" pitchFamily="34" charset="0"/>
                <a:cs typeface="Arial" panose="020B0604020202020204" pitchFamily="34" charset="0"/>
              </a:rPr>
              <a:t>Annahmeverzug des Arbeitgebers</a:t>
            </a:r>
          </a:p>
          <a:p>
            <a:r>
              <a:rPr lang="de-DE" sz="1200" dirty="0">
                <a:solidFill>
                  <a:schemeClr val="accent1">
                    <a:lumMod val="50000"/>
                  </a:schemeClr>
                </a:solidFill>
                <a:latin typeface="Arial" panose="020B0604020202020204" pitchFamily="34" charset="0"/>
                <a:cs typeface="Arial" panose="020B0604020202020204" pitchFamily="34" charset="0"/>
              </a:rPr>
              <a:t>Grundsätze der Anrechnung anderweitigen Erwerbs </a:t>
            </a:r>
          </a:p>
          <a:p>
            <a:pPr lvl="1"/>
            <a:r>
              <a:rPr lang="de-DE" sz="1000" dirty="0">
                <a:solidFill>
                  <a:schemeClr val="accent1">
                    <a:lumMod val="50000"/>
                  </a:schemeClr>
                </a:solidFill>
                <a:latin typeface="Arial" panose="020B0604020202020204" pitchFamily="34" charset="0"/>
                <a:cs typeface="Arial" panose="020B0604020202020204" pitchFamily="34" charset="0"/>
              </a:rPr>
              <a:t>tatsächlich erzielter Erwerb</a:t>
            </a:r>
          </a:p>
          <a:p>
            <a:pPr lvl="1"/>
            <a:r>
              <a:rPr lang="de-DE" sz="1000" dirty="0">
                <a:solidFill>
                  <a:schemeClr val="accent1">
                    <a:lumMod val="50000"/>
                  </a:schemeClr>
                </a:solidFill>
                <a:latin typeface="Arial" panose="020B0604020202020204" pitchFamily="34" charset="0"/>
                <a:cs typeface="Arial" panose="020B0604020202020204" pitchFamily="34" charset="0"/>
              </a:rPr>
              <a:t>böswillig unterlassener hypothetischer Erwerb</a:t>
            </a:r>
          </a:p>
          <a:p>
            <a:r>
              <a:rPr lang="de-DE" sz="1200" dirty="0">
                <a:latin typeface="Arial" panose="020B0604020202020204" pitchFamily="34" charset="0"/>
                <a:cs typeface="Arial" panose="020B0604020202020204" pitchFamily="34" charset="0"/>
              </a:rPr>
              <a:t>Darlegungs- und Beweislast</a:t>
            </a:r>
          </a:p>
          <a:p>
            <a:pPr lvl="1">
              <a:buFont typeface="Symbol" panose="05050102010706020507" pitchFamily="18" charset="2"/>
              <a:buChar char="-"/>
            </a:pPr>
            <a:r>
              <a:rPr lang="de-DE" sz="1000" dirty="0">
                <a:solidFill>
                  <a:schemeClr val="bg2">
                    <a:lumMod val="10000"/>
                  </a:schemeClr>
                </a:solidFill>
                <a:latin typeface="Arial" panose="020B0604020202020204" pitchFamily="34" charset="0"/>
                <a:cs typeface="Arial" panose="020B0604020202020204" pitchFamily="34" charset="0"/>
              </a:rPr>
              <a:t>Mitwirkungspflichten des Arbeitnehmers</a:t>
            </a:r>
          </a:p>
          <a:p>
            <a:pPr lvl="1">
              <a:buFont typeface="Symbol" panose="05050102010706020507" pitchFamily="18" charset="2"/>
              <a:buChar char="-"/>
            </a:pPr>
            <a:r>
              <a:rPr lang="de-DE" sz="1000" dirty="0">
                <a:solidFill>
                  <a:schemeClr val="bg2">
                    <a:lumMod val="10000"/>
                  </a:schemeClr>
                </a:solidFill>
                <a:latin typeface="Arial" panose="020B0604020202020204" pitchFamily="34" charset="0"/>
                <a:cs typeface="Arial" panose="020B0604020202020204" pitchFamily="34" charset="0"/>
              </a:rPr>
              <a:t>Auskunftsansprüche des Arbeitgebers</a:t>
            </a:r>
          </a:p>
          <a:p>
            <a:endParaRPr lang="de-DE" sz="1300" dirty="0">
              <a:solidFill>
                <a:schemeClr val="tx1">
                  <a:lumMod val="95000"/>
                  <a:lumOff val="5000"/>
                </a:schemeClr>
              </a:solidFill>
              <a:latin typeface="Arial" panose="020B0604020202020204" pitchFamily="34" charset="0"/>
              <a:cs typeface="Arial" panose="020B0604020202020204" pitchFamily="34" charset="0"/>
            </a:endParaRPr>
          </a:p>
          <a:p>
            <a:pPr marL="0" indent="0">
              <a:buNone/>
            </a:pPr>
            <a:endParaRPr lang="de-DE" dirty="0">
              <a:solidFill>
                <a:schemeClr val="tx1">
                  <a:lumMod val="95000"/>
                  <a:lumOff val="5000"/>
                </a:schemeClr>
              </a:solidFill>
              <a:latin typeface="Arial" panose="020B0604020202020204" pitchFamily="34" charset="0"/>
              <a:cs typeface="Arial" panose="020B0604020202020204" pitchFamily="34" charset="0"/>
            </a:endParaRPr>
          </a:p>
          <a:p>
            <a:endParaRPr lang="de-DE" dirty="0">
              <a:solidFill>
                <a:schemeClr val="tx1">
                  <a:lumMod val="95000"/>
                  <a:lumOff val="5000"/>
                </a:schemeClr>
              </a:solidFill>
              <a:latin typeface="Nunito" panose="00000500000000000000" pitchFamily="2"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13</a:t>
            </a:fld>
            <a:endParaRPr lang="en-US"/>
          </a:p>
        </p:txBody>
      </p:sp>
      <p:sp>
        <p:nvSpPr>
          <p:cNvPr id="4" name="Textplatzhalter 3"/>
          <p:cNvSpPr>
            <a:spLocks noGrp="1"/>
          </p:cNvSpPr>
          <p:nvPr>
            <p:ph type="body" sz="quarter" idx="13"/>
          </p:nvPr>
        </p:nvSpPr>
        <p:spPr/>
        <p:txBody>
          <a:bodyPr>
            <a:normAutofit/>
          </a:bodyPr>
          <a:lstStyle/>
          <a:p>
            <a:endParaRPr lang="de-DE" sz="1600" dirty="0">
              <a:latin typeface="Nunito" panose="00000500000000000000" pitchFamily="2" charset="0"/>
            </a:endParaRPr>
          </a:p>
        </p:txBody>
      </p:sp>
    </p:spTree>
    <p:extLst>
      <p:ext uri="{BB962C8B-B14F-4D97-AF65-F5344CB8AC3E}">
        <p14:creationId xmlns:p14="http://schemas.microsoft.com/office/powerpoint/2010/main" val="4167336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Grundsätze der Erwerbsanrechnung</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r>
              <a:rPr lang="de-DE" sz="1100" dirty="0">
                <a:solidFill>
                  <a:schemeClr val="accent1">
                    <a:lumMod val="50000"/>
                  </a:schemeClr>
                </a:solidFill>
                <a:latin typeface="Arial" panose="020B0604020202020204" pitchFamily="34" charset="0"/>
                <a:cs typeface="Arial" panose="020B0604020202020204" pitchFamily="34" charset="0"/>
              </a:rPr>
              <a:t>§ 615 Satz 2 BGB</a:t>
            </a:r>
            <a:r>
              <a:rPr lang="de-DE" sz="1100" dirty="0">
                <a:solidFill>
                  <a:schemeClr val="bg2">
                    <a:lumMod val="10000"/>
                  </a:schemeClr>
                </a:solidFill>
                <a:latin typeface="Arial" panose="020B0604020202020204" pitchFamily="34" charset="0"/>
                <a:cs typeface="Arial" panose="020B0604020202020204" pitchFamily="34" charset="0"/>
              </a:rPr>
              <a:t>: (Der Dienstberechtigte) </a:t>
            </a:r>
            <a:r>
              <a:rPr lang="de-DE" sz="1100" dirty="0">
                <a:latin typeface="Arial" panose="020B0604020202020204" pitchFamily="34" charset="0"/>
                <a:cs typeface="Arial" panose="020B0604020202020204" pitchFamily="34" charset="0"/>
              </a:rPr>
              <a:t>muss sich jedoch den Wert desjenigen anrechnen lassen, was er infolge des Unterbleibens der Dienstleistung erspart oder durch anderweitige Verwendung seiner Dienste erwirbt oder zu erwerben böswillig unterlässt.</a:t>
            </a:r>
          </a:p>
          <a:p>
            <a:endParaRPr lang="de-DE" sz="1100" dirty="0">
              <a:solidFill>
                <a:schemeClr val="bg2">
                  <a:lumMod val="10000"/>
                </a:schemeClr>
              </a:solidFill>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14</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968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Voraussetzung der Erwerbsanrechnung</a:t>
            </a:r>
            <a:r>
              <a:rPr lang="de-DE" sz="1100" dirty="0">
                <a:latin typeface="Arial" panose="020B0604020202020204" pitchFamily="34" charset="0"/>
                <a:cs typeface="Arial" panose="020B0604020202020204" pitchFamily="34" charset="0"/>
              </a:rPr>
              <a:t>: Annahmeverzug</a:t>
            </a:r>
          </a:p>
          <a:p>
            <a:endParaRPr lang="de-DE" sz="1100" dirty="0">
              <a:latin typeface="Arial" panose="020B0604020202020204" pitchFamily="34" charset="0"/>
              <a:cs typeface="Arial" panose="020B0604020202020204" pitchFamily="34" charset="0"/>
            </a:endParaRPr>
          </a:p>
          <a:p>
            <a:r>
              <a:rPr lang="de-DE" sz="1100" dirty="0">
                <a:solidFill>
                  <a:schemeClr val="bg2">
                    <a:lumMod val="10000"/>
                  </a:schemeClr>
                </a:solidFill>
                <a:latin typeface="Arial" panose="020B0604020202020204" pitchFamily="34" charset="0"/>
                <a:cs typeface="Arial" panose="020B0604020202020204" pitchFamily="34" charset="0"/>
              </a:rPr>
              <a:t>Wird eine unwiderrufliche Freistellung des Arbeitnehmers vereinbart unter Weiterzahlung der Vergütung und Anrechnung von Urlaub bis zum Beendigungszeitpunkt vereinbart, wird ein anderweitiger Verdienst des Arbeitnehmers grundsätzlich nicht auf die Vergütungsansprüche angerechnet. </a:t>
            </a:r>
          </a:p>
          <a:p>
            <a:r>
              <a:rPr lang="de-DE" sz="1100" dirty="0">
                <a:solidFill>
                  <a:schemeClr val="accent1">
                    <a:lumMod val="50000"/>
                  </a:schemeClr>
                </a:solidFill>
                <a:latin typeface="Arial" panose="020B0604020202020204" pitchFamily="34" charset="0"/>
                <a:cs typeface="Arial" panose="020B0604020202020204" pitchFamily="34" charset="0"/>
              </a:rPr>
              <a:t>Ausnahme</a:t>
            </a:r>
            <a:r>
              <a:rPr lang="de-DE" sz="1100" dirty="0">
                <a:solidFill>
                  <a:schemeClr val="bg2">
                    <a:lumMod val="10000"/>
                  </a:schemeClr>
                </a:solidFill>
                <a:latin typeface="Arial" panose="020B0604020202020204" pitchFamily="34" charset="0"/>
                <a:cs typeface="Arial" panose="020B0604020202020204" pitchFamily="34" charset="0"/>
              </a:rPr>
              <a:t>: ausdrückliche oder konkludente </a:t>
            </a:r>
            <a:r>
              <a:rPr lang="de-DE" sz="1100" dirty="0">
                <a:solidFill>
                  <a:schemeClr val="accent1">
                    <a:lumMod val="50000"/>
                  </a:schemeClr>
                </a:solidFill>
                <a:latin typeface="Arial" panose="020B0604020202020204" pitchFamily="34" charset="0"/>
                <a:cs typeface="Arial" panose="020B0604020202020204" pitchFamily="34" charset="0"/>
              </a:rPr>
              <a:t>Anrechnungsvereinbarung</a:t>
            </a:r>
            <a:r>
              <a:rPr lang="de-DE" sz="1100" b="1" dirty="0">
                <a:solidFill>
                  <a:schemeClr val="bg2">
                    <a:lumMod val="10000"/>
                  </a:schemeClr>
                </a:solidFill>
                <a:latin typeface="Arial" panose="020B0604020202020204" pitchFamily="34" charset="0"/>
                <a:cs typeface="Arial" panose="020B0604020202020204" pitchFamily="34" charset="0"/>
              </a:rPr>
              <a:t> </a:t>
            </a:r>
            <a:r>
              <a:rPr lang="de-DE" sz="1100" dirty="0">
                <a:solidFill>
                  <a:schemeClr val="bg2">
                    <a:lumMod val="10000"/>
                  </a:schemeClr>
                </a:solidFill>
                <a:latin typeface="Arial" panose="020B0604020202020204" pitchFamily="34" charset="0"/>
                <a:cs typeface="Arial" panose="020B0604020202020204" pitchFamily="34" charset="0"/>
              </a:rPr>
              <a:t>durch Auslegung der Vereinbarung. Die Verein-</a:t>
            </a:r>
            <a:r>
              <a:rPr lang="de-DE" sz="1100" dirty="0" err="1">
                <a:solidFill>
                  <a:schemeClr val="bg2">
                    <a:lumMod val="10000"/>
                  </a:schemeClr>
                </a:solidFill>
                <a:latin typeface="Arial" panose="020B0604020202020204" pitchFamily="34" charset="0"/>
                <a:cs typeface="Arial" panose="020B0604020202020204" pitchFamily="34" charset="0"/>
              </a:rPr>
              <a:t>barung</a:t>
            </a:r>
            <a:r>
              <a:rPr lang="de-DE" sz="1100" dirty="0">
                <a:solidFill>
                  <a:schemeClr val="bg2">
                    <a:lumMod val="10000"/>
                  </a:schemeClr>
                </a:solidFill>
                <a:latin typeface="Arial" panose="020B0604020202020204" pitchFamily="34" charset="0"/>
                <a:cs typeface="Arial" panose="020B0604020202020204" pitchFamily="34" charset="0"/>
              </a:rPr>
              <a:t> eines mit § 12 Satz 1 KSchG vergleichbaren Sonderkündigungsrechts in einer Vertragsklausel in Verbindung mit der Zahlung einer Abfindung bei vorzeitiger Beendigung kann auf den Willen zu einer entsprechenden Abrede hinweisen (</a:t>
            </a:r>
            <a:r>
              <a:rPr lang="de-DE" sz="1100" dirty="0">
                <a:solidFill>
                  <a:schemeClr val="accent1">
                    <a:lumMod val="50000"/>
                  </a:schemeClr>
                </a:solidFill>
                <a:latin typeface="Arial" panose="020B0604020202020204" pitchFamily="34" charset="0"/>
                <a:cs typeface="Arial" panose="020B0604020202020204" pitchFamily="34" charset="0"/>
              </a:rPr>
              <a:t>BAG 23.02.2021 – 5 AZR 314/20</a:t>
            </a:r>
            <a:r>
              <a:rPr lang="de-DE" sz="1100" dirty="0">
                <a:solidFill>
                  <a:schemeClr val="bg2">
                    <a:lumMod val="10000"/>
                  </a:schemeClr>
                </a:solidFill>
                <a:latin typeface="Arial" panose="020B0604020202020204" pitchFamily="34" charset="0"/>
                <a:cs typeface="Arial" panose="020B0604020202020204" pitchFamily="34" charset="0"/>
              </a:rPr>
              <a:t>)</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15</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2249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pPr>
              <a:buFont typeface="Arial" panose="020B0604020202020204" pitchFamily="34" charset="0"/>
              <a:buChar char="•"/>
            </a:pPr>
            <a:r>
              <a:rPr lang="de-DE" sz="1100" dirty="0">
                <a:solidFill>
                  <a:schemeClr val="tx2">
                    <a:lumMod val="50000"/>
                  </a:schemeClr>
                </a:solidFill>
                <a:latin typeface="Arial" panose="020B0604020202020204" pitchFamily="34" charset="0"/>
                <a:cs typeface="Arial" panose="020B0604020202020204" pitchFamily="34" charset="0"/>
              </a:rPr>
              <a:t>Fallbeispiel </a:t>
            </a:r>
            <a:r>
              <a:rPr lang="de-DE" sz="1100" dirty="0">
                <a:solidFill>
                  <a:schemeClr val="accent1">
                    <a:lumMod val="50000"/>
                  </a:schemeClr>
                </a:solidFill>
                <a:latin typeface="Arial" panose="020B0604020202020204" pitchFamily="34" charset="0"/>
                <a:cs typeface="Arial" panose="020B0604020202020204" pitchFamily="34" charset="0"/>
              </a:rPr>
              <a:t>(BAG 23.02.2021 – 5 AZR 314/20): </a:t>
            </a:r>
            <a:r>
              <a:rPr lang="de-DE" sz="1100" dirty="0">
                <a:latin typeface="Arial" panose="020B0604020202020204" pitchFamily="34" charset="0"/>
                <a:cs typeface="Arial" panose="020B0604020202020204" pitchFamily="34" charset="0"/>
              </a:rPr>
              <a:t> Individuell verhandelter Aufhebungsvertrag, unwiderrufliche Freistellung unter Urlaubsanrechnung. Sprinterklausel, die den Arbeitnehmer berechtigt, das Arbeitsverhältnis mit einer Ankündigungs-frist von drei Werktagen zu beenden; für jeden Monat der vorzeitigen Beendigung zahlt der Arbeitgeber eine Abfindung von etwa 1/3 Monatsgehalt. Der Arbeitnehmer erzielt im laufenden Arbeitsverhältnis anderweitigen Erwerb.</a:t>
            </a:r>
          </a:p>
          <a:p>
            <a:pPr>
              <a:buFont typeface="Arial" panose="020B0604020202020204" pitchFamily="34" charset="0"/>
              <a:buChar char="•"/>
            </a:pPr>
            <a:endParaRPr lang="de-DE" sz="1100" dirty="0">
              <a:latin typeface="Arial" panose="020B0604020202020204" pitchFamily="34" charset="0"/>
              <a:cs typeface="Arial" panose="020B0604020202020204" pitchFamily="34" charset="0"/>
            </a:endParaRPr>
          </a:p>
          <a:p>
            <a:pPr>
              <a:buFont typeface="Arial" panose="020B0604020202020204" pitchFamily="34" charset="0"/>
              <a:buChar char="•"/>
            </a:pPr>
            <a:r>
              <a:rPr lang="de-DE" sz="1100" dirty="0">
                <a:solidFill>
                  <a:schemeClr val="accent1">
                    <a:lumMod val="50000"/>
                  </a:schemeClr>
                </a:solidFill>
                <a:latin typeface="Arial" panose="020B0604020202020204" pitchFamily="34" charset="0"/>
                <a:cs typeface="Arial" panose="020B0604020202020204" pitchFamily="34" charset="0"/>
              </a:rPr>
              <a:t>Lösungsansatz des BAG</a:t>
            </a:r>
            <a:r>
              <a:rPr lang="de-DE" sz="1100" dirty="0">
                <a:latin typeface="Arial" panose="020B0604020202020204" pitchFamily="34" charset="0"/>
                <a:cs typeface="Arial" panose="020B0604020202020204" pitchFamily="34" charset="0"/>
              </a:rPr>
              <a:t>:</a:t>
            </a:r>
          </a:p>
          <a:p>
            <a:pPr lvl="1">
              <a:buFont typeface="Arial" panose="020B0604020202020204" pitchFamily="34" charset="0"/>
              <a:buChar char="•"/>
            </a:pPr>
            <a:r>
              <a:rPr lang="de-DE" sz="1100" dirty="0">
                <a:latin typeface="Arial" panose="020B0604020202020204" pitchFamily="34" charset="0"/>
                <a:cs typeface="Arial" panose="020B0604020202020204" pitchFamily="34" charset="0"/>
              </a:rPr>
              <a:t>Kurze Ankündigungsfrist und geringe Abfindung bei Austritt sprechen ebenso wie die fehlende Wahrscheinlichkeit einer Wettbewerbstätigkeit dafür, dass nicht nur das Recht, sondern auch eine (zumindest wirtschaftliche) Pflicht zum vorzeitigen Austritt bei anderweitigem Erwerb begründet werden sollte.</a:t>
            </a:r>
          </a:p>
          <a:p>
            <a:pPr lvl="1">
              <a:buFont typeface="Arial" panose="020B0604020202020204" pitchFamily="34" charset="0"/>
              <a:buChar char="•"/>
            </a:pPr>
            <a:r>
              <a:rPr lang="de-DE" sz="1100" dirty="0">
                <a:latin typeface="Arial" panose="020B0604020202020204" pitchFamily="34" charset="0"/>
                <a:cs typeface="Arial" panose="020B0604020202020204" pitchFamily="34" charset="0"/>
              </a:rPr>
              <a:t>planwidrige Regelungslücke, zu schließen durch ergänzende Vertragsauslegung</a:t>
            </a:r>
          </a:p>
          <a:p>
            <a:pPr lvl="1">
              <a:buFont typeface="Arial" panose="020B0604020202020204" pitchFamily="34" charset="0"/>
              <a:buChar char="•"/>
            </a:pPr>
            <a:r>
              <a:rPr lang="de-DE" sz="1100" dirty="0">
                <a:latin typeface="Arial" panose="020B0604020202020204" pitchFamily="34" charset="0"/>
                <a:cs typeface="Arial" panose="020B0604020202020204" pitchFamily="34" charset="0"/>
              </a:rPr>
              <a:t>„angemessener Interessenausgleich“: Anrechnung anderweitigen Erwerbs</a:t>
            </a:r>
          </a:p>
          <a:p>
            <a:pPr lvl="1">
              <a:buFont typeface="Arial" panose="020B0604020202020204" pitchFamily="34" charset="0"/>
              <a:buChar char="•"/>
            </a:pPr>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16</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8199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pPr>
              <a:buFont typeface="Arial" panose="020B0604020202020204" pitchFamily="34" charset="0"/>
              <a:buChar char="•"/>
            </a:pPr>
            <a:r>
              <a:rPr lang="de-DE" sz="1100" dirty="0">
                <a:solidFill>
                  <a:schemeClr val="accent1">
                    <a:lumMod val="50000"/>
                  </a:schemeClr>
                </a:solidFill>
                <a:latin typeface="Arial" panose="020B0604020202020204" pitchFamily="34" charset="0"/>
                <a:cs typeface="Arial" panose="020B0604020202020204" pitchFamily="34" charset="0"/>
              </a:rPr>
              <a:t>Abweichende Erwägungen:</a:t>
            </a:r>
          </a:p>
          <a:p>
            <a:pPr>
              <a:buFont typeface="Arial" panose="020B0604020202020204" pitchFamily="34" charset="0"/>
              <a:buChar char="•"/>
            </a:pPr>
            <a:endParaRPr lang="de-DE" sz="1100" dirty="0">
              <a:solidFill>
                <a:schemeClr val="accent1">
                  <a:lumMod val="50000"/>
                </a:schemeClr>
              </a:solidFill>
              <a:latin typeface="Arial" panose="020B0604020202020204" pitchFamily="34" charset="0"/>
              <a:cs typeface="Arial" panose="020B0604020202020204" pitchFamily="34" charset="0"/>
            </a:endParaRPr>
          </a:p>
          <a:p>
            <a:pPr lvl="1">
              <a:buFont typeface="Arial" panose="020B0604020202020204" pitchFamily="34" charset="0"/>
              <a:buChar char="•"/>
            </a:pPr>
            <a:r>
              <a:rPr lang="de-DE" sz="1100" dirty="0">
                <a:latin typeface="Arial" panose="020B0604020202020204" pitchFamily="34" charset="0"/>
                <a:cs typeface="Arial" panose="020B0604020202020204" pitchFamily="34" charset="0"/>
              </a:rPr>
              <a:t>Auslegung einer Individualvereinbarung, keine AGB-Kontrolle (Transparenzgebot !)</a:t>
            </a:r>
          </a:p>
          <a:p>
            <a:pPr lvl="1">
              <a:buFont typeface="Arial" panose="020B0604020202020204" pitchFamily="34" charset="0"/>
              <a:buChar char="•"/>
            </a:pPr>
            <a:r>
              <a:rPr lang="de-DE" sz="1100" dirty="0">
                <a:latin typeface="Arial" panose="020B0604020202020204" pitchFamily="34" charset="0"/>
                <a:cs typeface="Arial" panose="020B0604020202020204" pitchFamily="34" charset="0"/>
              </a:rPr>
              <a:t>„Freibetrag“ in Höhe der vereinbarten Abfindung</a:t>
            </a:r>
          </a:p>
          <a:p>
            <a:pPr lvl="1">
              <a:buFont typeface="Arial" panose="020B0604020202020204" pitchFamily="34" charset="0"/>
              <a:buChar char="•"/>
            </a:pPr>
            <a:r>
              <a:rPr lang="de-DE" sz="1100" dirty="0">
                <a:latin typeface="Arial" panose="020B0604020202020204" pitchFamily="34" charset="0"/>
                <a:cs typeface="Arial" panose="020B0604020202020204" pitchFamily="34" charset="0"/>
              </a:rPr>
              <a:t>Annahme, dass nur bei Beendigung des Arbeitsverhältnisses zugunsten einer Wettbewerbstätigkeit Verzugslohn geschmälert werden sollte (so das LAG) ist auch bei mangelnder Wahrscheinlichkeit einer Wettbewerbstätigkeit gerechtfertigt. Niedrige Abfindung kann Wettbewerbstätigkeit begrenzen</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17</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7035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Anzurechnende Ersparnis</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pPr marL="0" indent="0">
              <a:buNone/>
            </a:pPr>
            <a:r>
              <a:rPr lang="de-DE" sz="1100" dirty="0">
                <a:solidFill>
                  <a:schemeClr val="bg2">
                    <a:lumMod val="10000"/>
                  </a:schemeClr>
                </a:solidFill>
                <a:latin typeface="Arial" panose="020B0604020202020204" pitchFamily="34" charset="0"/>
                <a:cs typeface="Arial" panose="020B0604020202020204" pitchFamily="34" charset="0"/>
              </a:rPr>
              <a:t>	- gilt nicht </a:t>
            </a:r>
            <a:r>
              <a:rPr lang="de-DE" sz="1100" dirty="0" err="1">
                <a:solidFill>
                  <a:schemeClr val="bg2">
                    <a:lumMod val="10000"/>
                  </a:schemeClr>
                </a:solidFill>
                <a:latin typeface="Arial" panose="020B0604020202020204" pitchFamily="34" charset="0"/>
                <a:cs typeface="Arial" panose="020B0604020202020204" pitchFamily="34" charset="0"/>
              </a:rPr>
              <a:t>i.R.d</a:t>
            </a:r>
            <a:r>
              <a:rPr lang="de-DE" sz="1100" dirty="0">
                <a:solidFill>
                  <a:schemeClr val="bg2">
                    <a:lumMod val="10000"/>
                  </a:schemeClr>
                </a:solidFill>
                <a:latin typeface="Arial" panose="020B0604020202020204" pitchFamily="34" charset="0"/>
                <a:cs typeface="Arial" panose="020B0604020202020204" pitchFamily="34" charset="0"/>
              </a:rPr>
              <a:t> § 11 KSchG (</a:t>
            </a:r>
            <a:r>
              <a:rPr lang="de-DE" sz="1100" dirty="0" err="1">
                <a:solidFill>
                  <a:schemeClr val="bg2">
                    <a:lumMod val="10000"/>
                  </a:schemeClr>
                </a:solidFill>
                <a:latin typeface="Arial" panose="020B0604020202020204" pitchFamily="34" charset="0"/>
                <a:cs typeface="Arial" panose="020B0604020202020204" pitchFamily="34" charset="0"/>
              </a:rPr>
              <a:t>lex</a:t>
            </a:r>
            <a:r>
              <a:rPr lang="de-DE" sz="1100" dirty="0">
                <a:solidFill>
                  <a:schemeClr val="bg2">
                    <a:lumMod val="10000"/>
                  </a:schemeClr>
                </a:solidFill>
                <a:latin typeface="Arial" panose="020B0604020202020204" pitchFamily="34" charset="0"/>
                <a:cs typeface="Arial" panose="020B0604020202020204" pitchFamily="34" charset="0"/>
              </a:rPr>
              <a:t> specialis zu § 615 BGB), mithin nur außerhalb des Anwendungsbereichs des KSchG</a:t>
            </a:r>
          </a:p>
          <a:p>
            <a:pPr marL="0" indent="0">
              <a:buNone/>
            </a:pPr>
            <a:endParaRPr lang="de-DE" sz="1100" dirty="0">
              <a:solidFill>
                <a:schemeClr val="bg2">
                  <a:lumMod val="10000"/>
                </a:schemeClr>
              </a:solidFill>
              <a:latin typeface="Arial" panose="020B0604020202020204" pitchFamily="34" charset="0"/>
              <a:cs typeface="Arial" panose="020B0604020202020204" pitchFamily="34" charset="0"/>
            </a:endParaRPr>
          </a:p>
          <a:p>
            <a:pPr marL="0" indent="0">
              <a:buNone/>
            </a:pPr>
            <a:r>
              <a:rPr lang="de-DE" sz="1100" dirty="0">
                <a:solidFill>
                  <a:schemeClr val="bg2">
                    <a:lumMod val="10000"/>
                  </a:schemeClr>
                </a:solidFill>
                <a:latin typeface="Arial" panose="020B0604020202020204" pitchFamily="34" charset="0"/>
                <a:cs typeface="Arial" panose="020B0604020202020204" pitchFamily="34" charset="0"/>
              </a:rPr>
              <a:t>	- betrifft insb. Fahrtkosten, Berufskleidung</a:t>
            </a:r>
          </a:p>
          <a:p>
            <a:pPr marL="0" indent="0">
              <a:buNone/>
            </a:pPr>
            <a:r>
              <a:rPr lang="de-DE" sz="1100" dirty="0">
                <a:solidFill>
                  <a:schemeClr val="bg2">
                    <a:lumMod val="10000"/>
                  </a:schemeClr>
                </a:solidFill>
                <a:latin typeface="Arial" panose="020B0604020202020204" pitchFamily="34" charset="0"/>
                <a:cs typeface="Arial" panose="020B0604020202020204" pitchFamily="34" charset="0"/>
              </a:rPr>
              <a:t>	- Aufwendungen für Kinder-/ Haustierbetreuung</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18</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4482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Anderweitig erzielter Erwerb</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pPr lvl="1"/>
            <a:r>
              <a:rPr lang="de-DE" sz="1100" dirty="0">
                <a:latin typeface="Arial" panose="020B0604020202020204" pitchFamily="34" charset="0"/>
                <a:cs typeface="Arial" panose="020B0604020202020204" pitchFamily="34" charset="0"/>
              </a:rPr>
              <a:t>tatsächlich erzielter Verdienst, abzüglich erforderlicher Aufwendungen (Fahrtkosten, Qualifizierung, Kinderbetreuung)</a:t>
            </a:r>
          </a:p>
          <a:p>
            <a:pPr lvl="1"/>
            <a:r>
              <a:rPr lang="de-DE" sz="1100" dirty="0">
                <a:latin typeface="Arial" panose="020B0604020202020204" pitchFamily="34" charset="0"/>
                <a:cs typeface="Arial" panose="020B0604020202020204" pitchFamily="34" charset="0"/>
              </a:rPr>
              <a:t>Kausalität (keine Anrechnung, wenn Tätigkeit auch ohne Annahmeverzug ausgeübt werden könnte, insb. Teilzeit- oder Nebentätigkeit)</a:t>
            </a:r>
          </a:p>
          <a:p>
            <a:pPr lvl="1"/>
            <a:endParaRPr lang="de-DE" sz="1100" dirty="0">
              <a:latin typeface="Arial" panose="020B0604020202020204" pitchFamily="34" charset="0"/>
              <a:cs typeface="Arial" panose="020B0604020202020204" pitchFamily="34" charset="0"/>
            </a:endParaRPr>
          </a:p>
          <a:p>
            <a:pPr lvl="1"/>
            <a:r>
              <a:rPr lang="de-DE" sz="1100" dirty="0">
                <a:latin typeface="Arial" panose="020B0604020202020204" pitchFamily="34" charset="0"/>
                <a:cs typeface="Arial" panose="020B0604020202020204" pitchFamily="34" charset="0"/>
              </a:rPr>
              <a:t>Berücksichtigung von </a:t>
            </a:r>
            <a:r>
              <a:rPr lang="de-DE" sz="1100" dirty="0">
                <a:solidFill>
                  <a:schemeClr val="accent1">
                    <a:lumMod val="50000"/>
                  </a:schemeClr>
                </a:solidFill>
                <a:latin typeface="Arial" panose="020B0604020202020204" pitchFamily="34" charset="0"/>
                <a:cs typeface="Arial" panose="020B0604020202020204" pitchFamily="34" charset="0"/>
              </a:rPr>
              <a:t>Sozialleistungen</a:t>
            </a:r>
            <a:r>
              <a:rPr lang="de-DE" sz="1100" dirty="0">
                <a:latin typeface="Arial" panose="020B0604020202020204" pitchFamily="34" charset="0"/>
                <a:cs typeface="Arial" panose="020B0604020202020204" pitchFamily="34" charset="0"/>
              </a:rPr>
              <a:t> durch Anspruchsübergang gem. § 115 SGB X </a:t>
            </a:r>
          </a:p>
          <a:p>
            <a:endParaRPr lang="de-DE" sz="1300" dirty="0">
              <a:solidFill>
                <a:schemeClr val="bg2">
                  <a:lumMod val="10000"/>
                </a:schemeClr>
              </a:solidFill>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19</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2915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dirty="0">
                <a:solidFill>
                  <a:schemeClr val="accent1">
                    <a:lumMod val="50000"/>
                  </a:schemeClr>
                </a:solidFill>
                <a:latin typeface="Arial" panose="020B0604020202020204" pitchFamily="34" charset="0"/>
                <a:cs typeface="Arial" panose="020B0604020202020204" pitchFamily="34" charset="0"/>
              </a:rPr>
              <a:t>Themen</a:t>
            </a:r>
          </a:p>
        </p:txBody>
      </p:sp>
      <p:sp>
        <p:nvSpPr>
          <p:cNvPr id="3" name="Inhaltsplatzhalter 2"/>
          <p:cNvSpPr>
            <a:spLocks noGrp="1"/>
          </p:cNvSpPr>
          <p:nvPr>
            <p:ph idx="1"/>
          </p:nvPr>
        </p:nvSpPr>
        <p:spPr/>
        <p:txBody>
          <a:bodyPr>
            <a:normAutofit/>
          </a:bodyPr>
          <a:lstStyle/>
          <a:p>
            <a:endParaRPr lang="de-DE" sz="1300" dirty="0">
              <a:solidFill>
                <a:schemeClr val="tx1">
                  <a:lumMod val="95000"/>
                  <a:lumOff val="5000"/>
                </a:schemeClr>
              </a:solidFill>
              <a:latin typeface="Arial" panose="020B0604020202020204" pitchFamily="34" charset="0"/>
              <a:cs typeface="Arial" panose="020B0604020202020204" pitchFamily="34" charset="0"/>
            </a:endParaRPr>
          </a:p>
          <a:p>
            <a:endParaRPr lang="de-DE" sz="1200" dirty="0">
              <a:solidFill>
                <a:schemeClr val="tx1">
                  <a:lumMod val="95000"/>
                  <a:lumOff val="5000"/>
                </a:schemeClr>
              </a:solidFill>
              <a:latin typeface="Arial" panose="020B0604020202020204" pitchFamily="34" charset="0"/>
              <a:cs typeface="Arial" panose="020B0604020202020204" pitchFamily="34" charset="0"/>
            </a:endParaRPr>
          </a:p>
          <a:p>
            <a:r>
              <a:rPr lang="de-DE" sz="1200" dirty="0">
                <a:solidFill>
                  <a:schemeClr val="accent1">
                    <a:lumMod val="50000"/>
                  </a:schemeClr>
                </a:solidFill>
                <a:latin typeface="Arial" panose="020B0604020202020204" pitchFamily="34" charset="0"/>
                <a:cs typeface="Arial" panose="020B0604020202020204" pitchFamily="34" charset="0"/>
              </a:rPr>
              <a:t>Annahmeverzug des Arbeitgebers</a:t>
            </a:r>
          </a:p>
          <a:p>
            <a:r>
              <a:rPr lang="de-DE" sz="1200" dirty="0">
                <a:solidFill>
                  <a:schemeClr val="tx1">
                    <a:lumMod val="95000"/>
                    <a:lumOff val="5000"/>
                  </a:schemeClr>
                </a:solidFill>
                <a:latin typeface="Arial" panose="020B0604020202020204" pitchFamily="34" charset="0"/>
                <a:cs typeface="Arial" panose="020B0604020202020204" pitchFamily="34" charset="0"/>
              </a:rPr>
              <a:t>Grundsätze der Anrechnung anderweitigen Erwerbs </a:t>
            </a:r>
          </a:p>
          <a:p>
            <a:pPr lvl="1"/>
            <a:r>
              <a:rPr lang="de-DE" sz="1000" dirty="0">
                <a:solidFill>
                  <a:schemeClr val="tx1">
                    <a:lumMod val="95000"/>
                    <a:lumOff val="5000"/>
                  </a:schemeClr>
                </a:solidFill>
                <a:latin typeface="Arial" panose="020B0604020202020204" pitchFamily="34" charset="0"/>
                <a:cs typeface="Arial" panose="020B0604020202020204" pitchFamily="34" charset="0"/>
              </a:rPr>
              <a:t>tatsächlich erzielter Erwerb</a:t>
            </a:r>
          </a:p>
          <a:p>
            <a:pPr lvl="1"/>
            <a:r>
              <a:rPr lang="de-DE" sz="1000" dirty="0">
                <a:solidFill>
                  <a:schemeClr val="tx1">
                    <a:lumMod val="95000"/>
                    <a:lumOff val="5000"/>
                  </a:schemeClr>
                </a:solidFill>
                <a:latin typeface="Arial" panose="020B0604020202020204" pitchFamily="34" charset="0"/>
                <a:cs typeface="Arial" panose="020B0604020202020204" pitchFamily="34" charset="0"/>
              </a:rPr>
              <a:t>böswillig unterlassener hypothetischer Erwerb</a:t>
            </a:r>
          </a:p>
          <a:p>
            <a:r>
              <a:rPr lang="de-DE" sz="1200" dirty="0">
                <a:latin typeface="Arial" panose="020B0604020202020204" pitchFamily="34" charset="0"/>
                <a:cs typeface="Arial" panose="020B0604020202020204" pitchFamily="34" charset="0"/>
              </a:rPr>
              <a:t>Darlegungs- und Beweislast</a:t>
            </a:r>
          </a:p>
          <a:p>
            <a:pPr lvl="1">
              <a:buFont typeface="Symbol" panose="05050102010706020507" pitchFamily="18" charset="2"/>
              <a:buChar char="-"/>
            </a:pPr>
            <a:r>
              <a:rPr lang="de-DE" sz="1000" dirty="0">
                <a:solidFill>
                  <a:schemeClr val="bg2">
                    <a:lumMod val="10000"/>
                  </a:schemeClr>
                </a:solidFill>
                <a:latin typeface="Arial" panose="020B0604020202020204" pitchFamily="34" charset="0"/>
                <a:cs typeface="Arial" panose="020B0604020202020204" pitchFamily="34" charset="0"/>
              </a:rPr>
              <a:t>Mitwirkungspflichten des Arbeitnehmers</a:t>
            </a:r>
          </a:p>
          <a:p>
            <a:pPr lvl="1">
              <a:buFont typeface="Symbol" panose="05050102010706020507" pitchFamily="18" charset="2"/>
              <a:buChar char="-"/>
            </a:pPr>
            <a:r>
              <a:rPr lang="de-DE" sz="1000" dirty="0">
                <a:solidFill>
                  <a:schemeClr val="bg2">
                    <a:lumMod val="10000"/>
                  </a:schemeClr>
                </a:solidFill>
                <a:latin typeface="Arial" panose="020B0604020202020204" pitchFamily="34" charset="0"/>
                <a:cs typeface="Arial" panose="020B0604020202020204" pitchFamily="34" charset="0"/>
              </a:rPr>
              <a:t>Auskunftsansprüche des Arbeitgebers</a:t>
            </a:r>
          </a:p>
          <a:p>
            <a:endParaRPr lang="de-DE" sz="1300" dirty="0">
              <a:solidFill>
                <a:schemeClr val="tx1">
                  <a:lumMod val="95000"/>
                  <a:lumOff val="5000"/>
                </a:schemeClr>
              </a:solidFill>
              <a:latin typeface="Arial" panose="020B0604020202020204" pitchFamily="34" charset="0"/>
              <a:cs typeface="Arial" panose="020B0604020202020204" pitchFamily="34" charset="0"/>
            </a:endParaRPr>
          </a:p>
          <a:p>
            <a:pPr marL="0" indent="0">
              <a:buNone/>
            </a:pPr>
            <a:endParaRPr lang="de-DE" dirty="0">
              <a:solidFill>
                <a:schemeClr val="tx1">
                  <a:lumMod val="95000"/>
                  <a:lumOff val="5000"/>
                </a:schemeClr>
              </a:solidFill>
              <a:latin typeface="Arial" panose="020B0604020202020204" pitchFamily="34" charset="0"/>
              <a:cs typeface="Arial" panose="020B0604020202020204" pitchFamily="34" charset="0"/>
            </a:endParaRPr>
          </a:p>
          <a:p>
            <a:endParaRPr lang="de-DE" dirty="0">
              <a:solidFill>
                <a:schemeClr val="tx1">
                  <a:lumMod val="95000"/>
                  <a:lumOff val="5000"/>
                </a:schemeClr>
              </a:solidFill>
              <a:latin typeface="Nunito" panose="00000500000000000000" pitchFamily="2"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a:t>
            </a:fld>
            <a:endParaRPr lang="en-US"/>
          </a:p>
        </p:txBody>
      </p:sp>
      <p:sp>
        <p:nvSpPr>
          <p:cNvPr id="4" name="Textplatzhalter 3"/>
          <p:cNvSpPr>
            <a:spLocks noGrp="1"/>
          </p:cNvSpPr>
          <p:nvPr>
            <p:ph type="body" sz="quarter" idx="13"/>
          </p:nvPr>
        </p:nvSpPr>
        <p:spPr/>
        <p:txBody>
          <a:bodyPr>
            <a:normAutofit/>
          </a:bodyPr>
          <a:lstStyle/>
          <a:p>
            <a:endParaRPr lang="de-DE" sz="1600" dirty="0">
              <a:latin typeface="Nunito" panose="00000500000000000000" pitchFamily="2" charset="0"/>
            </a:endParaRPr>
          </a:p>
        </p:txBody>
      </p:sp>
    </p:spTree>
    <p:extLst>
      <p:ext uri="{BB962C8B-B14F-4D97-AF65-F5344CB8AC3E}">
        <p14:creationId xmlns:p14="http://schemas.microsoft.com/office/powerpoint/2010/main" val="2352481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Böswillig unterlassener Erwerb</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r>
              <a:rPr lang="de-DE" sz="1100" dirty="0">
                <a:solidFill>
                  <a:schemeClr val="bg2">
                    <a:lumMod val="10000"/>
                  </a:schemeClr>
                </a:solidFill>
                <a:latin typeface="Arial" panose="020B0604020202020204" pitchFamily="34" charset="0"/>
                <a:cs typeface="Arial" panose="020B0604020202020204" pitchFamily="34" charset="0"/>
              </a:rPr>
              <a:t>Der Arbeitnehmer unterlässt böswillig anderweitigen Verdienst, wenn er vorsätzlich ohne ausreichenden Grund Arbeit ablehnt oder vorsätzlich verhindert, dass ihm Arbeit angeboten wird. Die vorsätzliche Untätigkeit muss vorwerfbar sein. Böswilligkeit setzt nicht voraus, dass der Arbeitnehmer in der Absicht handelt, den Arbeitgeber zu schädigen; </a:t>
            </a:r>
            <a:r>
              <a:rPr lang="de-DE" sz="1100" dirty="0">
                <a:latin typeface="Arial" panose="020B0604020202020204" pitchFamily="34" charset="0"/>
                <a:cs typeface="Arial" panose="020B0604020202020204" pitchFamily="34" charset="0"/>
              </a:rPr>
              <a:t>Es genügt das vorsätzliche außer Acht lassen einer dem Arbeitnehmer bekannten Gelegenheit zur Erwerbsarbeit</a:t>
            </a:r>
            <a:r>
              <a:rPr lang="de-DE" sz="1100" dirty="0">
                <a:solidFill>
                  <a:schemeClr val="bg2">
                    <a:lumMod val="10000"/>
                  </a:schemeClr>
                </a:solidFill>
                <a:latin typeface="Arial" panose="020B0604020202020204" pitchFamily="34" charset="0"/>
                <a:cs typeface="Arial" panose="020B0604020202020204" pitchFamily="34" charset="0"/>
              </a:rPr>
              <a:t> (</a:t>
            </a:r>
            <a:r>
              <a:rPr lang="de-DE" sz="1100" dirty="0">
                <a:solidFill>
                  <a:schemeClr val="accent1">
                    <a:lumMod val="50000"/>
                  </a:schemeClr>
                </a:solidFill>
                <a:latin typeface="Arial" panose="020B0604020202020204" pitchFamily="34" charset="0"/>
                <a:cs typeface="Arial" panose="020B0604020202020204" pitchFamily="34" charset="0"/>
              </a:rPr>
              <a:t>BAG 22.03.2017 – 5 AZR 337/16</a:t>
            </a:r>
            <a:r>
              <a:rPr lang="de-DE" sz="1100" dirty="0">
                <a:solidFill>
                  <a:schemeClr val="bg2">
                    <a:lumMod val="10000"/>
                  </a:schemeClr>
                </a:solidFill>
                <a:latin typeface="Arial" panose="020B0604020202020204" pitchFamily="34" charset="0"/>
                <a:cs typeface="Arial" panose="020B0604020202020204" pitchFamily="34" charset="0"/>
              </a:rPr>
              <a:t>)</a:t>
            </a:r>
          </a:p>
          <a:p>
            <a:endParaRPr lang="de-DE" sz="1100" dirty="0">
              <a:solidFill>
                <a:schemeClr val="bg2">
                  <a:lumMod val="10000"/>
                </a:schemeClr>
              </a:solidFill>
              <a:latin typeface="Arial" panose="020B0604020202020204" pitchFamily="34" charset="0"/>
              <a:cs typeface="Arial" panose="020B0604020202020204" pitchFamily="34" charset="0"/>
            </a:endParaRPr>
          </a:p>
          <a:p>
            <a:pPr lvl="1">
              <a:buFontTx/>
              <a:buChar char="-"/>
            </a:pPr>
            <a:r>
              <a:rPr lang="de-DE" sz="1100" dirty="0">
                <a:solidFill>
                  <a:schemeClr val="bg2">
                    <a:lumMod val="10000"/>
                  </a:schemeClr>
                </a:solidFill>
                <a:latin typeface="Arial" panose="020B0604020202020204" pitchFamily="34" charset="0"/>
                <a:cs typeface="Arial" panose="020B0604020202020204" pitchFamily="34" charset="0"/>
              </a:rPr>
              <a:t>konkretes Arbeitsangebot</a:t>
            </a:r>
          </a:p>
          <a:p>
            <a:pPr lvl="1">
              <a:buFontTx/>
              <a:buChar char="-"/>
            </a:pPr>
            <a:r>
              <a:rPr lang="de-DE" sz="1100" dirty="0">
                <a:solidFill>
                  <a:schemeClr val="bg2">
                    <a:lumMod val="10000"/>
                  </a:schemeClr>
                </a:solidFill>
                <a:latin typeface="Arial" panose="020B0604020202020204" pitchFamily="34" charset="0"/>
                <a:cs typeface="Arial" panose="020B0604020202020204" pitchFamily="34" charset="0"/>
              </a:rPr>
              <a:t>Zumutbarkeit</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20</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0214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Zumutbarkeit</a:t>
            </a:r>
            <a:r>
              <a:rPr lang="de-DE" sz="1100" dirty="0">
                <a:latin typeface="Arial" panose="020B0604020202020204" pitchFamily="34" charset="0"/>
                <a:cs typeface="Arial" panose="020B0604020202020204" pitchFamily="34" charset="0"/>
              </a:rPr>
              <a:t>:</a:t>
            </a:r>
          </a:p>
          <a:p>
            <a:r>
              <a:rPr lang="de-DE" sz="1100" dirty="0">
                <a:latin typeface="Arial" panose="020B0604020202020204" pitchFamily="34" charset="0"/>
                <a:cs typeface="Arial" panose="020B0604020202020204" pitchFamily="34" charset="0"/>
              </a:rPr>
              <a:t>Die Unzumutbarkeit der anderweitigen Arbeit kann sich unter verschiedenen Gesichtspunkten ergeben, so kann sie etwa ihren Grund in der Person des Arbeitgebers, der Art der Arbeit oder den sonstigen Arbeitsbedingungen haben. Erforderlich für die Beurteilung der Böswilligkeit ist stets eine unter Bewertung aller Umstände des konkreten Falls vorzunehmende Gesamtabwägung der beiderseitigen Interessen. </a:t>
            </a:r>
          </a:p>
          <a:p>
            <a:pPr lvl="1"/>
            <a:r>
              <a:rPr lang="de-DE" sz="1100" dirty="0">
                <a:solidFill>
                  <a:schemeClr val="bg2">
                    <a:lumMod val="10000"/>
                  </a:schemeClr>
                </a:solidFill>
                <a:latin typeface="Arial" panose="020B0604020202020204" pitchFamily="34" charset="0"/>
                <a:cs typeface="Arial" panose="020B0604020202020204" pitchFamily="34" charset="0"/>
              </a:rPr>
              <a:t>Art des Kündigungsgrundes (verhaltensbedingt mit ehrabschneidenden Vorwürfen)</a:t>
            </a:r>
          </a:p>
          <a:p>
            <a:pPr lvl="1"/>
            <a:r>
              <a:rPr lang="de-DE" sz="1100" dirty="0">
                <a:solidFill>
                  <a:schemeClr val="bg2">
                    <a:lumMod val="10000"/>
                  </a:schemeClr>
                </a:solidFill>
                <a:latin typeface="Arial" panose="020B0604020202020204" pitchFamily="34" charset="0"/>
                <a:cs typeface="Arial" panose="020B0604020202020204" pitchFamily="34" charset="0"/>
              </a:rPr>
              <a:t>erheblich reduzierte Vergütung</a:t>
            </a:r>
          </a:p>
          <a:p>
            <a:pPr lvl="1"/>
            <a:r>
              <a:rPr lang="de-DE" sz="1100" dirty="0">
                <a:solidFill>
                  <a:schemeClr val="bg2">
                    <a:lumMod val="10000"/>
                  </a:schemeClr>
                </a:solidFill>
                <a:latin typeface="Arial" panose="020B0604020202020204" pitchFamily="34" charset="0"/>
                <a:cs typeface="Arial" panose="020B0604020202020204" pitchFamily="34" charset="0"/>
              </a:rPr>
              <a:t>erhebliche Fahrtzeiten</a:t>
            </a:r>
          </a:p>
          <a:p>
            <a:pPr lvl="1"/>
            <a:r>
              <a:rPr lang="de-DE" sz="1100" dirty="0">
                <a:solidFill>
                  <a:schemeClr val="bg2">
                    <a:lumMod val="10000"/>
                  </a:schemeClr>
                </a:solidFill>
                <a:latin typeface="Arial" panose="020B0604020202020204" pitchFamily="34" charset="0"/>
                <a:cs typeface="Arial" panose="020B0604020202020204" pitchFamily="34" charset="0"/>
              </a:rPr>
              <a:t>Verlust vertraglicher Rechtsposition (dauerhafte Vertragsänderung)</a:t>
            </a:r>
          </a:p>
          <a:p>
            <a:pPr lvl="1"/>
            <a:r>
              <a:rPr lang="de-DE" sz="1100" dirty="0">
                <a:solidFill>
                  <a:schemeClr val="bg2">
                    <a:lumMod val="10000"/>
                  </a:schemeClr>
                </a:solidFill>
                <a:latin typeface="Arial" panose="020B0604020202020204" pitchFamily="34" charset="0"/>
                <a:cs typeface="Arial" panose="020B0604020202020204" pitchFamily="34" charset="0"/>
              </a:rPr>
              <a:t>Wettbewerbstätigkeit</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21</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9215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Praxisfälle zumutbarer Tätigkeit</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r>
              <a:rPr lang="de-DE" sz="1100" dirty="0">
                <a:solidFill>
                  <a:schemeClr val="bg2">
                    <a:lumMod val="10000"/>
                  </a:schemeClr>
                </a:solidFill>
                <a:latin typeface="Arial" panose="020B0604020202020204" pitchFamily="34" charset="0"/>
                <a:cs typeface="Arial" panose="020B0604020202020204" pitchFamily="34" charset="0"/>
              </a:rPr>
              <a:t>Geringerwertige Tätigkeit, auf die sich der Arbeitnehmer im Kündigungsschutzprozess als die Kündigung ausschließendes milderes Mittel berufen hat (</a:t>
            </a:r>
            <a:r>
              <a:rPr lang="de-DE" sz="1100" dirty="0">
                <a:solidFill>
                  <a:schemeClr val="accent1">
                    <a:lumMod val="50000"/>
                  </a:schemeClr>
                </a:solidFill>
                <a:latin typeface="Arial" panose="020B0604020202020204" pitchFamily="34" charset="0"/>
                <a:cs typeface="Arial" panose="020B0604020202020204" pitchFamily="34" charset="0"/>
              </a:rPr>
              <a:t>BAG 19.01.2022 – 5 AZR 346/21</a:t>
            </a:r>
            <a:r>
              <a:rPr lang="de-DE" sz="1100" dirty="0">
                <a:solidFill>
                  <a:schemeClr val="bg2">
                    <a:lumMod val="10000"/>
                  </a:schemeClr>
                </a:solidFill>
                <a:latin typeface="Arial" panose="020B0604020202020204" pitchFamily="34" charset="0"/>
                <a:cs typeface="Arial" panose="020B0604020202020204" pitchFamily="34" charset="0"/>
              </a:rPr>
              <a:t>)</a:t>
            </a:r>
          </a:p>
          <a:p>
            <a:r>
              <a:rPr lang="de-DE" sz="1100" dirty="0">
                <a:solidFill>
                  <a:schemeClr val="bg2">
                    <a:lumMod val="10000"/>
                  </a:schemeClr>
                </a:solidFill>
                <a:latin typeface="Arial" panose="020B0604020202020204" pitchFamily="34" charset="0"/>
                <a:cs typeface="Arial" panose="020B0604020202020204" pitchFamily="34" charset="0"/>
              </a:rPr>
              <a:t>Nichtannahme des Änderungsangebots bei Änderungskündigung (</a:t>
            </a:r>
            <a:r>
              <a:rPr lang="de-DE" sz="1100" dirty="0">
                <a:solidFill>
                  <a:schemeClr val="accent1">
                    <a:lumMod val="50000"/>
                  </a:schemeClr>
                </a:solidFill>
                <a:latin typeface="Arial" panose="020B0604020202020204" pitchFamily="34" charset="0"/>
                <a:cs typeface="Arial" panose="020B0604020202020204" pitchFamily="34" charset="0"/>
              </a:rPr>
              <a:t>BAG 26.09.2007 – 5 AZR 870/06</a:t>
            </a:r>
            <a:r>
              <a:rPr lang="de-DE" sz="1100" dirty="0">
                <a:solidFill>
                  <a:schemeClr val="bg2">
                    <a:lumMod val="10000"/>
                  </a:schemeClr>
                </a:solidFill>
                <a:latin typeface="Arial" panose="020B0604020202020204" pitchFamily="34" charset="0"/>
                <a:cs typeface="Arial" panose="020B0604020202020204" pitchFamily="34" charset="0"/>
              </a:rPr>
              <a:t>)</a:t>
            </a:r>
          </a:p>
          <a:p>
            <a:r>
              <a:rPr lang="de-DE" sz="1100" dirty="0">
                <a:solidFill>
                  <a:schemeClr val="bg2">
                    <a:lumMod val="10000"/>
                  </a:schemeClr>
                </a:solidFill>
                <a:latin typeface="Arial" panose="020B0604020202020204" pitchFamily="34" charset="0"/>
                <a:cs typeface="Arial" panose="020B0604020202020204" pitchFamily="34" charset="0"/>
              </a:rPr>
              <a:t>Ausübung der bisherigen Tätigkeit nach einem Betriebsübergang bei dem Betriebserwerber als Leiharbeitnehmer zu unveränderten Konditionen (</a:t>
            </a:r>
            <a:r>
              <a:rPr lang="de-DE" sz="1100" dirty="0">
                <a:solidFill>
                  <a:schemeClr val="accent1">
                    <a:lumMod val="50000"/>
                  </a:schemeClr>
                </a:solidFill>
                <a:latin typeface="Arial" panose="020B0604020202020204" pitchFamily="34" charset="0"/>
                <a:cs typeface="Arial" panose="020B0604020202020204" pitchFamily="34" charset="0"/>
              </a:rPr>
              <a:t>BAG vom 19.05.2021 – 5 AZR 420/20</a:t>
            </a:r>
            <a:r>
              <a:rPr lang="de-DE" sz="1100" dirty="0">
                <a:solidFill>
                  <a:schemeClr val="bg2">
                    <a:lumMod val="10000"/>
                  </a:schemeClr>
                </a:solidFill>
                <a:latin typeface="Arial" panose="020B0604020202020204" pitchFamily="34" charset="0"/>
                <a:cs typeface="Arial" panose="020B0604020202020204" pitchFamily="34" charset="0"/>
              </a:rPr>
              <a:t>). (P) aber bei rechtswidriger Überlassung</a:t>
            </a:r>
          </a:p>
          <a:p>
            <a:r>
              <a:rPr lang="de-DE" sz="1100" dirty="0">
                <a:solidFill>
                  <a:schemeClr val="bg2">
                    <a:lumMod val="10000"/>
                  </a:schemeClr>
                </a:solidFill>
                <a:latin typeface="Arial" panose="020B0604020202020204" pitchFamily="34" charset="0"/>
                <a:cs typeface="Arial" panose="020B0604020202020204" pitchFamily="34" charset="0"/>
              </a:rPr>
              <a:t>Angebot eines Funktionsnachfolgers: Initiativlast zur Unterbreitung eines Vertragsangebots, das die sich möglicherweise aus § 613a Abs. 1 Satz 1 BGB ergebenden Rechte des Arbeitnehmers wahrt (</a:t>
            </a:r>
            <a:r>
              <a:rPr lang="de-DE" sz="1100" dirty="0">
                <a:solidFill>
                  <a:schemeClr val="accent1">
                    <a:lumMod val="50000"/>
                  </a:schemeClr>
                </a:solidFill>
                <a:latin typeface="Arial" panose="020B0604020202020204" pitchFamily="34" charset="0"/>
                <a:cs typeface="Arial" panose="020B0604020202020204" pitchFamily="34" charset="0"/>
              </a:rPr>
              <a:t>BAG vom 22.03.2017 – 5 AZR 337/16</a:t>
            </a:r>
            <a:r>
              <a:rPr lang="de-DE" sz="1100" dirty="0">
                <a:solidFill>
                  <a:schemeClr val="bg2">
                    <a:lumMod val="10000"/>
                  </a:schemeClr>
                </a:solidFill>
                <a:latin typeface="Arial" panose="020B0604020202020204" pitchFamily="34" charset="0"/>
                <a:cs typeface="Arial" panose="020B0604020202020204" pitchFamily="34" charset="0"/>
              </a:rPr>
              <a:t>)</a:t>
            </a:r>
          </a:p>
          <a:p>
            <a:r>
              <a:rPr lang="de-DE" sz="1100" dirty="0">
                <a:solidFill>
                  <a:schemeClr val="bg2">
                    <a:lumMod val="10000"/>
                  </a:schemeClr>
                </a:solidFill>
                <a:latin typeface="Arial" panose="020B0604020202020204" pitchFamily="34" charset="0"/>
                <a:cs typeface="Arial" panose="020B0604020202020204" pitchFamily="34" charset="0"/>
              </a:rPr>
              <a:t>Auch bei fehlender Zustimmung des Betriebsrats (</a:t>
            </a:r>
            <a:r>
              <a:rPr lang="de-DE" sz="1100" dirty="0">
                <a:solidFill>
                  <a:schemeClr val="accent1">
                    <a:lumMod val="50000"/>
                  </a:schemeClr>
                </a:solidFill>
                <a:latin typeface="Arial" panose="020B0604020202020204" pitchFamily="34" charset="0"/>
                <a:cs typeface="Arial" panose="020B0604020202020204" pitchFamily="34" charset="0"/>
              </a:rPr>
              <a:t>BAG vom 23.02.2021 – 5 AZR 213/20</a:t>
            </a:r>
            <a:r>
              <a:rPr lang="de-DE" sz="1100" dirty="0">
                <a:solidFill>
                  <a:schemeClr val="bg2">
                    <a:lumMod val="10000"/>
                  </a:schemeClr>
                </a:solidFill>
                <a:latin typeface="Arial" panose="020B0604020202020204" pitchFamily="34" charset="0"/>
                <a:cs typeface="Arial" panose="020B0604020202020204" pitchFamily="34" charset="0"/>
              </a:rPr>
              <a:t>)</a:t>
            </a:r>
          </a:p>
          <a:p>
            <a:r>
              <a:rPr lang="de-DE" sz="1100" dirty="0">
                <a:solidFill>
                  <a:schemeClr val="bg2">
                    <a:lumMod val="10000"/>
                  </a:schemeClr>
                </a:solidFill>
                <a:latin typeface="Arial" panose="020B0604020202020204" pitchFamily="34" charset="0"/>
                <a:cs typeface="Arial" panose="020B0604020202020204" pitchFamily="34" charset="0"/>
              </a:rPr>
              <a:t>Tätigkeit im </a:t>
            </a:r>
            <a:r>
              <a:rPr lang="de-DE" sz="1100" dirty="0" err="1">
                <a:solidFill>
                  <a:schemeClr val="bg2">
                    <a:lumMod val="10000"/>
                  </a:schemeClr>
                </a:solidFill>
                <a:latin typeface="Arial" panose="020B0604020202020204" pitchFamily="34" charset="0"/>
                <a:cs typeface="Arial" panose="020B0604020202020204" pitchFamily="34" charset="0"/>
              </a:rPr>
              <a:t>home-office</a:t>
            </a:r>
            <a:r>
              <a:rPr lang="de-DE" sz="1100" dirty="0">
                <a:solidFill>
                  <a:schemeClr val="bg2">
                    <a:lumMod val="10000"/>
                  </a:schemeClr>
                </a:solidFill>
                <a:latin typeface="Arial" panose="020B0604020202020204" pitchFamily="34" charset="0"/>
                <a:cs typeface="Arial" panose="020B0604020202020204" pitchFamily="34" charset="0"/>
              </a:rPr>
              <a:t> zur Einsparung von Energiekosten ? Vgl. </a:t>
            </a:r>
            <a:r>
              <a:rPr lang="de-DE" sz="1100" dirty="0">
                <a:solidFill>
                  <a:schemeClr val="accent1">
                    <a:lumMod val="50000"/>
                  </a:schemeClr>
                </a:solidFill>
                <a:latin typeface="Arial" panose="020B0604020202020204" pitchFamily="34" charset="0"/>
                <a:cs typeface="Arial" panose="020B0604020202020204" pitchFamily="34" charset="0"/>
              </a:rPr>
              <a:t>Stadelmann/</a:t>
            </a:r>
            <a:r>
              <a:rPr lang="de-DE" sz="1100" dirty="0" err="1">
                <a:solidFill>
                  <a:schemeClr val="accent1">
                    <a:lumMod val="50000"/>
                  </a:schemeClr>
                </a:solidFill>
                <a:latin typeface="Arial" panose="020B0604020202020204" pitchFamily="34" charset="0"/>
                <a:cs typeface="Arial" panose="020B0604020202020204" pitchFamily="34" charset="0"/>
              </a:rPr>
              <a:t>Monsheimer</a:t>
            </a:r>
            <a:r>
              <a:rPr lang="de-DE" sz="1100" dirty="0">
                <a:solidFill>
                  <a:schemeClr val="accent1">
                    <a:lumMod val="50000"/>
                  </a:schemeClr>
                </a:solidFill>
                <a:latin typeface="Arial" panose="020B0604020202020204" pitchFamily="34" charset="0"/>
                <a:cs typeface="Arial" panose="020B0604020202020204" pitchFamily="34" charset="0"/>
              </a:rPr>
              <a:t>, NZA 2022, 1306</a:t>
            </a:r>
          </a:p>
          <a:p>
            <a:endParaRPr lang="de-DE" sz="1300" dirty="0">
              <a:solidFill>
                <a:schemeClr val="bg2">
                  <a:lumMod val="10000"/>
                </a:schemeClr>
              </a:solidFill>
              <a:latin typeface="Arial" panose="020B0604020202020204" pitchFamily="34" charset="0"/>
              <a:cs typeface="Arial" panose="020B0604020202020204" pitchFamily="34" charset="0"/>
            </a:endParaRPr>
          </a:p>
          <a:p>
            <a:endParaRPr lang="de-DE" sz="1300" dirty="0">
              <a:solidFill>
                <a:schemeClr val="bg2">
                  <a:lumMod val="10000"/>
                </a:schemeClr>
              </a:solidFill>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22</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2629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2. Erwerbsanrechnung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Anrechnung im Gesamtzeitraum (Gesamtberechnung)</a:t>
            </a:r>
            <a:endParaRPr lang="de-DE" sz="1100" dirty="0">
              <a:latin typeface="Arial" panose="020B0604020202020204" pitchFamily="34" charset="0"/>
              <a:cs typeface="Arial" panose="020B0604020202020204" pitchFamily="34" charset="0"/>
            </a:endParaRPr>
          </a:p>
          <a:p>
            <a:endParaRPr lang="de-DE" sz="1100" dirty="0">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Für die Vergleichsberechnung ist die Vergütung für die infolge des Verzugs nicht geleisteten Dienste zu ermitteln; dem ist das gegenüberzustellen, was der Arbeitnehmer in der betreffenden Zeit erworben / zu erwerben böswillig unterlassen hat (</a:t>
            </a:r>
            <a:r>
              <a:rPr lang="de-DE" sz="1100" dirty="0">
                <a:solidFill>
                  <a:schemeClr val="accent1">
                    <a:lumMod val="50000"/>
                  </a:schemeClr>
                </a:solidFill>
                <a:latin typeface="Arial" panose="020B0604020202020204" pitchFamily="34" charset="0"/>
                <a:cs typeface="Arial" panose="020B0604020202020204" pitchFamily="34" charset="0"/>
              </a:rPr>
              <a:t>BAG 24.02.2016 – 5 AZR 425/15</a:t>
            </a:r>
            <a:r>
              <a:rPr lang="de-DE" sz="1100" dirty="0">
                <a:latin typeface="Arial" panose="020B0604020202020204" pitchFamily="34" charset="0"/>
                <a:cs typeface="Arial" panose="020B0604020202020204" pitchFamily="34" charset="0"/>
              </a:rPr>
              <a:t>)</a:t>
            </a:r>
            <a:endParaRPr lang="de-DE" sz="1100" i="1" dirty="0">
              <a:latin typeface="Arial" panose="020B0604020202020204" pitchFamily="34" charset="0"/>
              <a:cs typeface="Arial" panose="020B0604020202020204" pitchFamily="34" charset="0"/>
            </a:endParaRPr>
          </a:p>
          <a:p>
            <a:endParaRPr lang="de-DE" sz="1100" i="1" dirty="0">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Dabei erfolgt die Anrechnung in dem Umfang, wie er dem Verhältnis der beim Arbeitgeber ausgefallenen Arbeitszeit zu der im neuen Arbeitsverhältnis geleisteten entspricht.</a:t>
            </a:r>
          </a:p>
          <a:p>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23</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5526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400" dirty="0">
                <a:solidFill>
                  <a:schemeClr val="accent1">
                    <a:lumMod val="50000"/>
                  </a:schemeClr>
                </a:solidFill>
                <a:latin typeface="Arial" panose="020B0604020202020204" pitchFamily="34" charset="0"/>
                <a:cs typeface="Arial" panose="020B0604020202020204" pitchFamily="34" charset="0"/>
              </a:rPr>
              <a:t>Themen</a:t>
            </a:r>
          </a:p>
        </p:txBody>
      </p:sp>
      <p:sp>
        <p:nvSpPr>
          <p:cNvPr id="3" name="Inhaltsplatzhalter 2"/>
          <p:cNvSpPr>
            <a:spLocks noGrp="1"/>
          </p:cNvSpPr>
          <p:nvPr>
            <p:ph idx="1"/>
          </p:nvPr>
        </p:nvSpPr>
        <p:spPr/>
        <p:txBody>
          <a:bodyPr>
            <a:normAutofit/>
          </a:bodyPr>
          <a:lstStyle/>
          <a:p>
            <a:endParaRPr lang="de-DE" sz="1300" dirty="0">
              <a:solidFill>
                <a:schemeClr val="tx1">
                  <a:lumMod val="95000"/>
                  <a:lumOff val="5000"/>
                </a:schemeClr>
              </a:solidFill>
              <a:latin typeface="Arial" panose="020B0604020202020204" pitchFamily="34" charset="0"/>
              <a:cs typeface="Arial" panose="020B0604020202020204" pitchFamily="34" charset="0"/>
            </a:endParaRPr>
          </a:p>
          <a:p>
            <a:endParaRPr lang="de-DE" sz="1200" dirty="0">
              <a:solidFill>
                <a:schemeClr val="tx1">
                  <a:lumMod val="95000"/>
                  <a:lumOff val="5000"/>
                </a:schemeClr>
              </a:solidFill>
              <a:latin typeface="Arial" panose="020B0604020202020204" pitchFamily="34" charset="0"/>
              <a:cs typeface="Arial" panose="020B0604020202020204" pitchFamily="34" charset="0"/>
            </a:endParaRPr>
          </a:p>
          <a:p>
            <a:r>
              <a:rPr lang="de-DE" sz="1200" dirty="0">
                <a:solidFill>
                  <a:schemeClr val="tx2">
                    <a:lumMod val="50000"/>
                  </a:schemeClr>
                </a:solidFill>
                <a:latin typeface="Arial" panose="020B0604020202020204" pitchFamily="34" charset="0"/>
                <a:cs typeface="Arial" panose="020B0604020202020204" pitchFamily="34" charset="0"/>
              </a:rPr>
              <a:t>Annahmeverzug des Arbeitgebers</a:t>
            </a:r>
          </a:p>
          <a:p>
            <a:r>
              <a:rPr lang="de-DE" sz="1200" dirty="0">
                <a:solidFill>
                  <a:schemeClr val="tx2">
                    <a:lumMod val="50000"/>
                  </a:schemeClr>
                </a:solidFill>
                <a:latin typeface="Arial" panose="020B0604020202020204" pitchFamily="34" charset="0"/>
                <a:cs typeface="Arial" panose="020B0604020202020204" pitchFamily="34" charset="0"/>
              </a:rPr>
              <a:t>Grundsätze der Anrechnung anderweitigen Erwerbs </a:t>
            </a:r>
          </a:p>
          <a:p>
            <a:pPr lvl="1"/>
            <a:r>
              <a:rPr lang="de-DE" sz="1000" dirty="0">
                <a:solidFill>
                  <a:schemeClr val="tx1">
                    <a:lumMod val="95000"/>
                    <a:lumOff val="5000"/>
                  </a:schemeClr>
                </a:solidFill>
                <a:latin typeface="Arial" panose="020B0604020202020204" pitchFamily="34" charset="0"/>
                <a:cs typeface="Arial" panose="020B0604020202020204" pitchFamily="34" charset="0"/>
              </a:rPr>
              <a:t>tatsächlich erzielter Erwerb</a:t>
            </a:r>
          </a:p>
          <a:p>
            <a:pPr lvl="1"/>
            <a:r>
              <a:rPr lang="de-DE" sz="1000" dirty="0">
                <a:solidFill>
                  <a:schemeClr val="tx1">
                    <a:lumMod val="95000"/>
                    <a:lumOff val="5000"/>
                  </a:schemeClr>
                </a:solidFill>
                <a:latin typeface="Arial" panose="020B0604020202020204" pitchFamily="34" charset="0"/>
                <a:cs typeface="Arial" panose="020B0604020202020204" pitchFamily="34" charset="0"/>
              </a:rPr>
              <a:t>böswillig unterlassener hypothetischer Erwerb</a:t>
            </a:r>
          </a:p>
          <a:p>
            <a:r>
              <a:rPr lang="de-DE" sz="1200" dirty="0">
                <a:solidFill>
                  <a:schemeClr val="accent1">
                    <a:lumMod val="50000"/>
                  </a:schemeClr>
                </a:solidFill>
                <a:latin typeface="Arial" panose="020B0604020202020204" pitchFamily="34" charset="0"/>
                <a:cs typeface="Arial" panose="020B0604020202020204" pitchFamily="34" charset="0"/>
              </a:rPr>
              <a:t>Darlegungs- und Beweislast</a:t>
            </a:r>
          </a:p>
          <a:p>
            <a:pPr lvl="1">
              <a:buFont typeface="Symbol" panose="05050102010706020507" pitchFamily="18" charset="2"/>
              <a:buChar char="-"/>
            </a:pPr>
            <a:r>
              <a:rPr lang="de-DE" sz="1000" dirty="0">
                <a:solidFill>
                  <a:schemeClr val="bg2">
                    <a:lumMod val="10000"/>
                  </a:schemeClr>
                </a:solidFill>
                <a:latin typeface="Arial" panose="020B0604020202020204" pitchFamily="34" charset="0"/>
                <a:cs typeface="Arial" panose="020B0604020202020204" pitchFamily="34" charset="0"/>
              </a:rPr>
              <a:t>Mitwirkungspflichten des Arbeitnehmers</a:t>
            </a:r>
          </a:p>
          <a:p>
            <a:pPr lvl="1">
              <a:buFont typeface="Symbol" panose="05050102010706020507" pitchFamily="18" charset="2"/>
              <a:buChar char="-"/>
            </a:pPr>
            <a:r>
              <a:rPr lang="de-DE" sz="1000" dirty="0">
                <a:solidFill>
                  <a:schemeClr val="bg2">
                    <a:lumMod val="10000"/>
                  </a:schemeClr>
                </a:solidFill>
                <a:latin typeface="Arial" panose="020B0604020202020204" pitchFamily="34" charset="0"/>
                <a:cs typeface="Arial" panose="020B0604020202020204" pitchFamily="34" charset="0"/>
              </a:rPr>
              <a:t>Auskunftsansprüche des Arbeitgebers</a:t>
            </a:r>
          </a:p>
          <a:p>
            <a:endParaRPr lang="de-DE" sz="1300" dirty="0">
              <a:solidFill>
                <a:schemeClr val="tx1">
                  <a:lumMod val="95000"/>
                  <a:lumOff val="5000"/>
                </a:schemeClr>
              </a:solidFill>
              <a:latin typeface="Arial" panose="020B0604020202020204" pitchFamily="34" charset="0"/>
              <a:cs typeface="Arial" panose="020B0604020202020204" pitchFamily="34" charset="0"/>
            </a:endParaRPr>
          </a:p>
          <a:p>
            <a:pPr marL="0" indent="0">
              <a:buNone/>
            </a:pPr>
            <a:endParaRPr lang="de-DE" dirty="0">
              <a:solidFill>
                <a:schemeClr val="tx1">
                  <a:lumMod val="95000"/>
                  <a:lumOff val="5000"/>
                </a:schemeClr>
              </a:solidFill>
              <a:latin typeface="Arial" panose="020B0604020202020204" pitchFamily="34" charset="0"/>
              <a:cs typeface="Arial" panose="020B0604020202020204" pitchFamily="34" charset="0"/>
            </a:endParaRPr>
          </a:p>
          <a:p>
            <a:endParaRPr lang="de-DE" dirty="0">
              <a:solidFill>
                <a:schemeClr val="tx1">
                  <a:lumMod val="95000"/>
                  <a:lumOff val="5000"/>
                </a:schemeClr>
              </a:solidFill>
              <a:latin typeface="Nunito" panose="00000500000000000000" pitchFamily="2"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24</a:t>
            </a:fld>
            <a:endParaRPr lang="en-US"/>
          </a:p>
        </p:txBody>
      </p:sp>
      <p:sp>
        <p:nvSpPr>
          <p:cNvPr id="4" name="Textplatzhalter 3"/>
          <p:cNvSpPr>
            <a:spLocks noGrp="1"/>
          </p:cNvSpPr>
          <p:nvPr>
            <p:ph type="body" sz="quarter" idx="13"/>
          </p:nvPr>
        </p:nvSpPr>
        <p:spPr/>
        <p:txBody>
          <a:bodyPr>
            <a:normAutofit/>
          </a:bodyPr>
          <a:lstStyle/>
          <a:p>
            <a:endParaRPr lang="de-DE" sz="1600" dirty="0">
              <a:latin typeface="Nunito" panose="00000500000000000000" pitchFamily="2" charset="0"/>
            </a:endParaRPr>
          </a:p>
        </p:txBody>
      </p:sp>
    </p:spTree>
    <p:extLst>
      <p:ext uri="{BB962C8B-B14F-4D97-AF65-F5344CB8AC3E}">
        <p14:creationId xmlns:p14="http://schemas.microsoft.com/office/powerpoint/2010/main" val="1154573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3. Darlegungslast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bisherige Rechtsprechung</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Arbeitgeber hat Auskunftsanspruch über die Höhe nachweislich anderweitig erzielten Erwerbs (</a:t>
            </a:r>
            <a:r>
              <a:rPr lang="de-DE" sz="1100" dirty="0">
                <a:solidFill>
                  <a:schemeClr val="accent1">
                    <a:lumMod val="50000"/>
                  </a:schemeClr>
                </a:solidFill>
                <a:latin typeface="Arial" panose="020B0604020202020204" pitchFamily="34" charset="0"/>
                <a:cs typeface="Arial" panose="020B0604020202020204" pitchFamily="34" charset="0"/>
              </a:rPr>
              <a:t>BAG 19.07.1978 – 5 AZR 748/77</a:t>
            </a:r>
            <a:r>
              <a:rPr lang="de-DE" sz="1100" dirty="0">
                <a:latin typeface="Arial" panose="020B0604020202020204" pitchFamily="34" charset="0"/>
                <a:cs typeface="Arial" panose="020B0604020202020204" pitchFamily="34" charset="0"/>
              </a:rPr>
              <a:t>). Verpflichtung des Arbeitnehmers zur Vorlage aussagekräftiger Unterlagen (</a:t>
            </a:r>
            <a:r>
              <a:rPr lang="de-DE" sz="1100" dirty="0">
                <a:solidFill>
                  <a:schemeClr val="accent1">
                    <a:lumMod val="50000"/>
                  </a:schemeClr>
                </a:solidFill>
                <a:latin typeface="Arial" panose="020B0604020202020204" pitchFamily="34" charset="0"/>
                <a:cs typeface="Arial" panose="020B0604020202020204" pitchFamily="34" charset="0"/>
              </a:rPr>
              <a:t>BAG 14.08.1974 – 5 AZR 497/73</a:t>
            </a:r>
            <a:r>
              <a:rPr lang="de-DE" sz="1100" dirty="0">
                <a:latin typeface="Arial" panose="020B0604020202020204" pitchFamily="34" charset="0"/>
                <a:cs typeface="Arial" panose="020B0604020202020204" pitchFamily="34" charset="0"/>
              </a:rPr>
              <a:t>) </a:t>
            </a:r>
          </a:p>
          <a:p>
            <a:r>
              <a:rPr lang="de-DE" sz="1100" dirty="0">
                <a:latin typeface="Arial" panose="020B0604020202020204" pitchFamily="34" charset="0"/>
                <a:cs typeface="Arial" panose="020B0604020202020204" pitchFamily="34" charset="0"/>
              </a:rPr>
              <a:t>Arbeitgeber trägt Darlegungs- und Beweislast für das Vorliegen anderweitigen Erwerbs und für die Kausalität zwischen diesem und der freigewordenen Arbeitszeit (</a:t>
            </a:r>
            <a:r>
              <a:rPr lang="de-DE" sz="1100" dirty="0">
                <a:solidFill>
                  <a:schemeClr val="accent1">
                    <a:lumMod val="50000"/>
                  </a:schemeClr>
                </a:solidFill>
                <a:latin typeface="Arial" panose="020B0604020202020204" pitchFamily="34" charset="0"/>
                <a:cs typeface="Arial" panose="020B0604020202020204" pitchFamily="34" charset="0"/>
              </a:rPr>
              <a:t>BAG 06.09.1990 – 2 AZR 165/90</a:t>
            </a:r>
            <a:r>
              <a:rPr lang="de-DE" sz="1100" dirty="0">
                <a:latin typeface="Arial" panose="020B0604020202020204" pitchFamily="34" charset="0"/>
                <a:cs typeface="Arial" panose="020B0604020202020204" pitchFamily="34" charset="0"/>
              </a:rPr>
              <a:t>) </a:t>
            </a:r>
          </a:p>
          <a:p>
            <a:endParaRPr lang="de-DE" sz="1100" dirty="0">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(P) Kenntnisdefizit des Arbeitgebers. Daher: Integration von Auskunftsansprüchen des Arbeitgebers in die sekundäre Darlegungslast des Arbeitnehmers (</a:t>
            </a:r>
            <a:r>
              <a:rPr lang="de-DE" sz="1100" dirty="0">
                <a:solidFill>
                  <a:schemeClr val="accent1">
                    <a:lumMod val="50000"/>
                  </a:schemeClr>
                </a:solidFill>
                <a:latin typeface="Arial" panose="020B0604020202020204" pitchFamily="34" charset="0"/>
                <a:cs typeface="Arial" panose="020B0604020202020204" pitchFamily="34" charset="0"/>
              </a:rPr>
              <a:t>BAG 27.05.2020 – 5 AZR 387/19</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25</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744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3. Darlegungslast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latin typeface="Arial" panose="020B0604020202020204" pitchFamily="34" charset="0"/>
                <a:cs typeface="Arial" panose="020B0604020202020204" pitchFamily="34" charset="0"/>
              </a:rPr>
              <a:t>Gegenstand des Auskunftsanspruchs ? </a:t>
            </a:r>
            <a:r>
              <a:rPr lang="de-DE" sz="1100" dirty="0">
                <a:solidFill>
                  <a:schemeClr val="accent1">
                    <a:lumMod val="50000"/>
                  </a:schemeClr>
                </a:solidFill>
                <a:latin typeface="Arial" panose="020B0604020202020204" pitchFamily="34" charset="0"/>
                <a:cs typeface="Arial" panose="020B0604020202020204" pitchFamily="34" charset="0"/>
              </a:rPr>
              <a:t>BAG 27.05.2020 – 5 AZR 387/19</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r>
              <a:rPr lang="de-DE" sz="1100" dirty="0">
                <a:solidFill>
                  <a:schemeClr val="tx2"/>
                </a:solidFill>
                <a:latin typeface="Arial" panose="020B0604020202020204" pitchFamily="34" charset="0"/>
                <a:cs typeface="Arial" panose="020B0604020202020204" pitchFamily="34" charset="0"/>
              </a:rPr>
              <a:t>Der Auskunftsanspruch nach § 240 BGB setzt im Einzelnen voraus: </a:t>
            </a:r>
          </a:p>
          <a:p>
            <a:pPr lvl="1"/>
            <a:r>
              <a:rPr lang="de-DE" sz="1100" dirty="0">
                <a:solidFill>
                  <a:schemeClr val="tx2"/>
                </a:solidFill>
                <a:latin typeface="Arial" panose="020B0604020202020204" pitchFamily="34" charset="0"/>
                <a:cs typeface="Arial" panose="020B0604020202020204" pitchFamily="34" charset="0"/>
              </a:rPr>
              <a:t>das Vorliegen einer besonderen rechtlichen Beziehung, </a:t>
            </a:r>
          </a:p>
          <a:p>
            <a:pPr lvl="1"/>
            <a:r>
              <a:rPr lang="de-DE" sz="1100" dirty="0">
                <a:solidFill>
                  <a:schemeClr val="tx2"/>
                </a:solidFill>
                <a:latin typeface="Arial" panose="020B0604020202020204" pitchFamily="34" charset="0"/>
                <a:cs typeface="Arial" panose="020B0604020202020204" pitchFamily="34" charset="0"/>
              </a:rPr>
              <a:t>die dem Grunde nach feststehende oder (im vertraglichen Bereich) zumindest </a:t>
            </a:r>
            <a:r>
              <a:rPr lang="de-DE" sz="1100" dirty="0">
                <a:solidFill>
                  <a:schemeClr val="accent1">
                    <a:lumMod val="50000"/>
                  </a:schemeClr>
                </a:solidFill>
                <a:latin typeface="Arial" panose="020B0604020202020204" pitchFamily="34" charset="0"/>
                <a:cs typeface="Arial" panose="020B0604020202020204" pitchFamily="34" charset="0"/>
              </a:rPr>
              <a:t>wahrscheinliche</a:t>
            </a:r>
            <a:r>
              <a:rPr lang="de-DE" sz="1100" dirty="0">
                <a:solidFill>
                  <a:schemeClr val="tx2"/>
                </a:solidFill>
                <a:latin typeface="Arial" panose="020B0604020202020204" pitchFamily="34" charset="0"/>
                <a:cs typeface="Arial" panose="020B0604020202020204" pitchFamily="34" charset="0"/>
              </a:rPr>
              <a:t> </a:t>
            </a:r>
            <a:r>
              <a:rPr lang="de-DE" sz="1100" dirty="0">
                <a:solidFill>
                  <a:schemeClr val="accent1">
                    <a:lumMod val="50000"/>
                  </a:schemeClr>
                </a:solidFill>
                <a:latin typeface="Arial" panose="020B0604020202020204" pitchFamily="34" charset="0"/>
                <a:cs typeface="Arial" panose="020B0604020202020204" pitchFamily="34" charset="0"/>
              </a:rPr>
              <a:t>Existenz</a:t>
            </a:r>
            <a:r>
              <a:rPr lang="de-DE" sz="1100" dirty="0">
                <a:solidFill>
                  <a:schemeClr val="tx2"/>
                </a:solidFill>
                <a:latin typeface="Arial" panose="020B0604020202020204" pitchFamily="34" charset="0"/>
                <a:cs typeface="Arial" panose="020B0604020202020204" pitchFamily="34" charset="0"/>
              </a:rPr>
              <a:t> eines Leistungsanspruchs des Auskunftsfordernden gegen den Anspruchsgegner, </a:t>
            </a:r>
          </a:p>
          <a:p>
            <a:pPr lvl="1"/>
            <a:r>
              <a:rPr lang="de-DE" sz="1100" dirty="0">
                <a:solidFill>
                  <a:schemeClr val="tx2"/>
                </a:solidFill>
                <a:latin typeface="Arial" panose="020B0604020202020204" pitchFamily="34" charset="0"/>
                <a:cs typeface="Arial" panose="020B0604020202020204" pitchFamily="34" charset="0"/>
              </a:rPr>
              <a:t>die entschuldbare Ungewissheit des Auskunftsfordernden über Bestehen und Umfang seiner Rechte,</a:t>
            </a:r>
          </a:p>
          <a:p>
            <a:pPr lvl="1"/>
            <a:r>
              <a:rPr lang="de-DE" sz="1100" dirty="0">
                <a:solidFill>
                  <a:schemeClr val="tx2"/>
                </a:solidFill>
                <a:latin typeface="Arial" panose="020B0604020202020204" pitchFamily="34" charset="0"/>
                <a:cs typeface="Arial" panose="020B0604020202020204" pitchFamily="34" charset="0"/>
              </a:rPr>
              <a:t>die Zumutbarkeit der Auskunftserteilung durch den Anspruchsgegner, und schließlich dürfen </a:t>
            </a:r>
          </a:p>
          <a:p>
            <a:pPr lvl="1"/>
            <a:r>
              <a:rPr lang="de-DE" sz="1100" dirty="0">
                <a:solidFill>
                  <a:schemeClr val="tx2"/>
                </a:solidFill>
                <a:latin typeface="Arial" panose="020B0604020202020204" pitchFamily="34" charset="0"/>
                <a:cs typeface="Arial" panose="020B0604020202020204" pitchFamily="34" charset="0"/>
              </a:rPr>
              <a:t>durch die Zuerkennung des Auskunftsanspruchs die allgemeinen Beweisgrundsätze nicht unterlaufen werden</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26</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426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3. Darlegungslast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Auskunftsanspruch</a:t>
            </a:r>
            <a:r>
              <a:rPr lang="de-DE" sz="1100" dirty="0">
                <a:latin typeface="Arial" panose="020B0604020202020204" pitchFamily="34" charset="0"/>
                <a:cs typeface="Arial" panose="020B0604020202020204" pitchFamily="34" charset="0"/>
              </a:rPr>
              <a:t>:</a:t>
            </a:r>
          </a:p>
          <a:p>
            <a:r>
              <a:rPr lang="de-DE" sz="1100" dirty="0">
                <a:latin typeface="Arial" panose="020B0604020202020204" pitchFamily="34" charset="0"/>
                <a:cs typeface="Arial" panose="020B0604020202020204" pitchFamily="34" charset="0"/>
              </a:rPr>
              <a:t>Der Arbeitgeber ist durch die von dem Arbeitnehmer erhobene Zahlungsklage in seinen vertraglichen Rechten betroffen, weil die Anrechnung anderweitig erzielten oder böswillig unterlassenen Verdienstes ipso </a:t>
            </a:r>
            <a:r>
              <a:rPr lang="de-DE" sz="1100" dirty="0" err="1">
                <a:latin typeface="Arial" panose="020B0604020202020204" pitchFamily="34" charset="0"/>
                <a:cs typeface="Arial" panose="020B0604020202020204" pitchFamily="34" charset="0"/>
              </a:rPr>
              <a:t>iure</a:t>
            </a:r>
            <a:r>
              <a:rPr lang="de-DE" sz="1100" dirty="0">
                <a:latin typeface="Arial" panose="020B0604020202020204" pitchFamily="34" charset="0"/>
                <a:cs typeface="Arial" panose="020B0604020202020204" pitchFamily="34" charset="0"/>
              </a:rPr>
              <a:t> erfolgt. Die Anrechnung hindert bereits die Entstehung des Annahmeverzugsanspruchs und führt nicht nur zu einer Aufrechnungslage (</a:t>
            </a:r>
            <a:r>
              <a:rPr lang="de-DE" sz="1100" dirty="0">
                <a:solidFill>
                  <a:schemeClr val="accent1">
                    <a:lumMod val="50000"/>
                  </a:schemeClr>
                </a:solidFill>
                <a:latin typeface="Arial" panose="020B0604020202020204" pitchFamily="34" charset="0"/>
                <a:cs typeface="Arial" panose="020B0604020202020204" pitchFamily="34" charset="0"/>
              </a:rPr>
              <a:t>BAG 02.10.2018 - 5 AZR 376/17</a:t>
            </a:r>
            <a:r>
              <a:rPr lang="de-DE" sz="1100" dirty="0">
                <a:latin typeface="Arial" panose="020B0604020202020204" pitchFamily="34" charset="0"/>
                <a:cs typeface="Arial" panose="020B0604020202020204" pitchFamily="34" charset="0"/>
              </a:rPr>
              <a:t>). Der Arbeitgeber benötigt die Auskunft, um die ihm materiell-rechtlich eröffnete Einwendung des böswilligen Unterlassens in den Prozess einführen und so die Zahlungsansprüche abwehren zu können (</a:t>
            </a:r>
            <a:r>
              <a:rPr lang="de-DE" sz="1100" dirty="0">
                <a:solidFill>
                  <a:schemeClr val="accent1">
                    <a:lumMod val="50000"/>
                  </a:schemeClr>
                </a:solidFill>
                <a:latin typeface="Arial" panose="020B0604020202020204" pitchFamily="34" charset="0"/>
                <a:cs typeface="Arial" panose="020B0604020202020204" pitchFamily="34" charset="0"/>
              </a:rPr>
              <a:t>BAG 27.05.2020 – 5 AZR 387/19</a:t>
            </a:r>
            <a:r>
              <a:rPr lang="de-DE" sz="1100" dirty="0">
                <a:latin typeface="Arial" panose="020B0604020202020204" pitchFamily="34" charset="0"/>
                <a:cs typeface="Arial" panose="020B0604020202020204" pitchFamily="34" charset="0"/>
              </a:rPr>
              <a:t>) </a:t>
            </a:r>
          </a:p>
          <a:p>
            <a:r>
              <a:rPr lang="de-DE" sz="1100" dirty="0">
                <a:latin typeface="Arial" panose="020B0604020202020204" pitchFamily="34" charset="0"/>
                <a:cs typeface="Arial" panose="020B0604020202020204" pitchFamily="34" charset="0"/>
              </a:rPr>
              <a:t>Der Arbeitgeber hat gegen den Arbeitnehmer, der Vergütung wegen Annahmeverzugs fordert, einen Auskunftsanspruch über die von der Agentur für Arbeit und dem Jobcenter unterbreiteten Vermittlungsvorschläge auf Grundlage des § 242 BGB in Textform unter Nennung von </a:t>
            </a:r>
            <a:r>
              <a:rPr lang="de-DE" sz="1100" dirty="0">
                <a:solidFill>
                  <a:schemeClr val="accent1">
                    <a:lumMod val="50000"/>
                  </a:schemeClr>
                </a:solidFill>
                <a:latin typeface="Arial" panose="020B0604020202020204" pitchFamily="34" charset="0"/>
                <a:cs typeface="Arial" panose="020B0604020202020204" pitchFamily="34" charset="0"/>
              </a:rPr>
              <a:t>Tätigkeit, Arbeitszeit, Arbeitsort und Vergütung </a:t>
            </a:r>
            <a:r>
              <a:rPr lang="de-DE" sz="1100" dirty="0">
                <a:latin typeface="Arial" panose="020B0604020202020204" pitchFamily="34" charset="0"/>
                <a:cs typeface="Arial" panose="020B0604020202020204" pitchFamily="34" charset="0"/>
              </a:rPr>
              <a:t>(</a:t>
            </a:r>
            <a:r>
              <a:rPr lang="de-DE" sz="1100" dirty="0">
                <a:solidFill>
                  <a:schemeClr val="accent1">
                    <a:lumMod val="50000"/>
                  </a:schemeClr>
                </a:solidFill>
                <a:latin typeface="Arial" panose="020B0604020202020204" pitchFamily="34" charset="0"/>
                <a:cs typeface="Arial" panose="020B0604020202020204" pitchFamily="34" charset="0"/>
              </a:rPr>
              <a:t>BAG 27.05.2020 – 5 AZR 387/19</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27</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7047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3. Darlegungslast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Rechtsfolge</a:t>
            </a:r>
            <a:r>
              <a:rPr lang="de-DE" sz="1100" dirty="0">
                <a:latin typeface="Arial" panose="020B0604020202020204" pitchFamily="34" charset="0"/>
                <a:cs typeface="Arial" panose="020B0604020202020204" pitchFamily="34" charset="0"/>
              </a:rPr>
              <a:t>: </a:t>
            </a:r>
          </a:p>
          <a:p>
            <a:pPr marL="0" indent="0">
              <a:buNone/>
            </a:pPr>
            <a:r>
              <a:rPr lang="de-DE" sz="1100" dirty="0">
                <a:latin typeface="Arial" panose="020B0604020202020204" pitchFamily="34" charset="0"/>
                <a:cs typeface="Arial" panose="020B0604020202020204" pitchFamily="34" charset="0"/>
              </a:rPr>
              <a:t>		- Ausnahmecharakter der Erwerbsanrechnung. Der Auskunftsanspruch verändert nicht die Darlegungs- und 	   	               Beweislast, der Arbeitgeber hat böswilliges Unterlassen substanziell zu begründen (</a:t>
            </a:r>
            <a:r>
              <a:rPr lang="de-DE" sz="1100" dirty="0">
                <a:solidFill>
                  <a:schemeClr val="accent1">
                    <a:lumMod val="50000"/>
                  </a:schemeClr>
                </a:solidFill>
                <a:latin typeface="Arial" panose="020B0604020202020204" pitchFamily="34" charset="0"/>
                <a:cs typeface="Arial" panose="020B0604020202020204" pitchFamily="34" charset="0"/>
              </a:rPr>
              <a:t>BAG 27.05.2020 – 5 AZR 		   387/19</a:t>
            </a:r>
            <a:r>
              <a:rPr lang="de-DE" sz="1100" dirty="0">
                <a:latin typeface="Arial" panose="020B0604020202020204" pitchFamily="34" charset="0"/>
                <a:cs typeface="Arial" panose="020B0604020202020204" pitchFamily="34" charset="0"/>
              </a:rPr>
              <a:t>)</a:t>
            </a:r>
          </a:p>
          <a:p>
            <a:pPr marL="0" indent="0">
              <a:buNone/>
            </a:pPr>
            <a:r>
              <a:rPr lang="de-DE" sz="1100" dirty="0">
                <a:latin typeface="Arial" panose="020B0604020202020204" pitchFamily="34" charset="0"/>
                <a:cs typeface="Arial" panose="020B0604020202020204" pitchFamily="34" charset="0"/>
              </a:rPr>
              <a:t>		- keine (vollständige) Anrechnung böswillig unterlassenen Erwerbs wegen Verletzung der Mitwirkungs-				  </a:t>
            </a:r>
            <a:r>
              <a:rPr lang="de-DE" sz="1100" dirty="0" err="1">
                <a:latin typeface="Arial" panose="020B0604020202020204" pitchFamily="34" charset="0"/>
                <a:cs typeface="Arial" panose="020B0604020202020204" pitchFamily="34" charset="0"/>
              </a:rPr>
              <a:t>obliegenheiten</a:t>
            </a:r>
            <a:r>
              <a:rPr lang="de-DE" sz="1100" dirty="0">
                <a:latin typeface="Arial" panose="020B0604020202020204" pitchFamily="34" charset="0"/>
                <a:cs typeface="Arial" panose="020B0604020202020204" pitchFamily="34" charset="0"/>
              </a:rPr>
              <a:t> (so aber noch </a:t>
            </a:r>
            <a:r>
              <a:rPr lang="de-DE" sz="1100" dirty="0">
                <a:solidFill>
                  <a:schemeClr val="accent1">
                    <a:lumMod val="50000"/>
                  </a:schemeClr>
                </a:solidFill>
                <a:latin typeface="Arial" panose="020B0604020202020204" pitchFamily="34" charset="0"/>
                <a:cs typeface="Arial" panose="020B0604020202020204" pitchFamily="34" charset="0"/>
              </a:rPr>
              <a:t>LAG Niedersachsen 09.11.2021 – 10 Sa 15/21; </a:t>
            </a:r>
            <a:r>
              <a:rPr lang="de-DE" sz="1100" dirty="0">
                <a:latin typeface="Arial" panose="020B0604020202020204" pitchFamily="34" charset="0"/>
                <a:cs typeface="Arial" panose="020B0604020202020204" pitchFamily="34" charset="0"/>
              </a:rPr>
              <a:t>aufgehoben durch </a:t>
            </a:r>
            <a:r>
              <a:rPr lang="de-DE" sz="1100" dirty="0">
                <a:solidFill>
                  <a:schemeClr val="accent1">
                    <a:lumMod val="50000"/>
                  </a:schemeClr>
                </a:solidFill>
                <a:latin typeface="Arial" panose="020B0604020202020204" pitchFamily="34" charset="0"/>
                <a:cs typeface="Arial" panose="020B0604020202020204" pitchFamily="34" charset="0"/>
              </a:rPr>
              <a:t>BAG 		  		  12.10.2022 – 5 AZR 30/22</a:t>
            </a:r>
            <a:r>
              <a:rPr lang="de-DE" sz="1100" dirty="0">
                <a:latin typeface="Arial" panose="020B0604020202020204" pitchFamily="34" charset="0"/>
                <a:cs typeface="Arial" panose="020B0604020202020204" pitchFamily="34" charset="0"/>
              </a:rPr>
              <a:t>)</a:t>
            </a:r>
          </a:p>
          <a:p>
            <a:pPr marL="0" indent="0">
              <a:buNone/>
            </a:pPr>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28</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049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lipse 10">
            <a:extLst>
              <a:ext uri="{FF2B5EF4-FFF2-40B4-BE49-F238E27FC236}">
                <a16:creationId xmlns:a16="http://schemas.microsoft.com/office/drawing/2014/main" id="{558B54AB-4DF2-4AB0-B177-441BA7D41E8F}"/>
              </a:ext>
            </a:extLst>
          </p:cNvPr>
          <p:cNvSpPr/>
          <p:nvPr/>
        </p:nvSpPr>
        <p:spPr>
          <a:xfrm>
            <a:off x="3234018" y="3838034"/>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Ellipse 8">
            <a:extLst>
              <a:ext uri="{FF2B5EF4-FFF2-40B4-BE49-F238E27FC236}">
                <a16:creationId xmlns:a16="http://schemas.microsoft.com/office/drawing/2014/main" id="{53EA4064-8D04-4B04-835B-117629B56774}"/>
              </a:ext>
            </a:extLst>
          </p:cNvPr>
          <p:cNvSpPr/>
          <p:nvPr/>
        </p:nvSpPr>
        <p:spPr>
          <a:xfrm>
            <a:off x="1524000" y="2736476"/>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Ellipse 9">
            <a:extLst>
              <a:ext uri="{FF2B5EF4-FFF2-40B4-BE49-F238E27FC236}">
                <a16:creationId xmlns:a16="http://schemas.microsoft.com/office/drawing/2014/main" id="{95272FCB-312F-47B9-8601-D84578008A88}"/>
              </a:ext>
            </a:extLst>
          </p:cNvPr>
          <p:cNvSpPr/>
          <p:nvPr/>
        </p:nvSpPr>
        <p:spPr>
          <a:xfrm>
            <a:off x="6373905" y="3193676"/>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Ellipse 7">
            <a:extLst>
              <a:ext uri="{FF2B5EF4-FFF2-40B4-BE49-F238E27FC236}">
                <a16:creationId xmlns:a16="http://schemas.microsoft.com/office/drawing/2014/main" id="{439E48A4-3E78-45F1-A7FB-E42B4279AB4C}"/>
              </a:ext>
            </a:extLst>
          </p:cNvPr>
          <p:cNvSpPr/>
          <p:nvPr/>
        </p:nvSpPr>
        <p:spPr>
          <a:xfrm>
            <a:off x="5553635" y="2114550"/>
            <a:ext cx="914400" cy="914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Ellipse 6">
            <a:extLst>
              <a:ext uri="{FF2B5EF4-FFF2-40B4-BE49-F238E27FC236}">
                <a16:creationId xmlns:a16="http://schemas.microsoft.com/office/drawing/2014/main" id="{50B6D134-85DD-4EAE-B534-F1445B81C7D5}"/>
              </a:ext>
            </a:extLst>
          </p:cNvPr>
          <p:cNvSpPr/>
          <p:nvPr/>
        </p:nvSpPr>
        <p:spPr>
          <a:xfrm>
            <a:off x="887506" y="1631115"/>
            <a:ext cx="974911" cy="87405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3. Darlegungslast  </a:t>
            </a:r>
          </a:p>
        </p:txBody>
      </p:sp>
      <p:sp>
        <p:nvSpPr>
          <p:cNvPr id="3" name="Inhaltsplatzhalter 2"/>
          <p:cNvSpPr>
            <a:spLocks noGrp="1"/>
          </p:cNvSpPr>
          <p:nvPr>
            <p:ph idx="1"/>
          </p:nvPr>
        </p:nvSpPr>
        <p:spPr>
          <a:xfrm>
            <a:off x="457200" y="1631115"/>
            <a:ext cx="8229600" cy="2977794"/>
          </a:xfrm>
        </p:spPr>
        <p:txBody>
          <a:bodyPr>
            <a:noAutofit/>
          </a:bodyPr>
          <a:lstStyle/>
          <a:p>
            <a:pPr marL="0" indent="0">
              <a:buNone/>
            </a:pPr>
            <a:endParaRPr lang="de-DE" sz="1100" dirty="0">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AN: Klage auf Verzugslohn</a:t>
            </a:r>
          </a:p>
          <a:p>
            <a:pPr marL="0" indent="0">
              <a:buNone/>
            </a:pPr>
            <a:r>
              <a:rPr lang="de-DE" sz="1100" dirty="0">
                <a:latin typeface="Arial" panose="020B0604020202020204" pitchFamily="34" charset="0"/>
                <a:cs typeface="Arial" panose="020B0604020202020204" pitchFamily="34" charset="0"/>
              </a:rPr>
              <a:t>									</a:t>
            </a:r>
          </a:p>
          <a:p>
            <a:pPr marL="0" indent="0">
              <a:buNone/>
            </a:pPr>
            <a:r>
              <a:rPr lang="de-DE" sz="1100" dirty="0">
                <a:latin typeface="Arial" panose="020B0604020202020204" pitchFamily="34" charset="0"/>
                <a:cs typeface="Arial" panose="020B0604020202020204" pitchFamily="34" charset="0"/>
              </a:rPr>
              <a:t>									AG: Einwand böswilligen Unterlassens</a:t>
            </a:r>
          </a:p>
          <a:p>
            <a:pPr marL="0" indent="0">
              <a:buNone/>
            </a:pPr>
            <a:endParaRPr lang="de-DE" sz="1100" dirty="0">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AN: Auskunft über Vermittlungsangebote</a:t>
            </a:r>
          </a:p>
          <a:p>
            <a:pPr marL="0" indent="0">
              <a:buNone/>
            </a:pPr>
            <a:r>
              <a:rPr lang="de-DE" sz="1100" dirty="0">
                <a:latin typeface="Arial" panose="020B0604020202020204" pitchFamily="34" charset="0"/>
                <a:cs typeface="Arial" panose="020B0604020202020204" pitchFamily="34" charset="0"/>
              </a:rPr>
              <a:t>	</a:t>
            </a:r>
          </a:p>
          <a:p>
            <a:pPr marL="0" indent="0">
              <a:buNone/>
            </a:pPr>
            <a:r>
              <a:rPr lang="de-DE" sz="1100" dirty="0">
                <a:latin typeface="Arial" panose="020B0604020202020204" pitchFamily="34" charset="0"/>
                <a:cs typeface="Arial" panose="020B0604020202020204" pitchFamily="34" charset="0"/>
              </a:rPr>
              <a:t>									AG: Zumutbarkeit der Arbeit, böswilliges Unterlassen</a:t>
            </a:r>
          </a:p>
          <a:p>
            <a:pPr marL="0" indent="0">
              <a:buNone/>
            </a:pPr>
            <a:endParaRPr lang="de-DE" sz="1100" dirty="0">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						  Kausalität ?</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29</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13" name="Gerade Verbindung mit Pfeil 12">
            <a:extLst>
              <a:ext uri="{FF2B5EF4-FFF2-40B4-BE49-F238E27FC236}">
                <a16:creationId xmlns:a16="http://schemas.microsoft.com/office/drawing/2014/main" id="{1ABA8093-151E-4EF1-8F15-0EFE4017815C}"/>
              </a:ext>
            </a:extLst>
          </p:cNvPr>
          <p:cNvCxnSpPr/>
          <p:nvPr/>
        </p:nvCxnSpPr>
        <p:spPr>
          <a:xfrm>
            <a:off x="2590800" y="2114550"/>
            <a:ext cx="1611406" cy="3906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Gerade Verbindung mit Pfeil 14">
            <a:extLst>
              <a:ext uri="{FF2B5EF4-FFF2-40B4-BE49-F238E27FC236}">
                <a16:creationId xmlns:a16="http://schemas.microsoft.com/office/drawing/2014/main" id="{1374D051-C8F5-4B1A-A818-6112F7217D22}"/>
              </a:ext>
            </a:extLst>
          </p:cNvPr>
          <p:cNvCxnSpPr/>
          <p:nvPr/>
        </p:nvCxnSpPr>
        <p:spPr>
          <a:xfrm flipH="1">
            <a:off x="3334870" y="2736476"/>
            <a:ext cx="867336" cy="3835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Gerade Verbindung mit Pfeil 16">
            <a:extLst>
              <a:ext uri="{FF2B5EF4-FFF2-40B4-BE49-F238E27FC236}">
                <a16:creationId xmlns:a16="http://schemas.microsoft.com/office/drawing/2014/main" id="{6D3EB0CC-378D-4579-96B4-90C4122E591A}"/>
              </a:ext>
            </a:extLst>
          </p:cNvPr>
          <p:cNvCxnSpPr/>
          <p:nvPr/>
        </p:nvCxnSpPr>
        <p:spPr>
          <a:xfrm>
            <a:off x="3505200" y="3247698"/>
            <a:ext cx="939053" cy="431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59914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Grundsatz</a:t>
            </a:r>
            <a:r>
              <a:rPr lang="de-DE" sz="1100" dirty="0">
                <a:solidFill>
                  <a:schemeClr val="tx2">
                    <a:lumMod val="50000"/>
                  </a:schemeClr>
                </a:solidFill>
                <a:latin typeface="Arial" panose="020B0604020202020204" pitchFamily="34" charset="0"/>
                <a:cs typeface="Arial" panose="020B0604020202020204" pitchFamily="34" charset="0"/>
              </a:rPr>
              <a:t>: ohne Arbeit kein Lohn</a:t>
            </a:r>
          </a:p>
          <a:p>
            <a:endParaRPr lang="de-DE" sz="1100" dirty="0">
              <a:solidFill>
                <a:schemeClr val="accent1">
                  <a:lumMod val="50000"/>
                </a:schemeClr>
              </a:solidFill>
              <a:latin typeface="Arial" panose="020B0604020202020204" pitchFamily="34" charset="0"/>
              <a:cs typeface="Arial" panose="020B0604020202020204" pitchFamily="34" charset="0"/>
            </a:endParaRPr>
          </a:p>
          <a:p>
            <a:r>
              <a:rPr lang="de-DE" sz="1100" dirty="0">
                <a:solidFill>
                  <a:schemeClr val="accent1">
                    <a:lumMod val="50000"/>
                  </a:schemeClr>
                </a:solidFill>
                <a:latin typeface="Arial" panose="020B0604020202020204" pitchFamily="34" charset="0"/>
                <a:cs typeface="Arial" panose="020B0604020202020204" pitchFamily="34" charset="0"/>
              </a:rPr>
              <a:t>§ 615 BGB</a:t>
            </a:r>
            <a:r>
              <a:rPr lang="de-DE" sz="1100" dirty="0">
                <a:latin typeface="Arial" panose="020B0604020202020204" pitchFamily="34" charset="0"/>
                <a:cs typeface="Arial" panose="020B0604020202020204" pitchFamily="34" charset="0"/>
              </a:rPr>
              <a:t>: Kommt der Dienstberechtigte mit der Annahme der Dienste in Verzug, so kann der Verpflichtete für die infolge des Verzugs nicht geleisteten Dienste die vereinbarte Vergütung verlangen, ohne zur Nachleistung verpflichtet zu sein. (…) Die Sätze 1 und 2 gelten entsprechend in den Fällen, in denen der Arbeitgeber das Risiko des Arbeitsausfalls trägt.</a:t>
            </a:r>
          </a:p>
          <a:p>
            <a:endParaRPr lang="de-DE" sz="1300" dirty="0">
              <a:solidFill>
                <a:schemeClr val="bg2">
                  <a:lumMod val="10000"/>
                </a:schemeClr>
              </a:solidFill>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3</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5040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3. Darlegungslast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Mitwirkungsobliegenheiten:</a:t>
            </a:r>
          </a:p>
          <a:p>
            <a:r>
              <a:rPr lang="de-DE" sz="1100" dirty="0">
                <a:latin typeface="Arial" panose="020B0604020202020204" pitchFamily="34" charset="0"/>
                <a:cs typeface="Arial" panose="020B0604020202020204" pitchFamily="34" charset="0"/>
              </a:rPr>
              <a:t>Den Arbeitnehmer trifft die Obliegenheit, die Vermittlung der Arbeitsagentur in Anspruch zu nehmen; dem Arbeitnehmer kann arbeitsrechtlich das zugemutet werden, was ihm das Gesetz ohnehin abverlangt (</a:t>
            </a:r>
            <a:r>
              <a:rPr lang="de-DE" sz="1100" dirty="0">
                <a:solidFill>
                  <a:schemeClr val="accent1">
                    <a:lumMod val="50000"/>
                  </a:schemeClr>
                </a:solidFill>
                <a:latin typeface="Arial" panose="020B0604020202020204" pitchFamily="34" charset="0"/>
                <a:cs typeface="Arial" panose="020B0604020202020204" pitchFamily="34" charset="0"/>
              </a:rPr>
              <a:t>BAG 27.05.2020 – 5 AZR 387/19</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a.A</a:t>
            </a:r>
            <a:r>
              <a:rPr lang="de-DE" sz="1100" dirty="0">
                <a:latin typeface="Arial" panose="020B0604020202020204" pitchFamily="34" charset="0"/>
                <a:cs typeface="Arial" panose="020B0604020202020204" pitchFamily="34" charset="0"/>
              </a:rPr>
              <a:t>. noch </a:t>
            </a:r>
            <a:r>
              <a:rPr lang="de-DE" sz="1100" dirty="0">
                <a:solidFill>
                  <a:schemeClr val="accent1">
                    <a:lumMod val="50000"/>
                  </a:schemeClr>
                </a:solidFill>
                <a:latin typeface="Arial" panose="020B0604020202020204" pitchFamily="34" charset="0"/>
                <a:cs typeface="Arial" panose="020B0604020202020204" pitchFamily="34" charset="0"/>
              </a:rPr>
              <a:t>BAG 16.05.2000 - 9 AZR 203/99</a:t>
            </a:r>
            <a:r>
              <a:rPr lang="de-DE" sz="1100" dirty="0">
                <a:latin typeface="Arial" panose="020B0604020202020204" pitchFamily="34" charset="0"/>
                <a:cs typeface="Arial" panose="020B0604020202020204" pitchFamily="34" charset="0"/>
              </a:rPr>
              <a:t>). </a:t>
            </a:r>
          </a:p>
          <a:p>
            <a:pPr marL="0" indent="0">
              <a:buNone/>
            </a:pPr>
            <a:r>
              <a:rPr lang="de-DE" sz="1100" dirty="0">
                <a:latin typeface="Arial" panose="020B0604020202020204" pitchFamily="34" charset="0"/>
                <a:cs typeface="Arial" panose="020B0604020202020204" pitchFamily="34" charset="0"/>
              </a:rPr>
              <a:t>	- § 38 Abs. 1 SGB III: Meldung als arbeitssuchend</a:t>
            </a:r>
          </a:p>
          <a:p>
            <a:pPr marL="0" indent="0">
              <a:buNone/>
            </a:pPr>
            <a:r>
              <a:rPr lang="de-DE" sz="1100" dirty="0">
                <a:latin typeface="Arial" panose="020B0604020202020204" pitchFamily="34" charset="0"/>
                <a:cs typeface="Arial" panose="020B0604020202020204" pitchFamily="34" charset="0"/>
              </a:rPr>
              <a:t>	- unerheblich: eigene Bewerbungsbemühungen</a:t>
            </a:r>
          </a:p>
          <a:p>
            <a:pPr marL="0" indent="0">
              <a:buNone/>
            </a:pPr>
            <a:r>
              <a:rPr lang="de-DE" sz="1100" dirty="0">
                <a:latin typeface="Arial" panose="020B0604020202020204" pitchFamily="34" charset="0"/>
                <a:cs typeface="Arial" panose="020B0604020202020204" pitchFamily="34" charset="0"/>
              </a:rPr>
              <a:t>	- unerheblich: fehlender Hinweis des Arbeitgebers auf die Verpflichtung zur Arbeitssuche (§ 2 Abs. 2 Satz 2 Nr. 3 SGB III)</a:t>
            </a:r>
          </a:p>
          <a:p>
            <a:pPr marL="0" indent="0">
              <a:buNone/>
            </a:pPr>
            <a:endParaRPr lang="de-DE" sz="1100" dirty="0">
              <a:latin typeface="Arial" panose="020B0604020202020204" pitchFamily="34" charset="0"/>
              <a:cs typeface="Arial" panose="020B0604020202020204" pitchFamily="34" charset="0"/>
            </a:endParaRPr>
          </a:p>
          <a:p>
            <a:r>
              <a:rPr lang="de-DE" sz="1100" dirty="0">
                <a:solidFill>
                  <a:schemeClr val="accent1">
                    <a:lumMod val="50000"/>
                  </a:schemeClr>
                </a:solidFill>
                <a:latin typeface="Arial" panose="020B0604020202020204" pitchFamily="34" charset="0"/>
                <a:cs typeface="Arial" panose="020B0604020202020204" pitchFamily="34" charset="0"/>
              </a:rPr>
              <a:t>(weitere) Mitwirkungsobliegenheiten ?</a:t>
            </a:r>
          </a:p>
          <a:p>
            <a:pPr marL="0" indent="0">
              <a:buNone/>
            </a:pPr>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30</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4460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3. Darlegungslast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Wahrscheinlichkeit einer Anrechnungsmöglichkeit</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 35 SGB III: Angebote zur Arbeitsvermittlung; ernsthafte Befassung mit Arbeitsangeboten der Arbeitsagentur (</a:t>
            </a:r>
            <a:r>
              <a:rPr lang="de-DE" sz="1100" dirty="0">
                <a:solidFill>
                  <a:schemeClr val="accent1">
                    <a:lumMod val="50000"/>
                  </a:schemeClr>
                </a:solidFill>
                <a:latin typeface="Arial" panose="020B0604020202020204" pitchFamily="34" charset="0"/>
                <a:cs typeface="Arial" panose="020B0604020202020204" pitchFamily="34" charset="0"/>
              </a:rPr>
              <a:t>LAG Niedersachsen 09.11.2021 – 10 Sa 15/21</a:t>
            </a:r>
            <a:r>
              <a:rPr lang="de-DE" sz="1100" dirty="0">
                <a:latin typeface="Arial" panose="020B0604020202020204" pitchFamily="34" charset="0"/>
                <a:cs typeface="Arial" panose="020B0604020202020204" pitchFamily="34" charset="0"/>
              </a:rPr>
              <a:t>)</a:t>
            </a:r>
          </a:p>
          <a:p>
            <a:r>
              <a:rPr lang="de-DE" sz="1100" dirty="0">
                <a:latin typeface="Arial" panose="020B0604020202020204" pitchFamily="34" charset="0"/>
                <a:cs typeface="Arial" panose="020B0604020202020204" pitchFamily="34" charset="0"/>
              </a:rPr>
              <a:t>§ 37 Abs. 2 SGB III: Eingliederungsvereinbarung (Festlegung neben dem Eingliederungsziel, der Vermittlungsbemühungen, der Leistungen der aktiven Arbeitsförderung </a:t>
            </a:r>
            <a:r>
              <a:rPr lang="de-DE" sz="1100" dirty="0">
                <a:solidFill>
                  <a:schemeClr val="accent1">
                    <a:lumMod val="50000"/>
                  </a:schemeClr>
                </a:solidFill>
                <a:latin typeface="Arial" panose="020B0604020202020204" pitchFamily="34" charset="0"/>
                <a:cs typeface="Arial" panose="020B0604020202020204" pitchFamily="34" charset="0"/>
              </a:rPr>
              <a:t>welche Eigenbemühungen zu unternehmen </a:t>
            </a:r>
            <a:r>
              <a:rPr lang="de-DE" sz="1100" dirty="0">
                <a:latin typeface="Arial" panose="020B0604020202020204" pitchFamily="34" charset="0"/>
                <a:cs typeface="Arial" panose="020B0604020202020204" pitchFamily="34" charset="0"/>
              </a:rPr>
              <a:t>sind)</a:t>
            </a:r>
          </a:p>
          <a:p>
            <a:r>
              <a:rPr lang="de-DE" sz="1100" dirty="0">
                <a:latin typeface="Arial" panose="020B0604020202020204" pitchFamily="34" charset="0"/>
                <a:cs typeface="Arial" panose="020B0604020202020204" pitchFamily="34" charset="0"/>
              </a:rPr>
              <a:t>Bei fehlender Eingliederungsvereinbarung: </a:t>
            </a:r>
            <a:r>
              <a:rPr lang="de-DE" sz="1100" dirty="0">
                <a:solidFill>
                  <a:schemeClr val="accent1">
                    <a:lumMod val="50000"/>
                  </a:schemeClr>
                </a:solidFill>
                <a:latin typeface="Arial" panose="020B0604020202020204" pitchFamily="34" charset="0"/>
                <a:cs typeface="Arial" panose="020B0604020202020204" pitchFamily="34" charset="0"/>
              </a:rPr>
              <a:t>Festsetzung der Eigenbemühungen durch Verwaltungsakt </a:t>
            </a:r>
          </a:p>
          <a:p>
            <a:r>
              <a:rPr lang="de-DE" sz="1100" dirty="0">
                <a:solidFill>
                  <a:schemeClr val="tx2"/>
                </a:solidFill>
                <a:latin typeface="Arial" panose="020B0604020202020204" pitchFamily="34" charset="0"/>
                <a:cs typeface="Arial" panose="020B0604020202020204" pitchFamily="34" charset="0"/>
              </a:rPr>
              <a:t>§ 2 Abs. 5 SGB III: Pflicht zur eigenverantwortlichen </a:t>
            </a:r>
            <a:r>
              <a:rPr lang="de-DE" sz="1100" dirty="0">
                <a:solidFill>
                  <a:schemeClr val="accent1">
                    <a:lumMod val="50000"/>
                  </a:schemeClr>
                </a:solidFill>
                <a:latin typeface="Arial" panose="020B0604020202020204" pitchFamily="34" charset="0"/>
                <a:cs typeface="Arial" panose="020B0604020202020204" pitchFamily="34" charset="0"/>
              </a:rPr>
              <a:t>Suche nach Beschäftigung</a:t>
            </a:r>
            <a:r>
              <a:rPr lang="de-DE" sz="1100" dirty="0">
                <a:solidFill>
                  <a:schemeClr val="tx2"/>
                </a:solidFill>
                <a:latin typeface="Arial" panose="020B0604020202020204" pitchFamily="34" charset="0"/>
                <a:cs typeface="Arial" panose="020B0604020202020204" pitchFamily="34" charset="0"/>
              </a:rPr>
              <a:t> und Aufnahme zumutbarer Beschäftigung</a:t>
            </a:r>
            <a:endParaRPr lang="de-DE" sz="11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	- Bewerbung auf Arbeitsangebote des Arbeitgebers ?</a:t>
            </a:r>
          </a:p>
          <a:p>
            <a:pPr marL="0" indent="0">
              <a:buNone/>
            </a:pPr>
            <a:r>
              <a:rPr lang="de-DE" sz="1100" dirty="0">
                <a:latin typeface="Arial" panose="020B0604020202020204" pitchFamily="34" charset="0"/>
                <a:cs typeface="Arial" panose="020B0604020202020204" pitchFamily="34" charset="0"/>
              </a:rPr>
              <a:t>	- </a:t>
            </a:r>
            <a:r>
              <a:rPr lang="de-DE" sz="1100" dirty="0" err="1">
                <a:latin typeface="Arial" panose="020B0604020202020204" pitchFamily="34" charset="0"/>
                <a:cs typeface="Arial" panose="020B0604020202020204" pitchFamily="34" charset="0"/>
              </a:rPr>
              <a:t>eigeninitiative</a:t>
            </a:r>
            <a:r>
              <a:rPr lang="de-DE" sz="1100" dirty="0">
                <a:latin typeface="Arial" panose="020B0604020202020204" pitchFamily="34" charset="0"/>
                <a:cs typeface="Arial" panose="020B0604020202020204" pitchFamily="34" charset="0"/>
              </a:rPr>
              <a:t> Bewerbungen ?</a:t>
            </a:r>
          </a:p>
          <a:p>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31</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669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3. Darlegungslast  </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Taktische Vorgehensweise</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Vermittlung konkreter Beschäftigungsmöglichkeit</a:t>
            </a:r>
          </a:p>
          <a:p>
            <a:r>
              <a:rPr lang="de-DE" sz="1100" dirty="0">
                <a:latin typeface="Arial" panose="020B0604020202020204" pitchFamily="34" charset="0"/>
                <a:cs typeface="Arial" panose="020B0604020202020204" pitchFamily="34" charset="0"/>
              </a:rPr>
              <a:t>Übermittlung von Stellenangeboten (ggf. schon drei Monate vor Ablauf der Kündigungsfrist)</a:t>
            </a:r>
          </a:p>
          <a:p>
            <a:r>
              <a:rPr lang="de-DE" sz="1100" dirty="0">
                <a:latin typeface="Arial" panose="020B0604020202020204" pitchFamily="34" charset="0"/>
                <a:cs typeface="Arial" panose="020B0604020202020204" pitchFamily="34" charset="0"/>
              </a:rPr>
              <a:t>Auskunftsklage im Wege der Widerklage / Entscheidung durch Teilurteil</a:t>
            </a:r>
          </a:p>
          <a:p>
            <a:r>
              <a:rPr lang="de-DE" sz="1100" dirty="0">
                <a:latin typeface="Arial" panose="020B0604020202020204" pitchFamily="34" charset="0"/>
                <a:cs typeface="Arial" panose="020B0604020202020204" pitchFamily="34" charset="0"/>
              </a:rPr>
              <a:t>Alternativ: sekundäre Darlegungslast des Arbeitnehmers / Leistungsverweigerungsrecht bis zur Auskunftserteilung (</a:t>
            </a:r>
            <a:r>
              <a:rPr lang="de-DE" sz="1100" dirty="0">
                <a:solidFill>
                  <a:schemeClr val="accent1">
                    <a:lumMod val="50000"/>
                  </a:schemeClr>
                </a:solidFill>
                <a:latin typeface="Arial" panose="020B0604020202020204" pitchFamily="34" charset="0"/>
                <a:cs typeface="Arial" panose="020B0604020202020204" pitchFamily="34" charset="0"/>
              </a:rPr>
              <a:t>BAG 27.05.2020 – 5 AZR 387/19</a:t>
            </a:r>
            <a:r>
              <a:rPr lang="de-DE" sz="1100" dirty="0">
                <a:latin typeface="Arial" panose="020B0604020202020204" pitchFamily="34" charset="0"/>
                <a:cs typeface="Arial" panose="020B0604020202020204" pitchFamily="34" charset="0"/>
              </a:rPr>
              <a:t>)</a:t>
            </a:r>
          </a:p>
          <a:p>
            <a:r>
              <a:rPr lang="de-DE" sz="1100" dirty="0">
                <a:latin typeface="Arial" panose="020B0604020202020204" pitchFamily="34" charset="0"/>
                <a:cs typeface="Arial" panose="020B0604020202020204" pitchFamily="34" charset="0"/>
              </a:rPr>
              <a:t>Anspruch auf eidesstattliche Versicherung (</a:t>
            </a:r>
            <a:r>
              <a:rPr lang="de-DE" sz="1100" dirty="0">
                <a:solidFill>
                  <a:schemeClr val="accent1">
                    <a:lumMod val="50000"/>
                  </a:schemeClr>
                </a:solidFill>
                <a:latin typeface="Arial" panose="020B0604020202020204" pitchFamily="34" charset="0"/>
                <a:cs typeface="Arial" panose="020B0604020202020204" pitchFamily="34" charset="0"/>
              </a:rPr>
              <a:t>BAG 29.07.1993 – 2 AZR 110/93</a:t>
            </a:r>
            <a:r>
              <a:rPr lang="de-DE" sz="1100" dirty="0">
                <a:latin typeface="Arial" panose="020B0604020202020204" pitchFamily="34" charset="0"/>
                <a:cs typeface="Arial" panose="020B0604020202020204" pitchFamily="34" charset="0"/>
              </a:rPr>
              <a:t>) bei Zweifeln an der vollständigen und richtigen Auskunftserteilung</a:t>
            </a:r>
          </a:p>
          <a:p>
            <a:r>
              <a:rPr lang="de-DE" sz="1100" dirty="0">
                <a:latin typeface="Arial" panose="020B0604020202020204" pitchFamily="34" charset="0"/>
                <a:cs typeface="Arial" panose="020B0604020202020204" pitchFamily="34" charset="0"/>
              </a:rPr>
              <a:t>Zahlungsantrag ohne Berücksichtigung anzurechnenden Einkommens ist “derzeit unbegründet“ (</a:t>
            </a:r>
            <a:r>
              <a:rPr lang="de-DE" sz="1100" dirty="0">
                <a:solidFill>
                  <a:schemeClr val="accent1">
                    <a:lumMod val="50000"/>
                  </a:schemeClr>
                </a:solidFill>
                <a:latin typeface="Arial" panose="020B0604020202020204" pitchFamily="34" charset="0"/>
                <a:cs typeface="Arial" panose="020B0604020202020204" pitchFamily="34" charset="0"/>
              </a:rPr>
              <a:t>BAG 29.07.1993 – 2 AZR 110/93</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32</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016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29" name="Inhaltsplatzhalter 28"/>
          <p:cNvSpPr>
            <a:spLocks noGrp="1"/>
          </p:cNvSpPr>
          <p:nvPr>
            <p:ph idx="1"/>
          </p:nvPr>
        </p:nvSpPr>
        <p:spPr>
          <a:xfrm>
            <a:off x="963038" y="1678368"/>
            <a:ext cx="6338175" cy="2916255"/>
          </a:xfrm>
        </p:spPr>
        <p:txBody>
          <a:bodyPr>
            <a:normAutofit lnSpcReduction="10000"/>
          </a:bodyPr>
          <a:lstStyle/>
          <a:p>
            <a:pPr marL="0" indent="0">
              <a:buNone/>
            </a:pPr>
            <a:endParaRPr lang="de-DE" sz="1800" dirty="0">
              <a:solidFill>
                <a:schemeClr val="accent1">
                  <a:lumMod val="75000"/>
                </a:schemeClr>
              </a:solidFill>
              <a:latin typeface="Muli" panose="02000503000000000000" pitchFamily="2" charset="0"/>
            </a:endParaRPr>
          </a:p>
          <a:p>
            <a:pPr marL="0" indent="0">
              <a:buNone/>
            </a:pPr>
            <a:endParaRPr lang="de-DE" dirty="0">
              <a:solidFill>
                <a:schemeClr val="accent1">
                  <a:lumMod val="50000"/>
                </a:schemeClr>
              </a:solidFill>
              <a:latin typeface="Arial" panose="020B0604020202020204" pitchFamily="34" charset="0"/>
              <a:cs typeface="Arial" panose="020B0604020202020204" pitchFamily="34" charset="0"/>
            </a:endParaRPr>
          </a:p>
          <a:p>
            <a:pPr marL="0" indent="0">
              <a:buNone/>
            </a:pPr>
            <a:endParaRPr lang="de-DE"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de-DE" dirty="0">
                <a:solidFill>
                  <a:schemeClr val="accent1">
                    <a:lumMod val="50000"/>
                  </a:schemeClr>
                </a:solidFill>
                <a:latin typeface="Arial" panose="020B0604020202020204" pitchFamily="34" charset="0"/>
                <a:cs typeface="Arial" panose="020B0604020202020204" pitchFamily="34" charset="0"/>
              </a:rPr>
              <a:t>Vielen Dank für Ihre Aufmerksamkeit !</a:t>
            </a:r>
          </a:p>
          <a:p>
            <a:pPr marL="0" indent="0">
              <a:buNone/>
            </a:pPr>
            <a:r>
              <a:rPr lang="de-DE" sz="1800" dirty="0">
                <a:solidFill>
                  <a:schemeClr val="accent1">
                    <a:lumMod val="50000"/>
                  </a:schemeClr>
                </a:solidFill>
                <a:latin typeface="Arial" panose="020B0604020202020204" pitchFamily="34" charset="0"/>
                <a:cs typeface="Arial" panose="020B0604020202020204" pitchFamily="34" charset="0"/>
              </a:rPr>
              <a:t>	            - time </a:t>
            </a:r>
            <a:r>
              <a:rPr lang="de-DE" sz="1800" dirty="0" err="1">
                <a:solidFill>
                  <a:schemeClr val="accent1">
                    <a:lumMod val="50000"/>
                  </a:schemeClr>
                </a:solidFill>
                <a:latin typeface="Arial" panose="020B0604020202020204" pitchFamily="34" charset="0"/>
                <a:cs typeface="Arial" panose="020B0604020202020204" pitchFamily="34" charset="0"/>
              </a:rPr>
              <a:t>for</a:t>
            </a:r>
            <a:r>
              <a:rPr lang="de-DE" sz="1800" dirty="0">
                <a:solidFill>
                  <a:schemeClr val="accent1">
                    <a:lumMod val="50000"/>
                  </a:schemeClr>
                </a:solidFill>
                <a:latin typeface="Arial" panose="020B0604020202020204" pitchFamily="34" charset="0"/>
                <a:cs typeface="Arial" panose="020B0604020202020204" pitchFamily="34" charset="0"/>
              </a:rPr>
              <a:t> </a:t>
            </a:r>
            <a:r>
              <a:rPr lang="de-DE" sz="1800" dirty="0" err="1">
                <a:solidFill>
                  <a:schemeClr val="accent1">
                    <a:lumMod val="50000"/>
                  </a:schemeClr>
                </a:solidFill>
                <a:latin typeface="Arial" panose="020B0604020202020204" pitchFamily="34" charset="0"/>
                <a:cs typeface="Arial" panose="020B0604020202020204" pitchFamily="34" charset="0"/>
              </a:rPr>
              <a:t>discussion</a:t>
            </a:r>
            <a:r>
              <a:rPr lang="de-DE" sz="1800" dirty="0">
                <a:solidFill>
                  <a:schemeClr val="accent1">
                    <a:lumMod val="50000"/>
                  </a:schemeClr>
                </a:solidFill>
                <a:latin typeface="Arial" panose="020B0604020202020204" pitchFamily="34" charset="0"/>
                <a:cs typeface="Arial" panose="020B0604020202020204" pitchFamily="34" charset="0"/>
              </a:rPr>
              <a:t> -</a:t>
            </a:r>
          </a:p>
          <a:p>
            <a:pPr marL="0" indent="0">
              <a:buNone/>
            </a:pPr>
            <a:r>
              <a:rPr lang="de-DE" sz="1800" dirty="0">
                <a:solidFill>
                  <a:schemeClr val="accent1">
                    <a:lumMod val="50000"/>
                  </a:schemeClr>
                </a:solidFill>
                <a:latin typeface="Arial" panose="020B0604020202020204" pitchFamily="34" charset="0"/>
                <a:cs typeface="Arial" panose="020B0604020202020204" pitchFamily="34" charset="0"/>
              </a:rPr>
              <a:t>	</a:t>
            </a:r>
            <a:endParaRPr lang="de-DE" sz="1300" b="1" dirty="0">
              <a:latin typeface="Arial" panose="020B0604020202020204" pitchFamily="34" charset="0"/>
              <a:cs typeface="Arial" panose="020B0604020202020204" pitchFamily="34" charset="0"/>
            </a:endParaRPr>
          </a:p>
          <a:p>
            <a:pPr marL="0" indent="0">
              <a:spcBef>
                <a:spcPts val="0"/>
              </a:spcBef>
              <a:buNone/>
            </a:pPr>
            <a:endParaRPr lang="de-DE" sz="1300" b="1" dirty="0">
              <a:latin typeface="Arial" panose="020B0604020202020204" pitchFamily="34" charset="0"/>
              <a:cs typeface="Arial" panose="020B0604020202020204" pitchFamily="34" charset="0"/>
            </a:endParaRPr>
          </a:p>
          <a:p>
            <a:pPr marL="0" indent="0">
              <a:spcBef>
                <a:spcPts val="0"/>
              </a:spcBef>
              <a:buNone/>
            </a:pPr>
            <a:r>
              <a:rPr lang="de-DE" sz="1200" b="1" dirty="0">
                <a:latin typeface="Arial" panose="020B0604020202020204" pitchFamily="34" charset="0"/>
                <a:cs typeface="Arial" panose="020B0604020202020204" pitchFamily="34" charset="0"/>
              </a:rPr>
              <a:t>Dr. Nathalie Oberthür</a:t>
            </a:r>
          </a:p>
          <a:p>
            <a:pPr marL="0" indent="0">
              <a:spcBef>
                <a:spcPts val="0"/>
              </a:spcBef>
              <a:buNone/>
            </a:pPr>
            <a:r>
              <a:rPr lang="de-DE" sz="1200" dirty="0">
                <a:latin typeface="Arial" panose="020B0604020202020204" pitchFamily="34" charset="0"/>
                <a:cs typeface="Arial" panose="020B0604020202020204" pitchFamily="34" charset="0"/>
              </a:rPr>
              <a:t>Rechtsanwältin</a:t>
            </a:r>
          </a:p>
          <a:p>
            <a:pPr marL="0" indent="0">
              <a:spcBef>
                <a:spcPts val="0"/>
              </a:spcBef>
              <a:buNone/>
            </a:pPr>
            <a:r>
              <a:rPr lang="de-DE" sz="1200" dirty="0">
                <a:latin typeface="Arial" panose="020B0604020202020204" pitchFamily="34" charset="0"/>
                <a:cs typeface="Arial" panose="020B0604020202020204" pitchFamily="34" charset="0"/>
              </a:rPr>
              <a:t>Fachanwältin für Arbeitsrecht</a:t>
            </a:r>
          </a:p>
          <a:p>
            <a:pPr marL="0" indent="0">
              <a:buNone/>
            </a:pPr>
            <a:endParaRPr lang="de-DE" sz="1800" dirty="0">
              <a:latin typeface="Nunito" panose="00000500000000000000" pitchFamily="2" charset="0"/>
            </a:endParaRPr>
          </a:p>
        </p:txBody>
      </p:sp>
      <p:sp>
        <p:nvSpPr>
          <p:cNvPr id="7" name="Datumsplatzhalter 6"/>
          <p:cNvSpPr>
            <a:spLocks noGrp="1"/>
          </p:cNvSpPr>
          <p:nvPr>
            <p:ph type="dt" sz="half" idx="10"/>
          </p:nvPr>
        </p:nvSpPr>
        <p:spPr/>
        <p:txBody>
          <a:bodyPr/>
          <a:lstStyle/>
          <a:p>
            <a:endParaRPr lang="en-US" dirty="0">
              <a:latin typeface="Nunito" panose="00000500000000000000" pitchFamily="2" charset="0"/>
            </a:endParaRPr>
          </a:p>
        </p:txBody>
      </p:sp>
      <p:sp>
        <p:nvSpPr>
          <p:cNvPr id="8" name="Foliennummernplatzhalter 7"/>
          <p:cNvSpPr>
            <a:spLocks noGrp="1"/>
          </p:cNvSpPr>
          <p:nvPr>
            <p:ph type="sldNum" sz="quarter" idx="12"/>
          </p:nvPr>
        </p:nvSpPr>
        <p:spPr/>
        <p:txBody>
          <a:bodyPr/>
          <a:lstStyle/>
          <a:p>
            <a:fld id="{2066355A-084C-D24E-9AD2-7E4FC41EA627}" type="slidenum">
              <a:rPr lang="en-US" smtClean="0"/>
              <a:t>33</a:t>
            </a:fld>
            <a:endParaRPr lang="en-US"/>
          </a:p>
        </p:txBody>
      </p:sp>
      <p:sp>
        <p:nvSpPr>
          <p:cNvPr id="6" name="Textfeld 5"/>
          <p:cNvSpPr txBox="1"/>
          <p:nvPr/>
        </p:nvSpPr>
        <p:spPr>
          <a:xfrm>
            <a:off x="6797489" y="1873077"/>
            <a:ext cx="2265470" cy="1338828"/>
          </a:xfrm>
          <a:prstGeom prst="rect">
            <a:avLst/>
          </a:prstGeom>
          <a:noFill/>
        </p:spPr>
        <p:txBody>
          <a:bodyPr wrap="square" rtlCol="0">
            <a:spAutoFit/>
          </a:bodyPr>
          <a:lstStyle/>
          <a:p>
            <a:r>
              <a:rPr lang="de-DE" sz="900" b="1" dirty="0">
                <a:solidFill>
                  <a:schemeClr val="accent1">
                    <a:lumMod val="50000"/>
                  </a:schemeClr>
                </a:solidFill>
                <a:latin typeface="Arial" panose="020B0604020202020204" pitchFamily="34" charset="0"/>
                <a:cs typeface="Arial" panose="020B0604020202020204" pitchFamily="34" charset="0"/>
              </a:rPr>
              <a:t>Kanzlei für Arbeitsrecht</a:t>
            </a:r>
          </a:p>
          <a:p>
            <a:r>
              <a:rPr lang="de-DE" sz="900" dirty="0">
                <a:latin typeface="Arial" panose="020B0604020202020204" pitchFamily="34" charset="0"/>
                <a:cs typeface="Arial" panose="020B0604020202020204" pitchFamily="34" charset="0"/>
              </a:rPr>
              <a:t>Im Mediapark 6D </a:t>
            </a:r>
          </a:p>
          <a:p>
            <a:r>
              <a:rPr lang="de-DE" sz="900" dirty="0">
                <a:latin typeface="Arial" panose="020B0604020202020204" pitchFamily="34" charset="0"/>
                <a:cs typeface="Arial" panose="020B0604020202020204" pitchFamily="34" charset="0"/>
              </a:rPr>
              <a:t>50670 Köln</a:t>
            </a:r>
          </a:p>
          <a:p>
            <a:endParaRPr lang="de-DE" sz="900" dirty="0">
              <a:latin typeface="Arial" panose="020B0604020202020204" pitchFamily="34" charset="0"/>
              <a:cs typeface="Arial" panose="020B0604020202020204" pitchFamily="34" charset="0"/>
            </a:endParaRPr>
          </a:p>
          <a:p>
            <a:r>
              <a:rPr lang="de-DE" sz="900" dirty="0">
                <a:latin typeface="Arial" panose="020B0604020202020204" pitchFamily="34" charset="0"/>
                <a:cs typeface="Arial" panose="020B0604020202020204" pitchFamily="34" charset="0"/>
              </a:rPr>
              <a:t>T: 0221 - 35 50 51-0</a:t>
            </a:r>
          </a:p>
          <a:p>
            <a:r>
              <a:rPr lang="de-DE" sz="900" dirty="0">
                <a:latin typeface="Arial" panose="020B0604020202020204" pitchFamily="34" charset="0"/>
                <a:cs typeface="Arial" panose="020B0604020202020204" pitchFamily="34" charset="0"/>
              </a:rPr>
              <a:t>F: 0221 - 35 50 51-35</a:t>
            </a:r>
          </a:p>
          <a:p>
            <a:r>
              <a:rPr lang="de-DE" sz="900" dirty="0">
                <a:latin typeface="Arial" panose="020B0604020202020204" pitchFamily="34" charset="0"/>
                <a:cs typeface="Arial" panose="020B0604020202020204" pitchFamily="34" charset="0"/>
              </a:rPr>
              <a:t>E: oberthuer@rpo-rechtsanwaelte.de</a:t>
            </a:r>
          </a:p>
          <a:p>
            <a:endParaRPr lang="de-DE" sz="900" dirty="0">
              <a:latin typeface="Arial" panose="020B0604020202020204" pitchFamily="34" charset="0"/>
              <a:cs typeface="Arial" panose="020B0604020202020204" pitchFamily="34" charset="0"/>
            </a:endParaRPr>
          </a:p>
          <a:p>
            <a:r>
              <a:rPr lang="de-DE" sz="900" dirty="0">
                <a:latin typeface="Arial" panose="020B0604020202020204" pitchFamily="34" charset="0"/>
                <a:cs typeface="Arial" panose="020B0604020202020204" pitchFamily="34" charset="0"/>
              </a:rPr>
              <a:t>www.rpo-rechtsanwaelte.de</a:t>
            </a:r>
            <a:endParaRPr lang="de-DE"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6306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Nichtannahme der Arbeitsleistung (§ 615 Satz 1 BGB)</a:t>
            </a:r>
            <a:r>
              <a:rPr lang="de-DE" sz="1100" dirty="0">
                <a:latin typeface="Arial" panose="020B0604020202020204" pitchFamily="34" charset="0"/>
                <a:cs typeface="Arial" panose="020B0604020202020204" pitchFamily="34" charset="0"/>
              </a:rPr>
              <a:t>: „Annahmeunwilligkeit“ - </a:t>
            </a:r>
            <a:r>
              <a:rPr lang="de-DE" sz="1100" dirty="0">
                <a:solidFill>
                  <a:schemeClr val="bg2">
                    <a:lumMod val="10000"/>
                  </a:schemeClr>
                </a:solidFill>
                <a:latin typeface="Arial" panose="020B0604020202020204" pitchFamily="34" charset="0"/>
                <a:cs typeface="Arial" panose="020B0604020202020204" pitchFamily="34" charset="0"/>
              </a:rPr>
              <a:t>Der Arbeitgeber nimmt die von dem (leistungswilligen und leistungsfähigen) Arbeitnehmer angebotene Arbeitsleistung nicht an. Aus welchem Grund dies geschieht und ob der Arbeitgeber dies verschuldet hat, ist ohne Bedeutung (</a:t>
            </a:r>
            <a:r>
              <a:rPr lang="de-DE" sz="1100" dirty="0">
                <a:solidFill>
                  <a:schemeClr val="accent1">
                    <a:lumMod val="50000"/>
                  </a:schemeClr>
                </a:solidFill>
                <a:latin typeface="Arial" panose="020B0604020202020204" pitchFamily="34" charset="0"/>
                <a:cs typeface="Arial" panose="020B0604020202020204" pitchFamily="34" charset="0"/>
              </a:rPr>
              <a:t>BAG 13.10.2021 – 5 AZR 211/21</a:t>
            </a:r>
            <a:r>
              <a:rPr lang="de-DE" sz="1100" dirty="0">
                <a:solidFill>
                  <a:schemeClr val="bg2">
                    <a:lumMod val="10000"/>
                  </a:schemeClr>
                </a:solidFill>
                <a:latin typeface="Arial" panose="020B0604020202020204" pitchFamily="34" charset="0"/>
                <a:cs typeface="Arial" panose="020B0604020202020204" pitchFamily="34" charset="0"/>
              </a:rPr>
              <a:t>)</a:t>
            </a:r>
          </a:p>
          <a:p>
            <a:r>
              <a:rPr lang="de-DE" sz="1100" dirty="0">
                <a:solidFill>
                  <a:schemeClr val="accent1">
                    <a:lumMod val="50000"/>
                  </a:schemeClr>
                </a:solidFill>
                <a:latin typeface="Arial" panose="020B0604020202020204" pitchFamily="34" charset="0"/>
                <a:cs typeface="Arial" panose="020B0604020202020204" pitchFamily="34" charset="0"/>
              </a:rPr>
              <a:t>Voraussetzungen:</a:t>
            </a:r>
            <a:r>
              <a:rPr lang="de-DE" sz="1100" dirty="0">
                <a:solidFill>
                  <a:schemeClr val="bg2">
                    <a:lumMod val="10000"/>
                  </a:schemeClr>
                </a:solidFill>
                <a:latin typeface="Arial" panose="020B0604020202020204" pitchFamily="34" charset="0"/>
                <a:cs typeface="Arial" panose="020B0604020202020204" pitchFamily="34" charset="0"/>
              </a:rPr>
              <a:t>	- (fort-) bestehendes Arbeitsverhältnis</a:t>
            </a:r>
          </a:p>
          <a:p>
            <a:pPr marL="1828800" lvl="4" indent="0">
              <a:buNone/>
            </a:pPr>
            <a:r>
              <a:rPr lang="de-DE" sz="1100" dirty="0">
                <a:solidFill>
                  <a:schemeClr val="bg2">
                    <a:lumMod val="10000"/>
                  </a:schemeClr>
                </a:solidFill>
                <a:latin typeface="Arial" panose="020B0604020202020204" pitchFamily="34" charset="0"/>
                <a:cs typeface="Arial" panose="020B0604020202020204" pitchFamily="34" charset="0"/>
              </a:rPr>
              <a:t>- (fort-) bestehende Annahmeverpflichtung des Arbeitgebers </a:t>
            </a:r>
          </a:p>
          <a:p>
            <a:pPr marL="1828800" lvl="4" indent="0">
              <a:buNone/>
            </a:pPr>
            <a:r>
              <a:rPr lang="de-DE" sz="1100" dirty="0">
                <a:solidFill>
                  <a:schemeClr val="bg2">
                    <a:lumMod val="10000"/>
                  </a:schemeClr>
                </a:solidFill>
                <a:latin typeface="Arial" panose="020B0604020202020204" pitchFamily="34" charset="0"/>
                <a:cs typeface="Arial" panose="020B0604020202020204" pitchFamily="34" charset="0"/>
              </a:rPr>
              <a:t>	(entfällt gem. § 275 BGB ausnahmsweise bei besonders grobem Verschulden des Arbeit-	</a:t>
            </a:r>
            <a:r>
              <a:rPr lang="de-DE" sz="1100" dirty="0" err="1">
                <a:solidFill>
                  <a:schemeClr val="bg2">
                    <a:lumMod val="10000"/>
                  </a:schemeClr>
                </a:solidFill>
                <a:latin typeface="Arial" panose="020B0604020202020204" pitchFamily="34" charset="0"/>
                <a:cs typeface="Arial" panose="020B0604020202020204" pitchFamily="34" charset="0"/>
              </a:rPr>
              <a:t>nehmers</a:t>
            </a:r>
            <a:r>
              <a:rPr lang="de-DE" sz="1100" dirty="0">
                <a:solidFill>
                  <a:schemeClr val="bg2">
                    <a:lumMod val="10000"/>
                  </a:schemeClr>
                </a:solidFill>
                <a:latin typeface="Arial" panose="020B0604020202020204" pitchFamily="34" charset="0"/>
                <a:cs typeface="Arial" panose="020B0604020202020204" pitchFamily="34" charset="0"/>
              </a:rPr>
              <a:t> (BAG 1</a:t>
            </a:r>
            <a:r>
              <a:rPr lang="de-DE" sz="1100" dirty="0">
                <a:solidFill>
                  <a:schemeClr val="accent1">
                    <a:lumMod val="50000"/>
                  </a:schemeClr>
                </a:solidFill>
                <a:latin typeface="Arial" panose="020B0604020202020204" pitchFamily="34" charset="0"/>
                <a:cs typeface="Arial" panose="020B0604020202020204" pitchFamily="34" charset="0"/>
              </a:rPr>
              <a:t>6.04.2014 – 5 AZR 739/11</a:t>
            </a:r>
            <a:r>
              <a:rPr lang="de-DE" sz="1100" dirty="0">
                <a:solidFill>
                  <a:schemeClr val="bg2">
                    <a:lumMod val="10000"/>
                  </a:schemeClr>
                </a:solidFill>
                <a:latin typeface="Arial" panose="020B0604020202020204" pitchFamily="34" charset="0"/>
                <a:cs typeface="Arial" panose="020B0604020202020204" pitchFamily="34" charset="0"/>
              </a:rPr>
              <a:t>: fortgesetzte schwere Untreuehandlungen auch 	nach Aufdeckung; </a:t>
            </a:r>
            <a:r>
              <a:rPr lang="de-DE" sz="1100" dirty="0">
                <a:solidFill>
                  <a:schemeClr val="accent1">
                    <a:lumMod val="50000"/>
                  </a:schemeClr>
                </a:solidFill>
                <a:latin typeface="Arial" panose="020B0604020202020204" pitchFamily="34" charset="0"/>
                <a:cs typeface="Arial" panose="020B0604020202020204" pitchFamily="34" charset="0"/>
              </a:rPr>
              <a:t>BAG GS 26.04.1956 – GS 1/56</a:t>
            </a:r>
            <a:r>
              <a:rPr lang="de-DE" sz="1100" dirty="0">
                <a:solidFill>
                  <a:schemeClr val="bg2">
                    <a:lumMod val="10000"/>
                  </a:schemeClr>
                </a:solidFill>
                <a:latin typeface="Arial" panose="020B0604020202020204" pitchFamily="34" charset="0"/>
                <a:cs typeface="Arial" panose="020B0604020202020204" pitchFamily="34" charset="0"/>
              </a:rPr>
              <a:t>: Androhung körperlicher Gewalt und 	Zerstörung unter Einsatz einer Axt durch schwangere Arbeitnehmerin; nicht ausreichend 	</a:t>
            </a:r>
            <a:r>
              <a:rPr lang="de-DE" sz="1100" dirty="0">
                <a:solidFill>
                  <a:schemeClr val="accent1">
                    <a:lumMod val="50000"/>
                  </a:schemeClr>
                </a:solidFill>
                <a:latin typeface="Arial" panose="020B0604020202020204" pitchFamily="34" charset="0"/>
                <a:cs typeface="Arial" panose="020B0604020202020204" pitchFamily="34" charset="0"/>
              </a:rPr>
              <a:t>BAG 29.10.1987 – 2 AZR 144/87</a:t>
            </a:r>
            <a:r>
              <a:rPr lang="de-DE" sz="1100" dirty="0">
                <a:solidFill>
                  <a:schemeClr val="bg2">
                    <a:lumMod val="10000"/>
                  </a:schemeClr>
                </a:solidFill>
                <a:latin typeface="Arial" panose="020B0604020202020204" pitchFamily="34" charset="0"/>
                <a:cs typeface="Arial" panose="020B0604020202020204" pitchFamily="34" charset="0"/>
              </a:rPr>
              <a:t>: einmalige Entwendung von Waren im Wert von DM 	80.000; Vergütungsanspruch dann nach § 326 Abs. 2 BGB)</a:t>
            </a:r>
          </a:p>
          <a:p>
            <a:pPr marL="1828800" lvl="4" indent="0">
              <a:buNone/>
            </a:pPr>
            <a:r>
              <a:rPr lang="de-DE" sz="1100" dirty="0">
                <a:solidFill>
                  <a:schemeClr val="bg2">
                    <a:lumMod val="10000"/>
                  </a:schemeClr>
                </a:solidFill>
                <a:latin typeface="Arial" panose="020B0604020202020204" pitchFamily="34" charset="0"/>
                <a:cs typeface="Arial" panose="020B0604020202020204" pitchFamily="34" charset="0"/>
              </a:rPr>
              <a:t>	(entfällt bei einvernehmlicher, auch konkludent vereinbarter Freistellung)</a:t>
            </a:r>
          </a:p>
          <a:p>
            <a:pPr marL="1828800" lvl="4" indent="0">
              <a:buNone/>
            </a:pPr>
            <a:r>
              <a:rPr lang="de-DE" sz="1100" dirty="0">
                <a:solidFill>
                  <a:schemeClr val="bg2">
                    <a:lumMod val="10000"/>
                  </a:schemeClr>
                </a:solidFill>
                <a:latin typeface="Arial" panose="020B0604020202020204" pitchFamily="34" charset="0"/>
                <a:cs typeface="Arial" panose="020B0604020202020204" pitchFamily="34" charset="0"/>
              </a:rPr>
              <a:t>	</a:t>
            </a:r>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4</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328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Nichtannahme der Arbeitsleistung (§ 615 Satz 1 BGB)</a:t>
            </a:r>
            <a:r>
              <a:rPr lang="de-DE" sz="1100" dirty="0">
                <a:latin typeface="Arial" panose="020B0604020202020204" pitchFamily="34" charset="0"/>
                <a:cs typeface="Arial" panose="020B0604020202020204" pitchFamily="34" charset="0"/>
              </a:rPr>
              <a:t>: </a:t>
            </a:r>
          </a:p>
          <a:p>
            <a:r>
              <a:rPr lang="de-DE" sz="1100" dirty="0">
                <a:solidFill>
                  <a:schemeClr val="accent1">
                    <a:lumMod val="50000"/>
                  </a:schemeClr>
                </a:solidFill>
                <a:latin typeface="Arial" panose="020B0604020202020204" pitchFamily="34" charset="0"/>
                <a:cs typeface="Arial" panose="020B0604020202020204" pitchFamily="34" charset="0"/>
              </a:rPr>
              <a:t>Freistellungsszenarien:</a:t>
            </a:r>
            <a:r>
              <a:rPr lang="de-DE" sz="1100" dirty="0">
                <a:solidFill>
                  <a:schemeClr val="bg2">
                    <a:lumMod val="10000"/>
                  </a:schemeClr>
                </a:solidFill>
                <a:latin typeface="Arial" panose="020B0604020202020204" pitchFamily="34" charset="0"/>
                <a:cs typeface="Arial" panose="020B0604020202020204" pitchFamily="34" charset="0"/>
              </a:rPr>
              <a:t>	- einfache Freistellung entspricht bloßer Nichtannahme der Arbeitsleistung </a:t>
            </a:r>
            <a:r>
              <a:rPr lang="de-DE" sz="1100" dirty="0">
                <a:latin typeface="Arial" panose="020B0604020202020204" pitchFamily="34" charset="0"/>
                <a:cs typeface="Arial" panose="020B0604020202020204" pitchFamily="34" charset="0"/>
              </a:rPr>
              <a:t>(</a:t>
            </a:r>
            <a:r>
              <a:rPr lang="de-DE" sz="1100" dirty="0">
                <a:solidFill>
                  <a:schemeClr val="accent1">
                    <a:lumMod val="50000"/>
                  </a:schemeClr>
                </a:solidFill>
                <a:latin typeface="Arial" panose="020B0604020202020204" pitchFamily="34" charset="0"/>
                <a:cs typeface="Arial" panose="020B0604020202020204" pitchFamily="34" charset="0"/>
              </a:rPr>
              <a:t>BAG 23.02.2021 – 5 				  AZR 314/20</a:t>
            </a:r>
            <a:r>
              <a:rPr lang="de-DE" sz="1100" dirty="0">
                <a:latin typeface="Arial" panose="020B0604020202020204" pitchFamily="34" charset="0"/>
                <a:cs typeface="Arial" panose="020B0604020202020204" pitchFamily="34" charset="0"/>
              </a:rPr>
              <a:t>)</a:t>
            </a:r>
            <a:endParaRPr lang="de-DE" sz="1100" dirty="0">
              <a:solidFill>
                <a:schemeClr val="bg2">
                  <a:lumMod val="10000"/>
                </a:schemeClr>
              </a:solidFill>
              <a:latin typeface="Arial" panose="020B0604020202020204" pitchFamily="34" charset="0"/>
              <a:cs typeface="Arial" panose="020B0604020202020204" pitchFamily="34" charset="0"/>
            </a:endParaRPr>
          </a:p>
          <a:p>
            <a:pPr marL="1828800" lvl="4" indent="0">
              <a:buNone/>
            </a:pPr>
            <a:r>
              <a:rPr lang="de-DE" sz="1100" dirty="0">
                <a:solidFill>
                  <a:schemeClr val="bg2">
                    <a:lumMod val="10000"/>
                  </a:schemeClr>
                </a:solidFill>
                <a:latin typeface="Arial" panose="020B0604020202020204" pitchFamily="34" charset="0"/>
                <a:cs typeface="Arial" panose="020B0604020202020204" pitchFamily="34" charset="0"/>
              </a:rPr>
              <a:t>- Unwiderrufliche Freistellung: </a:t>
            </a:r>
            <a:r>
              <a:rPr lang="de-DE" sz="1100" dirty="0">
                <a:latin typeface="Arial" panose="020B0604020202020204" pitchFamily="34" charset="0"/>
                <a:cs typeface="Arial" panose="020B0604020202020204" pitchFamily="34" charset="0"/>
              </a:rPr>
              <a:t>Versprechen, den Anspruch auf Arbeitsleistung dauerhaft nicht mehr geltend zu machen. Die Schuld bleibt zwar weiter erfüllbar, der Arbeitgeber kann die Forderung aber nicht mehr durchsetzen </a:t>
            </a:r>
            <a:r>
              <a:rPr lang="de-DE" sz="1100" dirty="0">
                <a:solidFill>
                  <a:schemeClr val="accent1">
                    <a:lumMod val="50000"/>
                  </a:schemeClr>
                </a:solidFill>
                <a:latin typeface="Arial" panose="020B0604020202020204" pitchFamily="34" charset="0"/>
                <a:cs typeface="Arial" panose="020B0604020202020204" pitchFamily="34" charset="0"/>
              </a:rPr>
              <a:t>(</a:t>
            </a:r>
            <a:r>
              <a:rPr lang="pl-PL" sz="1100" dirty="0">
                <a:solidFill>
                  <a:schemeClr val="accent1">
                    <a:lumMod val="50000"/>
                  </a:schemeClr>
                </a:solidFill>
                <a:latin typeface="Arial" panose="020B0604020202020204" pitchFamily="34" charset="0"/>
                <a:cs typeface="Arial" panose="020B0604020202020204" pitchFamily="34" charset="0"/>
              </a:rPr>
              <a:t>BGH</a:t>
            </a:r>
            <a:r>
              <a:rPr lang="de-DE" sz="1100" dirty="0">
                <a:solidFill>
                  <a:schemeClr val="accent1">
                    <a:lumMod val="50000"/>
                  </a:schemeClr>
                </a:solidFill>
                <a:latin typeface="Arial" panose="020B0604020202020204" pitchFamily="34" charset="0"/>
                <a:cs typeface="Arial" panose="020B0604020202020204" pitchFamily="34" charset="0"/>
              </a:rPr>
              <a:t> </a:t>
            </a:r>
            <a:r>
              <a:rPr lang="pl-PL" sz="1100" dirty="0">
                <a:solidFill>
                  <a:schemeClr val="accent1">
                    <a:lumMod val="50000"/>
                  </a:schemeClr>
                </a:solidFill>
                <a:latin typeface="Arial" panose="020B0604020202020204" pitchFamily="34" charset="0"/>
                <a:cs typeface="Arial" panose="020B0604020202020204" pitchFamily="34" charset="0"/>
              </a:rPr>
              <a:t>04.12.1986 - III ZR 51/85</a:t>
            </a:r>
            <a:r>
              <a:rPr lang="de-DE" sz="1100" dirty="0">
                <a:latin typeface="Arial" panose="020B0604020202020204" pitchFamily="34" charset="0"/>
                <a:cs typeface="Arial" panose="020B0604020202020204" pitchFamily="34" charset="0"/>
              </a:rPr>
              <a:t>). </a:t>
            </a:r>
            <a:r>
              <a:rPr lang="de-DE" sz="1100" dirty="0">
                <a:solidFill>
                  <a:schemeClr val="accent1">
                    <a:lumMod val="50000"/>
                  </a:schemeClr>
                </a:solidFill>
                <a:latin typeface="Arial" panose="020B0604020202020204" pitchFamily="34" charset="0"/>
                <a:cs typeface="Arial" panose="020B0604020202020204" pitchFamily="34" charset="0"/>
              </a:rPr>
              <a:t>Rechtsfolge</a:t>
            </a:r>
            <a:r>
              <a:rPr lang="de-DE" sz="1100" dirty="0">
                <a:latin typeface="Arial" panose="020B0604020202020204" pitchFamily="34" charset="0"/>
                <a:cs typeface="Arial" panose="020B0604020202020204" pitchFamily="34" charset="0"/>
              </a:rPr>
              <a:t>: Da keine </a:t>
            </a:r>
            <a:r>
              <a:rPr lang="de-DE" sz="1100" dirty="0" err="1">
                <a:latin typeface="Arial" panose="020B0604020202020204" pitchFamily="34" charset="0"/>
                <a:cs typeface="Arial" panose="020B0604020202020204" pitchFamily="34" charset="0"/>
              </a:rPr>
              <a:t>Leistungsverpflich-tung</a:t>
            </a:r>
            <a:r>
              <a:rPr lang="de-DE" sz="1100" dirty="0">
                <a:latin typeface="Arial" panose="020B0604020202020204" pitchFamily="34" charset="0"/>
                <a:cs typeface="Arial" panose="020B0604020202020204" pitchFamily="34" charset="0"/>
              </a:rPr>
              <a:t> besteht, gerät der Arbeitgeber nicht in Annahmeverzug (</a:t>
            </a:r>
            <a:r>
              <a:rPr lang="de-DE" sz="1100" dirty="0">
                <a:solidFill>
                  <a:schemeClr val="accent1">
                    <a:lumMod val="50000"/>
                  </a:schemeClr>
                </a:solidFill>
                <a:latin typeface="Arial" panose="020B0604020202020204" pitchFamily="34" charset="0"/>
                <a:cs typeface="Arial" panose="020B0604020202020204" pitchFamily="34" charset="0"/>
              </a:rPr>
              <a:t>BAG 09.11.1999 – 9 AZR 922/98</a:t>
            </a:r>
          </a:p>
          <a:p>
            <a:pPr marL="1828800" lvl="4" indent="0">
              <a:buNone/>
            </a:pPr>
            <a:r>
              <a:rPr lang="de-DE" sz="1100" dirty="0">
                <a:latin typeface="Arial" panose="020B0604020202020204" pitchFamily="34" charset="0"/>
                <a:cs typeface="Arial" panose="020B0604020202020204" pitchFamily="34" charset="0"/>
              </a:rPr>
              <a:t>- Auslegungsmöglichkeit: Angebot auf Abschluss eines Erlassvertrages, das der Arbeitnehmer gem. § 151 BGB durch Fernbleiben von der Arbeit stillschweigend annimmt (</a:t>
            </a:r>
            <a:r>
              <a:rPr lang="de-DE" sz="1100" dirty="0">
                <a:solidFill>
                  <a:schemeClr val="accent1">
                    <a:lumMod val="50000"/>
                  </a:schemeClr>
                </a:solidFill>
                <a:latin typeface="Arial" panose="020B0604020202020204" pitchFamily="34" charset="0"/>
                <a:cs typeface="Arial" panose="020B0604020202020204" pitchFamily="34" charset="0"/>
              </a:rPr>
              <a:t>BAG 19.03.2002 – 9 AZR 16/01</a:t>
            </a:r>
            <a:r>
              <a:rPr lang="de-DE" sz="1100" dirty="0">
                <a:latin typeface="Arial" panose="020B0604020202020204" pitchFamily="34" charset="0"/>
                <a:cs typeface="Arial" panose="020B0604020202020204" pitchFamily="34" charset="0"/>
              </a:rPr>
              <a:t>)</a:t>
            </a:r>
          </a:p>
          <a:p>
            <a:pPr marL="1828800" lvl="4" indent="0">
              <a:buNone/>
            </a:pPr>
            <a:r>
              <a:rPr lang="de-DE" sz="1100" dirty="0">
                <a:latin typeface="Arial" panose="020B0604020202020204" pitchFamily="34" charset="0"/>
                <a:cs typeface="Arial" panose="020B0604020202020204" pitchFamily="34" charset="0"/>
              </a:rPr>
              <a:t>- Auslegungsmöglichkeit: Urlaubsgewährung für gesamten Zeitraum (</a:t>
            </a:r>
            <a:r>
              <a:rPr lang="de-DE" sz="1100" dirty="0">
                <a:solidFill>
                  <a:schemeClr val="accent1">
                    <a:lumMod val="50000"/>
                  </a:schemeClr>
                </a:solidFill>
                <a:latin typeface="Arial" panose="020B0604020202020204" pitchFamily="34" charset="0"/>
                <a:cs typeface="Arial" panose="020B0604020202020204" pitchFamily="34" charset="0"/>
              </a:rPr>
              <a:t>BAG 09.11.1999 - 9 AZR 922/98</a:t>
            </a:r>
            <a:r>
              <a:rPr lang="de-DE" sz="1100" dirty="0">
                <a:latin typeface="Arial" panose="020B0604020202020204" pitchFamily="34" charset="0"/>
                <a:cs typeface="Arial" panose="020B0604020202020204" pitchFamily="34" charset="0"/>
              </a:rPr>
              <a:t>) oder mit Annahmeverzug für übrige Zeiträume</a:t>
            </a:r>
          </a:p>
          <a:p>
            <a:pPr marL="1828800" lvl="4" indent="0">
              <a:buNone/>
            </a:pPr>
            <a:r>
              <a:rPr lang="de-DE" sz="1100" dirty="0">
                <a:latin typeface="Arial" panose="020B0604020202020204" pitchFamily="34" charset="0"/>
                <a:cs typeface="Arial" panose="020B0604020202020204" pitchFamily="34" charset="0"/>
              </a:rPr>
              <a:t>- Freistellung zum präventiven </a:t>
            </a:r>
            <a:r>
              <a:rPr lang="de-DE" sz="1100" dirty="0">
                <a:solidFill>
                  <a:schemeClr val="accent1">
                    <a:lumMod val="50000"/>
                  </a:schemeClr>
                </a:solidFill>
                <a:latin typeface="Arial" panose="020B0604020202020204" pitchFamily="34" charset="0"/>
                <a:cs typeface="Arial" panose="020B0604020202020204" pitchFamily="34" charset="0"/>
              </a:rPr>
              <a:t>Infektionsschutz</a:t>
            </a:r>
            <a:r>
              <a:rPr lang="de-DE" sz="1100" dirty="0">
                <a:solidFill>
                  <a:schemeClr val="tx2">
                    <a:lumMod val="50000"/>
                  </a:schemeClr>
                </a:solidFill>
                <a:latin typeface="Arial" panose="020B0604020202020204" pitchFamily="34" charset="0"/>
                <a:cs typeface="Arial" panose="020B0604020202020204" pitchFamily="34" charset="0"/>
              </a:rPr>
              <a:t> (</a:t>
            </a:r>
            <a:r>
              <a:rPr lang="de-DE" sz="1100" dirty="0">
                <a:solidFill>
                  <a:schemeClr val="accent1">
                    <a:lumMod val="50000"/>
                  </a:schemeClr>
                </a:solidFill>
                <a:latin typeface="Arial" panose="020B0604020202020204" pitchFamily="34" charset="0"/>
                <a:cs typeface="Arial" panose="020B0604020202020204" pitchFamily="34" charset="0"/>
              </a:rPr>
              <a:t>BAG 10.08.2022 – 5 AZR 154/22</a:t>
            </a:r>
            <a:r>
              <a:rPr lang="de-DE" sz="1100" dirty="0">
                <a:solidFill>
                  <a:schemeClr val="tx2">
                    <a:lumMod val="50000"/>
                  </a:schemeClr>
                </a:solidFill>
                <a:latin typeface="Arial" panose="020B0604020202020204" pitchFamily="34" charset="0"/>
                <a:cs typeface="Arial" panose="020B0604020202020204" pitchFamily="34" charset="0"/>
              </a:rPr>
              <a:t>),</a:t>
            </a:r>
            <a:r>
              <a:rPr lang="de-DE" sz="1100" dirty="0">
                <a:latin typeface="Arial" panose="020B0604020202020204" pitchFamily="34" charset="0"/>
                <a:cs typeface="Arial" panose="020B0604020202020204" pitchFamily="34" charset="0"/>
              </a:rPr>
              <a:t> nicht bei behördlich angeordneter Quarantäne (</a:t>
            </a:r>
            <a:r>
              <a:rPr lang="de-DE" sz="1100" dirty="0" err="1">
                <a:latin typeface="Arial" panose="020B0604020202020204" pitchFamily="34" charset="0"/>
                <a:cs typeface="Arial" panose="020B0604020202020204" pitchFamily="34" charset="0"/>
              </a:rPr>
              <a:t>i.d.F</a:t>
            </a:r>
            <a:r>
              <a:rPr lang="de-DE" sz="1100" dirty="0">
                <a:latin typeface="Arial" panose="020B0604020202020204" pitchFamily="34" charset="0"/>
                <a:cs typeface="Arial" panose="020B0604020202020204" pitchFamily="34" charset="0"/>
              </a:rPr>
              <a:t>. § 616 BGB oder § 56 IFSG)</a:t>
            </a:r>
          </a:p>
          <a:p>
            <a:pPr marL="1828800" lvl="4" indent="0">
              <a:buNone/>
            </a:pPr>
            <a:endParaRPr lang="de-DE" sz="1100" dirty="0">
              <a:latin typeface="Arial" panose="020B0604020202020204" pitchFamily="34" charset="0"/>
              <a:cs typeface="Arial" panose="020B0604020202020204" pitchFamily="34" charset="0"/>
            </a:endParaRPr>
          </a:p>
          <a:p>
            <a:pPr marL="1828800" lvl="4" indent="0">
              <a:buNone/>
            </a:pPr>
            <a:endParaRPr lang="de-DE" sz="1100" dirty="0">
              <a:solidFill>
                <a:schemeClr val="bg2">
                  <a:lumMod val="10000"/>
                </a:schemeClr>
              </a:solidFill>
              <a:latin typeface="Arial" panose="020B0604020202020204" pitchFamily="34" charset="0"/>
              <a:cs typeface="Arial" panose="020B0604020202020204" pitchFamily="34" charset="0"/>
            </a:endParaRPr>
          </a:p>
          <a:p>
            <a:pPr marL="1828800" lvl="4" indent="0">
              <a:buNone/>
            </a:pPr>
            <a:r>
              <a:rPr lang="de-DE" sz="1100" dirty="0">
                <a:solidFill>
                  <a:schemeClr val="bg2">
                    <a:lumMod val="10000"/>
                  </a:schemeClr>
                </a:solidFill>
                <a:latin typeface="Arial" panose="020B0604020202020204" pitchFamily="34" charset="0"/>
                <a:cs typeface="Arial" panose="020B0604020202020204" pitchFamily="34" charset="0"/>
              </a:rPr>
              <a:t>	</a:t>
            </a:r>
            <a:endParaRPr lang="de-DE" sz="1100" dirty="0">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5</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3390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Unmöglichkeit der Annahme der Arbeitsleistung (§ 615 Satz 3 BGB)</a:t>
            </a:r>
            <a:r>
              <a:rPr lang="de-DE" sz="1100" dirty="0">
                <a:latin typeface="Arial" panose="020B0604020202020204" pitchFamily="34" charset="0"/>
                <a:cs typeface="Arial" panose="020B0604020202020204" pitchFamily="34" charset="0"/>
              </a:rPr>
              <a:t>: „Annahmeunfähigkeit“ - </a:t>
            </a:r>
            <a:r>
              <a:rPr lang="de-DE" sz="1100" dirty="0">
                <a:solidFill>
                  <a:schemeClr val="bg2">
                    <a:lumMod val="10000"/>
                  </a:schemeClr>
                </a:solidFill>
                <a:latin typeface="Arial" panose="020B0604020202020204" pitchFamily="34" charset="0"/>
                <a:cs typeface="Arial" panose="020B0604020202020204" pitchFamily="34" charset="0"/>
              </a:rPr>
              <a:t>Die Annahme der Arbeits-leistung ist wegen einer Störung nicht möglich (dann eigentlich § 275 BGB), der Arbeitgeber trägt aber das Risiko des Arbeitsausfalls („Betriebsrisikolehre“)</a:t>
            </a:r>
          </a:p>
          <a:p>
            <a:endParaRPr lang="de-DE" sz="1100" dirty="0">
              <a:solidFill>
                <a:schemeClr val="bg2">
                  <a:lumMod val="10000"/>
                </a:schemeClr>
              </a:solidFill>
              <a:latin typeface="Arial" panose="020B0604020202020204" pitchFamily="34" charset="0"/>
              <a:cs typeface="Arial" panose="020B0604020202020204" pitchFamily="34" charset="0"/>
            </a:endParaRPr>
          </a:p>
          <a:p>
            <a:r>
              <a:rPr lang="de-DE" sz="1100" dirty="0">
                <a:solidFill>
                  <a:schemeClr val="accent1">
                    <a:lumMod val="50000"/>
                  </a:schemeClr>
                </a:solidFill>
                <a:latin typeface="Arial" panose="020B0604020202020204" pitchFamily="34" charset="0"/>
                <a:cs typeface="Arial" panose="020B0604020202020204" pitchFamily="34" charset="0"/>
              </a:rPr>
              <a:t>Beispiele:</a:t>
            </a:r>
            <a:r>
              <a:rPr lang="de-DE" sz="1100" dirty="0">
                <a:solidFill>
                  <a:schemeClr val="bg2">
                    <a:lumMod val="10000"/>
                  </a:schemeClr>
                </a:solidFill>
                <a:latin typeface="Arial" panose="020B0604020202020204" pitchFamily="34" charset="0"/>
                <a:cs typeface="Arial" panose="020B0604020202020204" pitchFamily="34" charset="0"/>
              </a:rPr>
              <a:t>	- Betriebsstörungen von innen und außen</a:t>
            </a:r>
          </a:p>
          <a:p>
            <a:pPr marL="1371600" lvl="3" indent="0">
              <a:buNone/>
            </a:pPr>
            <a:r>
              <a:rPr lang="de-DE" sz="1100" dirty="0">
                <a:solidFill>
                  <a:schemeClr val="bg2">
                    <a:lumMod val="10000"/>
                  </a:schemeClr>
                </a:solidFill>
                <a:latin typeface="Arial" panose="020B0604020202020204" pitchFamily="34" charset="0"/>
                <a:cs typeface="Arial" panose="020B0604020202020204" pitchFamily="34" charset="0"/>
              </a:rPr>
              <a:t>- höhere Gewalt / Naturkatastrophen, sofern im Risikobereich des Arbeitgebers stehend (z.B. Brand in besonders feuergefährdetem Betrieb: </a:t>
            </a:r>
            <a:r>
              <a:rPr lang="de-DE" sz="1100" dirty="0">
                <a:solidFill>
                  <a:schemeClr val="accent1">
                    <a:lumMod val="50000"/>
                  </a:schemeClr>
                </a:solidFill>
                <a:latin typeface="Arial" panose="020B0604020202020204" pitchFamily="34" charset="0"/>
                <a:cs typeface="Arial" panose="020B0604020202020204" pitchFamily="34" charset="0"/>
              </a:rPr>
              <a:t>BAG 28.09.1972 – 2 AZR 506/71</a:t>
            </a:r>
            <a:r>
              <a:rPr lang="de-DE" sz="1100" dirty="0">
                <a:solidFill>
                  <a:schemeClr val="bg2">
                    <a:lumMod val="10000"/>
                  </a:schemeClr>
                </a:solidFill>
                <a:latin typeface="Arial" panose="020B0604020202020204" pitchFamily="34" charset="0"/>
                <a:cs typeface="Arial" panose="020B0604020202020204" pitchFamily="34" charset="0"/>
              </a:rPr>
              <a:t>)</a:t>
            </a:r>
          </a:p>
          <a:p>
            <a:pPr marL="1371600" lvl="3" indent="0">
              <a:buNone/>
            </a:pPr>
            <a:r>
              <a:rPr lang="de-DE" sz="1100" dirty="0">
                <a:solidFill>
                  <a:schemeClr val="bg2">
                    <a:lumMod val="10000"/>
                  </a:schemeClr>
                </a:solidFill>
                <a:latin typeface="Arial" panose="020B0604020202020204" pitchFamily="34" charset="0"/>
                <a:cs typeface="Arial" panose="020B0604020202020204" pitchFamily="34" charset="0"/>
              </a:rPr>
              <a:t>- öffentlich-rechtlich verfügte Betriebsschließung (Corona): je nach Zweck der Maßnahme. Nur, wenn </a:t>
            </a:r>
            <a:r>
              <a:rPr lang="de-DE" sz="1100" dirty="0">
                <a:latin typeface="Arial" panose="020B0604020202020204" pitchFamily="34" charset="0"/>
                <a:cs typeface="Arial" panose="020B0604020202020204" pitchFamily="34" charset="0"/>
              </a:rPr>
              <a:t>einem im Betrieb angelegten besonderen Risiko begegnet werden soll, etwa, weil die vom Arbeitgeber gewählten Produktionsmethoden oder -bedingungen oder von ihm zu verantwortende Arbeitsbedingungen eine </a:t>
            </a:r>
            <a:r>
              <a:rPr lang="de-DE" sz="1100" dirty="0" err="1">
                <a:latin typeface="Arial" panose="020B0604020202020204" pitchFamily="34" charset="0"/>
                <a:cs typeface="Arial" panose="020B0604020202020204" pitchFamily="34" charset="0"/>
              </a:rPr>
              <a:t>be</a:t>
            </a:r>
            <a:r>
              <a:rPr lang="de-DE" sz="1100" dirty="0">
                <a:latin typeface="Arial" panose="020B0604020202020204" pitchFamily="34" charset="0"/>
                <a:cs typeface="Arial" panose="020B0604020202020204" pitchFamily="34" charset="0"/>
              </a:rPr>
              <a:t>-sonders hohe Ansteckungsgefahr innerhalb der Belegschaft in sich bergen </a:t>
            </a:r>
            <a:r>
              <a:rPr lang="de-DE" sz="1100" dirty="0">
                <a:solidFill>
                  <a:schemeClr val="bg2">
                    <a:lumMod val="10000"/>
                  </a:schemeClr>
                </a:solidFill>
                <a:latin typeface="Arial" panose="020B0604020202020204" pitchFamily="34" charset="0"/>
                <a:cs typeface="Arial" panose="020B0604020202020204" pitchFamily="34" charset="0"/>
              </a:rPr>
              <a:t>(</a:t>
            </a:r>
            <a:r>
              <a:rPr lang="de-DE" sz="1100" dirty="0">
                <a:solidFill>
                  <a:schemeClr val="accent1">
                    <a:lumMod val="50000"/>
                  </a:schemeClr>
                </a:solidFill>
                <a:latin typeface="Arial" panose="020B0604020202020204" pitchFamily="34" charset="0"/>
                <a:cs typeface="Arial" panose="020B0604020202020204" pitchFamily="34" charset="0"/>
              </a:rPr>
              <a:t>BAG 13.10.2021 – 5 AZR 211/21</a:t>
            </a:r>
            <a:r>
              <a:rPr lang="de-DE" sz="1100" dirty="0">
                <a:solidFill>
                  <a:schemeClr val="bg2">
                    <a:lumMod val="10000"/>
                  </a:schemeClr>
                </a:solidFill>
                <a:latin typeface="Arial" panose="020B0604020202020204" pitchFamily="34" charset="0"/>
                <a:cs typeface="Arial" panose="020B0604020202020204" pitchFamily="34" charset="0"/>
              </a:rPr>
              <a:t>)</a:t>
            </a:r>
          </a:p>
          <a:p>
            <a:pPr marL="1371600" lvl="3" indent="0">
              <a:buNone/>
            </a:pPr>
            <a:r>
              <a:rPr lang="de-DE" sz="1100" dirty="0">
                <a:solidFill>
                  <a:schemeClr val="bg2">
                    <a:lumMod val="10000"/>
                  </a:schemeClr>
                </a:solidFill>
                <a:latin typeface="Arial" panose="020B0604020202020204" pitchFamily="34" charset="0"/>
                <a:cs typeface="Arial" panose="020B0604020202020204" pitchFamily="34" charset="0"/>
              </a:rPr>
              <a:t>- Betriebsschließung bei Energieknappheit ? vgl. </a:t>
            </a:r>
            <a:r>
              <a:rPr lang="de-DE" sz="1100" dirty="0">
                <a:solidFill>
                  <a:schemeClr val="accent1">
                    <a:lumMod val="50000"/>
                  </a:schemeClr>
                </a:solidFill>
                <a:latin typeface="Arial" panose="020B0604020202020204" pitchFamily="34" charset="0"/>
                <a:cs typeface="Arial" panose="020B0604020202020204" pitchFamily="34" charset="0"/>
              </a:rPr>
              <a:t>Köhler/Schürgers, NZA 2022, 1433</a:t>
            </a:r>
          </a:p>
          <a:p>
            <a:pPr marL="1371600" lvl="3" indent="0">
              <a:buNone/>
            </a:pPr>
            <a:endParaRPr lang="de-DE" sz="1100" dirty="0">
              <a:solidFill>
                <a:schemeClr val="bg2">
                  <a:lumMod val="10000"/>
                </a:schemeClr>
              </a:solidFill>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6</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62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Angebot der Arbeitsleistung</a:t>
            </a:r>
            <a:r>
              <a:rPr lang="de-DE" sz="1100" dirty="0">
                <a:latin typeface="Arial" panose="020B0604020202020204" pitchFamily="34" charset="0"/>
                <a:cs typeface="Arial" panose="020B0604020202020204" pitchFamily="34" charset="0"/>
              </a:rPr>
              <a:t>:</a:t>
            </a:r>
          </a:p>
          <a:p>
            <a:endParaRPr lang="de-DE" sz="1100" dirty="0">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	- </a:t>
            </a:r>
            <a:r>
              <a:rPr lang="de-DE" sz="1100" dirty="0">
                <a:solidFill>
                  <a:schemeClr val="accent1">
                    <a:lumMod val="50000"/>
                  </a:schemeClr>
                </a:solidFill>
                <a:latin typeface="Arial" panose="020B0604020202020204" pitchFamily="34" charset="0"/>
                <a:cs typeface="Arial" panose="020B0604020202020204" pitchFamily="34" charset="0"/>
              </a:rPr>
              <a:t>tatsächliches Angebot</a:t>
            </a:r>
            <a:r>
              <a:rPr lang="de-DE" sz="1100" dirty="0">
                <a:latin typeface="Arial" panose="020B0604020202020204" pitchFamily="34" charset="0"/>
                <a:cs typeface="Arial" panose="020B0604020202020204" pitchFamily="34" charset="0"/>
              </a:rPr>
              <a:t>, § 294 BGB, im unstreitig bestehenden Arbeitsverhältnis (Zweck: Bestätigung der Leistungs-                         </a:t>
            </a:r>
          </a:p>
          <a:p>
            <a:pPr marL="0" indent="0">
              <a:spcBef>
                <a:spcPts val="0"/>
              </a:spcBef>
              <a:buNone/>
            </a:pP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bereitschaft</a:t>
            </a:r>
            <a:r>
              <a:rPr lang="de-DE" sz="1100" dirty="0">
                <a:latin typeface="Arial" panose="020B0604020202020204" pitchFamily="34" charset="0"/>
                <a:cs typeface="Arial" panose="020B0604020202020204" pitchFamily="34" charset="0"/>
              </a:rPr>
              <a:t> des Arbeitnehmers und Festlegung des Beginns des Annahmeverzuges), i.d.R. bei Berufung auf </a:t>
            </a:r>
          </a:p>
          <a:p>
            <a:pPr marL="0" indent="0">
              <a:spcBef>
                <a:spcPts val="0"/>
              </a:spcBef>
              <a:buNone/>
            </a:pPr>
            <a:r>
              <a:rPr lang="de-DE" sz="1100" dirty="0">
                <a:latin typeface="Arial" panose="020B0604020202020204" pitchFamily="34" charset="0"/>
                <a:cs typeface="Arial" panose="020B0604020202020204" pitchFamily="34" charset="0"/>
              </a:rPr>
              <a:t>	   Unwirksamkeit eines Aufhebungsvertrages (</a:t>
            </a:r>
            <a:r>
              <a:rPr lang="de-DE" sz="1100" dirty="0">
                <a:solidFill>
                  <a:schemeClr val="accent1">
                    <a:lumMod val="50000"/>
                  </a:schemeClr>
                </a:solidFill>
                <a:latin typeface="Arial" panose="020B0604020202020204" pitchFamily="34" charset="0"/>
                <a:cs typeface="Arial" panose="020B0604020202020204" pitchFamily="34" charset="0"/>
              </a:rPr>
              <a:t>BAG 07.12.2005 – 5 AZR 19/05</a:t>
            </a:r>
            <a:r>
              <a:rPr lang="de-DE" sz="1100" dirty="0">
                <a:latin typeface="Arial" panose="020B0604020202020204" pitchFamily="34" charset="0"/>
                <a:cs typeface="Arial" panose="020B0604020202020204" pitchFamily="34" charset="0"/>
              </a:rPr>
              <a:t>)</a:t>
            </a:r>
          </a:p>
          <a:p>
            <a:pPr marL="0" indent="0">
              <a:buNone/>
            </a:pPr>
            <a:endParaRPr lang="de-DE" sz="1100" dirty="0">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	- </a:t>
            </a:r>
            <a:r>
              <a:rPr lang="de-DE" sz="1100" dirty="0">
                <a:solidFill>
                  <a:schemeClr val="accent1">
                    <a:lumMod val="50000"/>
                  </a:schemeClr>
                </a:solidFill>
                <a:latin typeface="Arial" panose="020B0604020202020204" pitchFamily="34" charset="0"/>
                <a:cs typeface="Arial" panose="020B0604020202020204" pitchFamily="34" charset="0"/>
              </a:rPr>
              <a:t>wörtliches Angebot</a:t>
            </a:r>
            <a:r>
              <a:rPr lang="de-DE" sz="1100" dirty="0">
                <a:latin typeface="Arial" panose="020B0604020202020204" pitchFamily="34" charset="0"/>
                <a:cs typeface="Arial" panose="020B0604020202020204" pitchFamily="34" charset="0"/>
              </a:rPr>
              <a:t>, § 295 BGB, wenn der Arbeitgeber erforderliche Mitwirkungshandlungen unterlässt, erklärt, er werde </a:t>
            </a:r>
          </a:p>
          <a:p>
            <a:pPr marL="0" indent="0">
              <a:spcBef>
                <a:spcPts val="0"/>
              </a:spcBef>
              <a:buNone/>
            </a:pPr>
            <a:r>
              <a:rPr lang="de-DE" sz="1100" dirty="0">
                <a:latin typeface="Arial" panose="020B0604020202020204" pitchFamily="34" charset="0"/>
                <a:cs typeface="Arial" panose="020B0604020202020204" pitchFamily="34" charset="0"/>
              </a:rPr>
              <a:t>               die Leistung nicht annehmen oder er sei dazu nicht verpflichtet (Bsp.: Kurzarbeit (</a:t>
            </a:r>
            <a:r>
              <a:rPr lang="de-DE" sz="1100" dirty="0">
                <a:solidFill>
                  <a:schemeClr val="accent1">
                    <a:lumMod val="50000"/>
                  </a:schemeClr>
                </a:solidFill>
                <a:latin typeface="Arial" panose="020B0604020202020204" pitchFamily="34" charset="0"/>
                <a:cs typeface="Arial" panose="020B0604020202020204" pitchFamily="34" charset="0"/>
              </a:rPr>
              <a:t>BAG 18.11.2015 – 5 AZR 491/14</a:t>
            </a:r>
            <a:r>
              <a:rPr lang="de-DE" sz="1100" dirty="0">
                <a:latin typeface="Arial" panose="020B0604020202020204" pitchFamily="34" charset="0"/>
                <a:cs typeface="Arial" panose="020B0604020202020204" pitchFamily="34" charset="0"/>
              </a:rPr>
              <a:t>), </a:t>
            </a:r>
          </a:p>
          <a:p>
            <a:pPr marL="0" indent="0">
              <a:spcBef>
                <a:spcPts val="0"/>
              </a:spcBef>
              <a:buNone/>
            </a:pPr>
            <a:r>
              <a:rPr lang="de-DE" sz="1100" dirty="0">
                <a:latin typeface="Arial" panose="020B0604020202020204" pitchFamily="34" charset="0"/>
                <a:cs typeface="Arial" panose="020B0604020202020204" pitchFamily="34" charset="0"/>
              </a:rPr>
              <a:t>               Streit über Arbeitszeit </a:t>
            </a:r>
            <a:r>
              <a:rPr lang="de-DE" sz="1100" dirty="0" err="1">
                <a:latin typeface="Arial" panose="020B0604020202020204" pitchFamily="34" charset="0"/>
                <a:cs typeface="Arial" panose="020B0604020202020204" pitchFamily="34" charset="0"/>
              </a:rPr>
              <a:t>etc</a:t>
            </a:r>
            <a:r>
              <a:rPr lang="de-DE" sz="1100" dirty="0">
                <a:latin typeface="Arial" panose="020B0604020202020204" pitchFamily="34" charset="0"/>
                <a:cs typeface="Arial" panose="020B0604020202020204" pitchFamily="34" charset="0"/>
              </a:rPr>
              <a:t>)</a:t>
            </a:r>
          </a:p>
          <a:p>
            <a:pPr marL="0" indent="0">
              <a:spcBef>
                <a:spcPts val="0"/>
              </a:spcBef>
              <a:buNone/>
            </a:pPr>
            <a:endParaRPr lang="de-DE" sz="1100" dirty="0">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	- </a:t>
            </a:r>
            <a:r>
              <a:rPr lang="de-DE" sz="1100" dirty="0">
                <a:solidFill>
                  <a:schemeClr val="accent1">
                    <a:lumMod val="50000"/>
                  </a:schemeClr>
                </a:solidFill>
                <a:latin typeface="Arial" panose="020B0604020202020204" pitchFamily="34" charset="0"/>
                <a:cs typeface="Arial" panose="020B0604020202020204" pitchFamily="34" charset="0"/>
              </a:rPr>
              <a:t>entbehrliches Angebot</a:t>
            </a:r>
            <a:r>
              <a:rPr lang="de-DE" sz="1100" dirty="0">
                <a:latin typeface="Arial" panose="020B0604020202020204" pitchFamily="34" charset="0"/>
                <a:cs typeface="Arial" panose="020B0604020202020204" pitchFamily="34" charset="0"/>
              </a:rPr>
              <a:t>, § 296 BGB, wenn Mitwirkungshandlung des Arbeitgebers gänzlich unterbleibt (Bereitstellung 	                     </a:t>
            </a:r>
          </a:p>
          <a:p>
            <a:pPr marL="0" indent="0">
              <a:spcBef>
                <a:spcPts val="0"/>
              </a:spcBef>
              <a:buNone/>
            </a:pPr>
            <a:r>
              <a:rPr lang="de-DE" sz="1100" dirty="0">
                <a:latin typeface="Arial" panose="020B0604020202020204" pitchFamily="34" charset="0"/>
                <a:cs typeface="Arial" panose="020B0604020202020204" pitchFamily="34" charset="0"/>
              </a:rPr>
              <a:t>               eines funktionsfähigen Arbeitsplatzes), z.B. nach unwirksamer Kündigung / Befristung (</a:t>
            </a:r>
            <a:r>
              <a:rPr lang="de-DE" sz="1100" dirty="0">
                <a:solidFill>
                  <a:schemeClr val="accent1">
                    <a:lumMod val="50000"/>
                  </a:schemeClr>
                </a:solidFill>
                <a:latin typeface="Arial" panose="020B0604020202020204" pitchFamily="34" charset="0"/>
                <a:cs typeface="Arial" panose="020B0604020202020204" pitchFamily="34" charset="0"/>
              </a:rPr>
              <a:t>BAG 22.02.2021 – 5 AZR  </a:t>
            </a:r>
          </a:p>
          <a:p>
            <a:pPr marL="0" indent="0">
              <a:spcBef>
                <a:spcPts val="0"/>
              </a:spcBef>
              <a:buNone/>
            </a:pPr>
            <a:r>
              <a:rPr lang="de-DE" sz="1100" dirty="0">
                <a:solidFill>
                  <a:schemeClr val="accent1">
                    <a:lumMod val="50000"/>
                  </a:schemeClr>
                </a:solidFill>
                <a:latin typeface="Arial" panose="020B0604020202020204" pitchFamily="34" charset="0"/>
                <a:cs typeface="Arial" panose="020B0604020202020204" pitchFamily="34" charset="0"/>
              </a:rPr>
              <a:t>               249/11</a:t>
            </a:r>
            <a:r>
              <a:rPr lang="de-DE" sz="1100" dirty="0">
                <a:solidFill>
                  <a:schemeClr val="tx2">
                    <a:lumMod val="50000"/>
                  </a:schemeClr>
                </a:solidFill>
                <a:latin typeface="Arial" panose="020B0604020202020204" pitchFamily="34" charset="0"/>
                <a:cs typeface="Arial" panose="020B0604020202020204" pitchFamily="34" charset="0"/>
              </a:rPr>
              <a:t>), Freistellung (</a:t>
            </a:r>
            <a:r>
              <a:rPr lang="de-DE" sz="1100" dirty="0">
                <a:solidFill>
                  <a:schemeClr val="accent1">
                    <a:lumMod val="50000"/>
                  </a:schemeClr>
                </a:solidFill>
                <a:latin typeface="Arial" panose="020B0604020202020204" pitchFamily="34" charset="0"/>
                <a:cs typeface="Arial" panose="020B0604020202020204" pitchFamily="34" charset="0"/>
              </a:rPr>
              <a:t>BAG 15.05.2013 – 5 AZR 130/12</a:t>
            </a:r>
            <a:r>
              <a:rPr lang="de-DE" sz="1100" dirty="0">
                <a:solidFill>
                  <a:schemeClr val="tx2">
                    <a:lumMod val="50000"/>
                  </a:schemeClr>
                </a:solidFill>
                <a:latin typeface="Arial" panose="020B0604020202020204" pitchFamily="34" charset="0"/>
                <a:cs typeface="Arial" panose="020B0604020202020204" pitchFamily="34" charset="0"/>
              </a:rPr>
              <a:t>), nach Betriebsübergang (</a:t>
            </a:r>
            <a:r>
              <a:rPr lang="de-DE" sz="1100" dirty="0">
                <a:solidFill>
                  <a:schemeClr val="accent1">
                    <a:lumMod val="50000"/>
                  </a:schemeClr>
                </a:solidFill>
                <a:latin typeface="Arial" panose="020B0604020202020204" pitchFamily="34" charset="0"/>
                <a:cs typeface="Arial" panose="020B0604020202020204" pitchFamily="34" charset="0"/>
              </a:rPr>
              <a:t>BAG 24.07.2008 – 8 AZR 1020/06</a:t>
            </a:r>
            <a:r>
              <a:rPr lang="de-DE" sz="1100" dirty="0">
                <a:solidFill>
                  <a:schemeClr val="tx2">
                    <a:lumMod val="50000"/>
                  </a:schemeClr>
                </a:solidFill>
                <a:latin typeface="Arial" panose="020B0604020202020204" pitchFamily="34" charset="0"/>
                <a:cs typeface="Arial" panose="020B0604020202020204" pitchFamily="34" charset="0"/>
              </a:rPr>
              <a:t>; in 	   Betriebsrisikofällen </a:t>
            </a:r>
            <a:r>
              <a:rPr lang="de-DE" sz="1100" dirty="0">
                <a:solidFill>
                  <a:schemeClr val="bg2">
                    <a:lumMod val="10000"/>
                  </a:schemeClr>
                </a:solidFill>
                <a:latin typeface="Arial" panose="020B0604020202020204" pitchFamily="34" charset="0"/>
                <a:cs typeface="Arial" panose="020B0604020202020204" pitchFamily="34" charset="0"/>
              </a:rPr>
              <a:t>(</a:t>
            </a:r>
            <a:r>
              <a:rPr lang="de-DE" sz="1100" dirty="0">
                <a:solidFill>
                  <a:schemeClr val="accent1">
                    <a:lumMod val="50000"/>
                  </a:schemeClr>
                </a:solidFill>
                <a:latin typeface="Arial" panose="020B0604020202020204" pitchFamily="34" charset="0"/>
                <a:cs typeface="Arial" panose="020B0604020202020204" pitchFamily="34" charset="0"/>
              </a:rPr>
              <a:t>BAG 13.10.2021 – 5 AZR 211/21</a:t>
            </a:r>
            <a:r>
              <a:rPr lang="de-DE" sz="1100" dirty="0">
                <a:solidFill>
                  <a:schemeClr val="bg2">
                    <a:lumMod val="10000"/>
                  </a:schemeClr>
                </a:solidFill>
                <a:latin typeface="Arial" panose="020B0604020202020204" pitchFamily="34" charset="0"/>
                <a:cs typeface="Arial" panose="020B0604020202020204" pitchFamily="34" charset="0"/>
              </a:rPr>
              <a:t>)</a:t>
            </a:r>
            <a:endParaRPr lang="de-DE" sz="1100" dirty="0">
              <a:solidFill>
                <a:schemeClr val="tx2">
                  <a:lumMod val="50000"/>
                </a:schemeClr>
              </a:solidFill>
              <a:latin typeface="Arial" panose="020B0604020202020204" pitchFamily="34" charset="0"/>
              <a:cs typeface="Arial" panose="020B0604020202020204" pitchFamily="34" charset="0"/>
            </a:endParaRPr>
          </a:p>
          <a:p>
            <a:pPr marL="0" indent="0">
              <a:buNone/>
            </a:pPr>
            <a:endParaRPr lang="de-DE" sz="1100" dirty="0">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		</a:t>
            </a:r>
            <a:r>
              <a:rPr lang="de-DE" sz="1100" dirty="0">
                <a:solidFill>
                  <a:schemeClr val="bg2">
                    <a:lumMod val="10000"/>
                  </a:schemeClr>
                </a:solidFill>
                <a:latin typeface="Arial" panose="020B0604020202020204" pitchFamily="34" charset="0"/>
                <a:cs typeface="Arial" panose="020B0604020202020204" pitchFamily="34" charset="0"/>
              </a:rPr>
              <a:t>		</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7</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5668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pPr marL="0" indent="0">
              <a:buNone/>
            </a:pPr>
            <a:endParaRPr lang="de-DE" sz="1100" dirty="0">
              <a:latin typeface="Arial" panose="020B0604020202020204" pitchFamily="34" charset="0"/>
              <a:cs typeface="Arial" panose="020B0604020202020204" pitchFamily="34" charset="0"/>
            </a:endParaRPr>
          </a:p>
          <a:p>
            <a:r>
              <a:rPr lang="de-DE" sz="1100" dirty="0">
                <a:latin typeface="Arial" panose="020B0604020202020204" pitchFamily="34" charset="0"/>
                <a:cs typeface="Arial" panose="020B0604020202020204" pitchFamily="34" charset="0"/>
              </a:rPr>
              <a:t>Angebot </a:t>
            </a:r>
            <a:r>
              <a:rPr lang="de-DE" sz="1100" dirty="0">
                <a:solidFill>
                  <a:schemeClr val="accent1">
                    <a:lumMod val="50000"/>
                  </a:schemeClr>
                </a:solidFill>
                <a:latin typeface="Arial" panose="020B0604020202020204" pitchFamily="34" charset="0"/>
                <a:cs typeface="Arial" panose="020B0604020202020204" pitchFamily="34" charset="0"/>
              </a:rPr>
              <a:t>vertragsgerechter</a:t>
            </a:r>
            <a:r>
              <a:rPr lang="de-DE" sz="1100" dirty="0">
                <a:latin typeface="Arial" panose="020B0604020202020204" pitchFamily="34" charset="0"/>
                <a:cs typeface="Arial" panose="020B0604020202020204" pitchFamily="34" charset="0"/>
              </a:rPr>
              <a:t> Arbeitsleistung: die Leistung ist so anzubieten, wie sie zu bewirken ist, also in eigener Person, am rechten Ort, zur rechten Zeit und in der rechten Art und Weise</a:t>
            </a:r>
          </a:p>
          <a:p>
            <a:endParaRPr lang="de-DE" sz="1100" dirty="0">
              <a:latin typeface="Arial" panose="020B0604020202020204" pitchFamily="34" charset="0"/>
              <a:cs typeface="Arial" panose="020B0604020202020204" pitchFamily="34" charset="0"/>
            </a:endParaRPr>
          </a:p>
          <a:p>
            <a:pPr marL="0" indent="0">
              <a:buNone/>
            </a:pPr>
            <a:r>
              <a:rPr lang="de-DE" sz="1100" dirty="0">
                <a:latin typeface="Arial" panose="020B0604020202020204" pitchFamily="34" charset="0"/>
                <a:cs typeface="Arial" panose="020B0604020202020204" pitchFamily="34" charset="0"/>
              </a:rPr>
              <a:t>	nicht:	- leidensgerechter (anderer) Arbeitsplatz (</a:t>
            </a:r>
            <a:r>
              <a:rPr lang="de-DE" sz="1100" dirty="0">
                <a:solidFill>
                  <a:schemeClr val="accent1">
                    <a:lumMod val="50000"/>
                  </a:schemeClr>
                </a:solidFill>
                <a:latin typeface="Arial" panose="020B0604020202020204" pitchFamily="34" charset="0"/>
                <a:cs typeface="Arial" panose="020B0604020202020204" pitchFamily="34" charset="0"/>
              </a:rPr>
              <a:t>BAG 14.10.2020 – 5 AZR 649/19</a:t>
            </a:r>
            <a:r>
              <a:rPr lang="de-DE" sz="1100" dirty="0">
                <a:latin typeface="Arial" panose="020B0604020202020204" pitchFamily="34" charset="0"/>
                <a:cs typeface="Arial" panose="020B0604020202020204" pitchFamily="34" charset="0"/>
              </a:rPr>
              <a:t>)</a:t>
            </a:r>
          </a:p>
          <a:p>
            <a:pPr marL="0" indent="0">
              <a:buNone/>
            </a:pPr>
            <a:r>
              <a:rPr lang="de-DE" sz="1100" dirty="0">
                <a:latin typeface="Arial" panose="020B0604020202020204" pitchFamily="34" charset="0"/>
                <a:cs typeface="Arial" panose="020B0604020202020204" pitchFamily="34" charset="0"/>
              </a:rPr>
              <a:t>		- Wiedereingliederungsverhältnis (</a:t>
            </a:r>
            <a:r>
              <a:rPr lang="de-DE" sz="1100" dirty="0">
                <a:solidFill>
                  <a:schemeClr val="accent1">
                    <a:lumMod val="50000"/>
                  </a:schemeClr>
                </a:solidFill>
                <a:latin typeface="Arial" panose="020B0604020202020204" pitchFamily="34" charset="0"/>
                <a:cs typeface="Arial" panose="020B0604020202020204" pitchFamily="34" charset="0"/>
              </a:rPr>
              <a:t>BAG 06.12.2017 – 5 AZR 815/16</a:t>
            </a:r>
            <a:r>
              <a:rPr lang="de-DE" sz="1100" dirty="0">
                <a:latin typeface="Arial" panose="020B0604020202020204" pitchFamily="34" charset="0"/>
                <a:cs typeface="Arial" panose="020B0604020202020204" pitchFamily="34" charset="0"/>
              </a:rPr>
              <a:t>)</a:t>
            </a:r>
          </a:p>
          <a:p>
            <a:pPr marL="0" indent="0">
              <a:buNone/>
            </a:pPr>
            <a:r>
              <a:rPr lang="de-DE" sz="1100" dirty="0">
                <a:latin typeface="Arial" panose="020B0604020202020204" pitchFamily="34" charset="0"/>
                <a:cs typeface="Arial" panose="020B0604020202020204" pitchFamily="34" charset="0"/>
              </a:rPr>
              <a:t>		- </a:t>
            </a:r>
            <a:r>
              <a:rPr lang="de-DE" sz="1100" dirty="0" err="1">
                <a:latin typeface="Arial" panose="020B0604020202020204" pitchFamily="34" charset="0"/>
                <a:cs typeface="Arial" panose="020B0604020202020204" pitchFamily="34" charset="0"/>
              </a:rPr>
              <a:t>home-office</a:t>
            </a:r>
            <a:r>
              <a:rPr lang="de-DE" sz="1100" dirty="0">
                <a:latin typeface="Arial" panose="020B0604020202020204" pitchFamily="34" charset="0"/>
                <a:cs typeface="Arial" panose="020B0604020202020204" pitchFamily="34" charset="0"/>
              </a:rPr>
              <a:t> </a:t>
            </a:r>
            <a:r>
              <a:rPr lang="de-DE" sz="1100" dirty="0">
                <a:latin typeface="Arial" panose="020B0604020202020204" pitchFamily="34" charset="0"/>
                <a:ea typeface="Calibri" panose="020F0502020204030204" pitchFamily="34" charset="0"/>
                <a:cs typeface="Arial" panose="020B0604020202020204" pitchFamily="34" charset="0"/>
              </a:rPr>
              <a:t>(</a:t>
            </a:r>
            <a:r>
              <a:rPr lang="de-DE" sz="11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LAG Hamburg 13.10.201 – 7 Sa 23/21</a:t>
            </a:r>
            <a:r>
              <a:rPr lang="de-DE" sz="1100" dirty="0">
                <a:latin typeface="Arial" panose="020B0604020202020204" pitchFamily="34" charset="0"/>
                <a:ea typeface="Calibri" panose="020F0502020204030204" pitchFamily="34" charset="0"/>
                <a:cs typeface="Arial" panose="020B0604020202020204" pitchFamily="34" charset="0"/>
              </a:rPr>
              <a:t>)</a:t>
            </a:r>
          </a:p>
          <a:p>
            <a:pPr marL="0" indent="0">
              <a:buNone/>
            </a:pPr>
            <a:r>
              <a:rPr lang="de-DE" sz="1100" dirty="0">
                <a:latin typeface="Arial" panose="020B0604020202020204" pitchFamily="34" charset="0"/>
                <a:ea typeface="Calibri" panose="020F0502020204030204" pitchFamily="34" charset="0"/>
                <a:cs typeface="Arial" panose="020B0604020202020204" pitchFamily="34" charset="0"/>
              </a:rPr>
              <a:t>		- Nichteinhaltung berechtigter (auch religiöser) Bekleidungsvorschriften (</a:t>
            </a:r>
            <a:r>
              <a:rPr lang="de-DE" sz="11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BAG 30.01.2019 – 10 AZR 299/18 (A)</a:t>
            </a:r>
            <a:r>
              <a:rPr lang="de-DE" sz="1100" dirty="0">
                <a:latin typeface="Arial" panose="020B0604020202020204" pitchFamily="34" charset="0"/>
                <a:ea typeface="Calibri" panose="020F0502020204030204" pitchFamily="34" charset="0"/>
                <a:cs typeface="Arial" panose="020B0604020202020204" pitchFamily="34" charset="0"/>
              </a:rPr>
              <a:t>)</a:t>
            </a:r>
          </a:p>
          <a:p>
            <a:pPr marL="0" indent="0">
              <a:buNone/>
            </a:pPr>
            <a:r>
              <a:rPr lang="de-DE" sz="1100" dirty="0">
                <a:latin typeface="Arial" panose="020B0604020202020204" pitchFamily="34" charset="0"/>
                <a:cs typeface="Arial" panose="020B0604020202020204" pitchFamily="34" charset="0"/>
              </a:rPr>
              <a:t>		- Angebot der Arbeitsleistung nur in Begleitung eines Kindes (</a:t>
            </a:r>
            <a:r>
              <a:rPr lang="de-DE" sz="1100" dirty="0">
                <a:solidFill>
                  <a:schemeClr val="accent1">
                    <a:lumMod val="50000"/>
                  </a:schemeClr>
                </a:solidFill>
                <a:latin typeface="Arial" panose="020B0604020202020204" pitchFamily="34" charset="0"/>
                <a:cs typeface="Arial" panose="020B0604020202020204" pitchFamily="34" charset="0"/>
              </a:rPr>
              <a:t>BAG 03.07.1985 – 5 AZR 79/84</a:t>
            </a:r>
            <a:r>
              <a:rPr lang="de-DE" sz="1100" dirty="0">
                <a:latin typeface="Arial" panose="020B0604020202020204" pitchFamily="34" charset="0"/>
                <a:cs typeface="Arial" panose="020B0604020202020204" pitchFamily="34" charset="0"/>
              </a:rPr>
              <a:t>) oder „Bürohundes“</a:t>
            </a:r>
          </a:p>
          <a:p>
            <a:pPr marL="0" indent="0">
              <a:buNone/>
            </a:pPr>
            <a:r>
              <a:rPr lang="de-DE" sz="1100" dirty="0">
                <a:latin typeface="Arial" panose="020B0604020202020204" pitchFamily="34" charset="0"/>
                <a:cs typeface="Arial" panose="020B0604020202020204" pitchFamily="34" charset="0"/>
              </a:rPr>
              <a:t>		- (eigenmächtiges) Angebot der Arbeitsleistung in Thailand – „</a:t>
            </a:r>
            <a:r>
              <a:rPr lang="de-DE" sz="1100" dirty="0" err="1">
                <a:latin typeface="Arial" panose="020B0604020202020204" pitchFamily="34" charset="0"/>
                <a:cs typeface="Arial" panose="020B0604020202020204" pitchFamily="34" charset="0"/>
              </a:rPr>
              <a:t>workation</a:t>
            </a:r>
            <a:r>
              <a:rPr lang="de-DE" sz="1100" dirty="0">
                <a:latin typeface="Arial" panose="020B0604020202020204" pitchFamily="34" charset="0"/>
                <a:cs typeface="Arial" panose="020B0604020202020204" pitchFamily="34" charset="0"/>
              </a:rPr>
              <a:t>“ (</a:t>
            </a:r>
            <a:r>
              <a:rPr lang="de-DE" sz="1100" dirty="0">
                <a:solidFill>
                  <a:schemeClr val="accent1">
                    <a:lumMod val="50000"/>
                  </a:schemeClr>
                </a:solidFill>
                <a:latin typeface="Arial" panose="020B0604020202020204" pitchFamily="34" charset="0"/>
                <a:cs typeface="Arial" panose="020B0604020202020204" pitchFamily="34" charset="0"/>
              </a:rPr>
              <a:t>Hessisches LAG 26.08.2020 – 6 Sa </a:t>
            </a:r>
          </a:p>
          <a:p>
            <a:pPr marL="0" indent="0">
              <a:buNone/>
            </a:pPr>
            <a:r>
              <a:rPr lang="de-DE" sz="1100" dirty="0">
                <a:solidFill>
                  <a:schemeClr val="accent1">
                    <a:lumMod val="50000"/>
                  </a:schemeClr>
                </a:solidFill>
                <a:latin typeface="Arial" panose="020B0604020202020204" pitchFamily="34" charset="0"/>
                <a:cs typeface="Arial" panose="020B0604020202020204" pitchFamily="34" charset="0"/>
              </a:rPr>
              <a:t>		   707/19</a:t>
            </a:r>
            <a:r>
              <a:rPr lang="de-DE" sz="1100" dirty="0">
                <a:latin typeface="Arial" panose="020B0604020202020204" pitchFamily="34" charset="0"/>
                <a:cs typeface="Arial" panose="020B0604020202020204" pitchFamily="34" charset="0"/>
              </a:rPr>
              <a:t>)		</a:t>
            </a:r>
            <a:r>
              <a:rPr lang="de-DE" sz="1100" dirty="0">
                <a:solidFill>
                  <a:schemeClr val="bg2">
                    <a:lumMod val="10000"/>
                  </a:schemeClr>
                </a:solidFill>
                <a:latin typeface="Arial" panose="020B0604020202020204" pitchFamily="34" charset="0"/>
                <a:cs typeface="Arial" panose="020B0604020202020204" pitchFamily="34" charset="0"/>
              </a:rPr>
              <a:t>		</a:t>
            </a: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8</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7207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91692"/>
            <a:ext cx="6622484" cy="642287"/>
          </a:xfrm>
        </p:spPr>
        <p:txBody>
          <a:bodyPr>
            <a:noAutofit/>
          </a:bodyPr>
          <a:lstStyle/>
          <a:p>
            <a:r>
              <a:rPr lang="de-DE" sz="1800" dirty="0">
                <a:solidFill>
                  <a:schemeClr val="accent1">
                    <a:lumMod val="50000"/>
                  </a:schemeClr>
                </a:solidFill>
                <a:latin typeface="Arial" panose="020B0604020202020204" pitchFamily="34" charset="0"/>
                <a:cs typeface="Arial" panose="020B0604020202020204" pitchFamily="34" charset="0"/>
              </a:rPr>
              <a:t>1. Annahmeverzug</a:t>
            </a:r>
          </a:p>
        </p:txBody>
      </p:sp>
      <p:sp>
        <p:nvSpPr>
          <p:cNvPr id="3" name="Inhaltsplatzhalter 2"/>
          <p:cNvSpPr>
            <a:spLocks noGrp="1"/>
          </p:cNvSpPr>
          <p:nvPr>
            <p:ph idx="1"/>
          </p:nvPr>
        </p:nvSpPr>
        <p:spPr>
          <a:xfrm>
            <a:off x="457200" y="1631115"/>
            <a:ext cx="8229600" cy="2977794"/>
          </a:xfrm>
        </p:spPr>
        <p:txBody>
          <a:bodyPr>
            <a:noAutofit/>
          </a:bodyPr>
          <a:lstStyle/>
          <a:p>
            <a:r>
              <a:rPr lang="de-DE" sz="1100" dirty="0">
                <a:solidFill>
                  <a:schemeClr val="accent1">
                    <a:lumMod val="50000"/>
                  </a:schemeClr>
                </a:solidFill>
                <a:latin typeface="Arial" panose="020B0604020202020204" pitchFamily="34" charset="0"/>
                <a:cs typeface="Arial" panose="020B0604020202020204" pitchFamily="34" charset="0"/>
              </a:rPr>
              <a:t>Leistungswille und Leistungsfähigkeit</a:t>
            </a:r>
            <a:r>
              <a:rPr lang="de-DE" sz="1100" dirty="0">
                <a:latin typeface="Arial" panose="020B0604020202020204" pitchFamily="34" charset="0"/>
                <a:cs typeface="Arial" panose="020B0604020202020204" pitchFamily="34" charset="0"/>
              </a:rPr>
              <a:t>: </a:t>
            </a:r>
            <a:r>
              <a:rPr lang="de-DE" sz="1100" dirty="0">
                <a:solidFill>
                  <a:schemeClr val="bg2">
                    <a:lumMod val="10000"/>
                  </a:schemeClr>
                </a:solidFill>
                <a:latin typeface="Arial" panose="020B0604020202020204" pitchFamily="34" charset="0"/>
                <a:cs typeface="Arial" panose="020B0604020202020204" pitchFamily="34" charset="0"/>
              </a:rPr>
              <a:t>Der Annahmeverzug des Arbeitgebers ist ausgeschlossen, wenn der Arbeitnehmer nicht leistungsfähig oder nicht leistungswillig ist, § 297 BGB.</a:t>
            </a:r>
          </a:p>
          <a:p>
            <a:endParaRPr lang="de-DE" sz="1100" dirty="0">
              <a:solidFill>
                <a:schemeClr val="bg2">
                  <a:lumMod val="10000"/>
                </a:schemeClr>
              </a:solidFill>
              <a:latin typeface="Arial" panose="020B0604020202020204" pitchFamily="34" charset="0"/>
              <a:cs typeface="Arial" panose="020B0604020202020204" pitchFamily="34" charset="0"/>
            </a:endParaRPr>
          </a:p>
          <a:p>
            <a:r>
              <a:rPr lang="de-DE" sz="1100" dirty="0">
                <a:solidFill>
                  <a:schemeClr val="bg2">
                    <a:lumMod val="10000"/>
                  </a:schemeClr>
                </a:solidFill>
                <a:latin typeface="Arial" panose="020B0604020202020204" pitchFamily="34" charset="0"/>
                <a:cs typeface="Arial" panose="020B0604020202020204" pitchFamily="34" charset="0"/>
              </a:rPr>
              <a:t>Darlegungs- und Beweislast des Arbeitgebers (Indizien, sekundäre Darlegungslast des Arbeitnehmers)</a:t>
            </a:r>
          </a:p>
          <a:p>
            <a:endParaRPr lang="de-DE" sz="1100" dirty="0">
              <a:solidFill>
                <a:schemeClr val="bg2">
                  <a:lumMod val="10000"/>
                </a:schemeClr>
              </a:solidFill>
              <a:latin typeface="Arial" panose="020B0604020202020204" pitchFamily="34" charset="0"/>
              <a:cs typeface="Arial" panose="020B0604020202020204" pitchFamily="34" charset="0"/>
            </a:endParaRPr>
          </a:p>
          <a:p>
            <a:r>
              <a:rPr lang="de-DE" sz="1100" dirty="0">
                <a:solidFill>
                  <a:schemeClr val="accent1">
                    <a:lumMod val="50000"/>
                  </a:schemeClr>
                </a:solidFill>
                <a:latin typeface="Arial" panose="020B0604020202020204" pitchFamily="34" charset="0"/>
                <a:cs typeface="Arial" panose="020B0604020202020204" pitchFamily="34" charset="0"/>
              </a:rPr>
              <a:t>Fehlender Leistungswille</a:t>
            </a:r>
            <a:r>
              <a:rPr lang="de-DE" sz="1100" dirty="0">
                <a:solidFill>
                  <a:schemeClr val="bg2">
                    <a:lumMod val="10000"/>
                  </a:schemeClr>
                </a:solidFill>
                <a:latin typeface="Arial" panose="020B0604020202020204" pitchFamily="34" charset="0"/>
                <a:cs typeface="Arial" panose="020B0604020202020204" pitchFamily="34" charset="0"/>
              </a:rPr>
              <a:t>:</a:t>
            </a:r>
          </a:p>
          <a:p>
            <a:pPr marL="1828800" lvl="4" indent="0">
              <a:buNone/>
            </a:pPr>
            <a:r>
              <a:rPr lang="de-DE" sz="1100" dirty="0">
                <a:solidFill>
                  <a:schemeClr val="bg2">
                    <a:lumMod val="10000"/>
                  </a:schemeClr>
                </a:solidFill>
                <a:latin typeface="Arial" panose="020B0604020202020204" pitchFamily="34" charset="0"/>
                <a:cs typeface="Arial" panose="020B0604020202020204" pitchFamily="34" charset="0"/>
              </a:rPr>
              <a:t>	- unwirksame Ausübung eines Zurückbehaltungsrechts (</a:t>
            </a:r>
            <a:r>
              <a:rPr lang="de-DE" sz="1100" dirty="0">
                <a:solidFill>
                  <a:schemeClr val="accent1">
                    <a:lumMod val="50000"/>
                  </a:schemeClr>
                </a:solidFill>
                <a:latin typeface="Arial" panose="020B0604020202020204" pitchFamily="34" charset="0"/>
                <a:cs typeface="Arial" panose="020B0604020202020204" pitchFamily="34" charset="0"/>
              </a:rPr>
              <a:t>BAG 19.01.2022 – 5 AZR 346/21</a:t>
            </a:r>
            <a:r>
              <a:rPr lang="de-DE" sz="1100" dirty="0">
                <a:solidFill>
                  <a:schemeClr val="bg2">
                    <a:lumMod val="10000"/>
                  </a:schemeClr>
                </a:solidFill>
                <a:latin typeface="Arial" panose="020B0604020202020204" pitchFamily="34" charset="0"/>
                <a:cs typeface="Arial" panose="020B0604020202020204" pitchFamily="34" charset="0"/>
              </a:rPr>
              <a:t>)</a:t>
            </a:r>
          </a:p>
          <a:p>
            <a:pPr marL="2286000" lvl="5" indent="0">
              <a:buNone/>
            </a:pPr>
            <a:r>
              <a:rPr lang="de-DE" sz="1100" dirty="0">
                <a:solidFill>
                  <a:schemeClr val="bg2">
                    <a:lumMod val="10000"/>
                  </a:schemeClr>
                </a:solidFill>
                <a:latin typeface="Arial" panose="020B0604020202020204" pitchFamily="34" charset="0"/>
                <a:cs typeface="Arial" panose="020B0604020202020204" pitchFamily="34" charset="0"/>
              </a:rPr>
              <a:t>- „völlig zerrüttetes, untragbares und unwürdiges Arbeitsverhältnis“ (</a:t>
            </a:r>
            <a:r>
              <a:rPr lang="de-DE" sz="1100" dirty="0">
                <a:solidFill>
                  <a:schemeClr val="accent1">
                    <a:lumMod val="50000"/>
                  </a:schemeClr>
                </a:solidFill>
                <a:latin typeface="Arial" panose="020B0604020202020204" pitchFamily="34" charset="0"/>
                <a:cs typeface="Arial" panose="020B0604020202020204" pitchFamily="34" charset="0"/>
              </a:rPr>
              <a:t>BAG 24.09.2003 – </a:t>
            </a:r>
          </a:p>
          <a:p>
            <a:pPr marL="2286000" lvl="5" indent="0">
              <a:buNone/>
            </a:pPr>
            <a:r>
              <a:rPr lang="de-DE" sz="1100" dirty="0">
                <a:solidFill>
                  <a:schemeClr val="accent1">
                    <a:lumMod val="50000"/>
                  </a:schemeClr>
                </a:solidFill>
                <a:latin typeface="Arial" panose="020B0604020202020204" pitchFamily="34" charset="0"/>
                <a:cs typeface="Arial" panose="020B0604020202020204" pitchFamily="34" charset="0"/>
              </a:rPr>
              <a:t>   5 AZR 591/02</a:t>
            </a:r>
            <a:r>
              <a:rPr lang="de-DE" sz="1100" dirty="0">
                <a:solidFill>
                  <a:schemeClr val="bg2">
                    <a:lumMod val="10000"/>
                  </a:schemeClr>
                </a:solidFill>
                <a:latin typeface="Arial" panose="020B0604020202020204" pitchFamily="34" charset="0"/>
                <a:cs typeface="Arial" panose="020B0604020202020204" pitchFamily="34" charset="0"/>
              </a:rPr>
              <a:t>)</a:t>
            </a:r>
          </a:p>
          <a:p>
            <a:pPr marL="2286000" lvl="5" indent="0">
              <a:buNone/>
            </a:pPr>
            <a:r>
              <a:rPr lang="de-DE" sz="1100" dirty="0">
                <a:solidFill>
                  <a:schemeClr val="bg2">
                    <a:lumMod val="10000"/>
                  </a:schemeClr>
                </a:solidFill>
                <a:latin typeface="Arial" panose="020B0604020202020204" pitchFamily="34" charset="0"/>
                <a:cs typeface="Arial" panose="020B0604020202020204" pitchFamily="34" charset="0"/>
              </a:rPr>
              <a:t>- Verweigerung der Weiterbeschäftigung zu unveränderten Bedingungen (</a:t>
            </a:r>
            <a:r>
              <a:rPr lang="de-DE" sz="1100" dirty="0">
                <a:solidFill>
                  <a:schemeClr val="accent1">
                    <a:lumMod val="50000"/>
                  </a:schemeClr>
                </a:solidFill>
                <a:latin typeface="Arial" panose="020B0604020202020204" pitchFamily="34" charset="0"/>
                <a:cs typeface="Arial" panose="020B0604020202020204" pitchFamily="34" charset="0"/>
              </a:rPr>
              <a:t>BAG 17.08.2011 –</a:t>
            </a:r>
          </a:p>
          <a:p>
            <a:pPr marL="2286000" lvl="5" indent="0">
              <a:buNone/>
            </a:pPr>
            <a:r>
              <a:rPr lang="de-DE" sz="1100" dirty="0">
                <a:solidFill>
                  <a:schemeClr val="accent1">
                    <a:lumMod val="50000"/>
                  </a:schemeClr>
                </a:solidFill>
                <a:latin typeface="Arial" panose="020B0604020202020204" pitchFamily="34" charset="0"/>
                <a:cs typeface="Arial" panose="020B0604020202020204" pitchFamily="34" charset="0"/>
              </a:rPr>
              <a:t>   5 AZR 251/10</a:t>
            </a:r>
            <a:r>
              <a:rPr lang="de-DE" sz="1100" dirty="0">
                <a:solidFill>
                  <a:schemeClr val="bg2">
                    <a:lumMod val="10000"/>
                  </a:schemeClr>
                </a:solidFill>
                <a:latin typeface="Arial" panose="020B0604020202020204" pitchFamily="34" charset="0"/>
                <a:cs typeface="Arial" panose="020B0604020202020204" pitchFamily="34" charset="0"/>
              </a:rPr>
              <a:t>)</a:t>
            </a:r>
          </a:p>
          <a:p>
            <a:pPr marL="2286000" lvl="5" indent="0">
              <a:buNone/>
            </a:pPr>
            <a:r>
              <a:rPr lang="de-DE" sz="1100" dirty="0">
                <a:solidFill>
                  <a:schemeClr val="bg2">
                    <a:lumMod val="10000"/>
                  </a:schemeClr>
                </a:solidFill>
                <a:latin typeface="Arial" panose="020B0604020202020204" pitchFamily="34" charset="0"/>
                <a:cs typeface="Arial" panose="020B0604020202020204" pitchFamily="34" charset="0"/>
              </a:rPr>
              <a:t>- Teilnahme an Streikmaßnahmen (</a:t>
            </a:r>
            <a:r>
              <a:rPr lang="de-DE" sz="1100" dirty="0">
                <a:solidFill>
                  <a:schemeClr val="accent1">
                    <a:lumMod val="50000"/>
                  </a:schemeClr>
                </a:solidFill>
                <a:latin typeface="Arial" panose="020B0604020202020204" pitchFamily="34" charset="0"/>
                <a:cs typeface="Arial" panose="020B0604020202020204" pitchFamily="34" charset="0"/>
              </a:rPr>
              <a:t>BAG 17.07.2012 – 1 AZR 563/11</a:t>
            </a:r>
            <a:r>
              <a:rPr lang="de-DE" sz="1100" dirty="0">
                <a:solidFill>
                  <a:schemeClr val="bg2">
                    <a:lumMod val="10000"/>
                  </a:schemeClr>
                </a:solidFill>
                <a:latin typeface="Arial" panose="020B0604020202020204" pitchFamily="34" charset="0"/>
                <a:cs typeface="Arial" panose="020B0604020202020204" pitchFamily="34" charset="0"/>
              </a:rPr>
              <a:t>)</a:t>
            </a:r>
          </a:p>
          <a:p>
            <a:pPr marL="2286000" lvl="5" indent="0">
              <a:buNone/>
            </a:pPr>
            <a:r>
              <a:rPr lang="de-DE" sz="1100" dirty="0">
                <a:solidFill>
                  <a:schemeClr val="bg2">
                    <a:lumMod val="10000"/>
                  </a:schemeClr>
                </a:solidFill>
                <a:latin typeface="Arial" panose="020B0604020202020204" pitchFamily="34" charset="0"/>
                <a:cs typeface="Arial" panose="020B0604020202020204" pitchFamily="34" charset="0"/>
              </a:rPr>
              <a:t>- Verweigerung des im betrieblichen Hygienekonzept vorgesehenen C-Test (</a:t>
            </a:r>
            <a:r>
              <a:rPr lang="de-DE" sz="1100" dirty="0">
                <a:solidFill>
                  <a:schemeClr val="accent1">
                    <a:lumMod val="50000"/>
                  </a:schemeClr>
                </a:solidFill>
                <a:latin typeface="Arial" panose="020B0604020202020204" pitchFamily="34" charset="0"/>
                <a:cs typeface="Arial" panose="020B0604020202020204" pitchFamily="34" charset="0"/>
              </a:rPr>
              <a:t>BAG     </a:t>
            </a:r>
          </a:p>
          <a:p>
            <a:pPr marL="2286000" lvl="5" indent="0">
              <a:buNone/>
            </a:pPr>
            <a:r>
              <a:rPr lang="de-DE" sz="1100" dirty="0">
                <a:solidFill>
                  <a:schemeClr val="accent1">
                    <a:lumMod val="50000"/>
                  </a:schemeClr>
                </a:solidFill>
                <a:latin typeface="Arial" panose="020B0604020202020204" pitchFamily="34" charset="0"/>
                <a:cs typeface="Arial" panose="020B0604020202020204" pitchFamily="34" charset="0"/>
              </a:rPr>
              <a:t>   01.06.2022 – 5 AZR 28/22</a:t>
            </a:r>
            <a:r>
              <a:rPr lang="de-DE" sz="1100" dirty="0">
                <a:solidFill>
                  <a:schemeClr val="bg2">
                    <a:lumMod val="10000"/>
                  </a:schemeClr>
                </a:solidFill>
                <a:latin typeface="Arial" panose="020B0604020202020204" pitchFamily="34" charset="0"/>
                <a:cs typeface="Arial" panose="020B0604020202020204" pitchFamily="34" charset="0"/>
              </a:rPr>
              <a:t>)</a:t>
            </a:r>
          </a:p>
          <a:p>
            <a:pPr marL="2286000" lvl="5" indent="0">
              <a:buNone/>
            </a:pPr>
            <a:endParaRPr lang="de-DE" sz="1100" dirty="0">
              <a:solidFill>
                <a:schemeClr val="bg2">
                  <a:lumMod val="10000"/>
                </a:schemeClr>
              </a:solidFill>
              <a:latin typeface="Arial" panose="020B0604020202020204" pitchFamily="34" charset="0"/>
              <a:cs typeface="Arial" panose="020B0604020202020204" pitchFamily="34" charset="0"/>
            </a:endParaRPr>
          </a:p>
        </p:txBody>
      </p:sp>
      <p:sp>
        <p:nvSpPr>
          <p:cNvPr id="5" name="Datumsplatzhalter 4"/>
          <p:cNvSpPr>
            <a:spLocks noGrp="1"/>
          </p:cNvSpPr>
          <p:nvPr>
            <p:ph type="dt" sz="half" idx="10"/>
          </p:nvPr>
        </p:nvSpPr>
        <p:spPr/>
        <p:txBody>
          <a:bodyPr/>
          <a:lstStyle/>
          <a:p>
            <a:r>
              <a:rPr lang="de-DE" dirty="0">
                <a:latin typeface="Nunito" panose="00000500000000000000" pitchFamily="2" charset="0"/>
              </a:rPr>
              <a:t>RA </a:t>
            </a:r>
            <a:r>
              <a:rPr lang="de-DE" dirty="0" err="1">
                <a:latin typeface="Nunito" panose="00000500000000000000" pitchFamily="2" charset="0"/>
              </a:rPr>
              <a:t>FAArbR</a:t>
            </a:r>
            <a:r>
              <a:rPr lang="de-DE" dirty="0">
                <a:latin typeface="Nunito" panose="00000500000000000000" pitchFamily="2" charset="0"/>
              </a:rPr>
              <a:t> Dr. Nathalie Oberthür</a:t>
            </a:r>
            <a:endParaRPr lang="en-US" dirty="0">
              <a:latin typeface="Nunito" panose="00000500000000000000" pitchFamily="2" charset="0"/>
            </a:endParaRPr>
          </a:p>
        </p:txBody>
      </p:sp>
      <p:sp>
        <p:nvSpPr>
          <p:cNvPr id="6" name="Foliennummernplatzhalter 5"/>
          <p:cNvSpPr>
            <a:spLocks noGrp="1"/>
          </p:cNvSpPr>
          <p:nvPr>
            <p:ph type="sldNum" sz="quarter" idx="12"/>
          </p:nvPr>
        </p:nvSpPr>
        <p:spPr/>
        <p:txBody>
          <a:bodyPr/>
          <a:lstStyle/>
          <a:p>
            <a:fld id="{2066355A-084C-D24E-9AD2-7E4FC41EA627}" type="slidenum">
              <a:rPr lang="en-US" smtClean="0"/>
              <a:t>9</a:t>
            </a:fld>
            <a:endParaRPr lang="en-US"/>
          </a:p>
        </p:txBody>
      </p:sp>
      <p:sp>
        <p:nvSpPr>
          <p:cNvPr id="4" name="Textplatzhalter 3"/>
          <p:cNvSpPr>
            <a:spLocks noGrp="1"/>
          </p:cNvSpPr>
          <p:nvPr>
            <p:ph type="body" sz="quarter" idx="13"/>
          </p:nvPr>
        </p:nvSpPr>
        <p:spPr/>
        <p:txBody>
          <a:bodyPr>
            <a:normAutofit/>
          </a:bodyPr>
          <a:lstStyle/>
          <a:p>
            <a:endParaRPr lang="de-DE" sz="16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9149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Benutzerdefiniert 1">
      <a:dk1>
        <a:sysClr val="windowText" lastClr="000000"/>
      </a:dk1>
      <a:lt1>
        <a:sysClr val="window" lastClr="FFFFFF"/>
      </a:lt1>
      <a:dk2>
        <a:srgbClr val="333333"/>
      </a:dk2>
      <a:lt2>
        <a:srgbClr val="CCCCCC"/>
      </a:lt2>
      <a:accent1>
        <a:srgbClr val="C7030A"/>
      </a:accent1>
      <a:accent2>
        <a:srgbClr val="580101"/>
      </a:accent2>
      <a:accent3>
        <a:srgbClr val="E94A00"/>
      </a:accent3>
      <a:accent4>
        <a:srgbClr val="EB8F00"/>
      </a:accent4>
      <a:accent5>
        <a:srgbClr val="A4A4A4"/>
      </a:accent5>
      <a:accent6>
        <a:srgbClr val="666666"/>
      </a:accent6>
      <a:hlink>
        <a:srgbClr val="C7030A"/>
      </a:hlink>
      <a:folHlink>
        <a:srgbClr val="E6682E"/>
      </a:folHlink>
    </a:clrScheme>
    <a:fontScheme name="Winkel">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microsoft.com/sharepoint/v3/fields"/>
    <ds:schemaRef ds:uri="http://www.w3.org/XML/1998/namespac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0</TotalTime>
  <Words>3273</Words>
  <Application>Microsoft Office PowerPoint</Application>
  <PresentationFormat>Bildschirmpräsentation (16:9)</PresentationFormat>
  <Paragraphs>344</Paragraphs>
  <Slides>33</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33</vt:i4>
      </vt:variant>
    </vt:vector>
  </HeadingPairs>
  <TitlesOfParts>
    <vt:vector size="42" baseType="lpstr">
      <vt:lpstr>Arial</vt:lpstr>
      <vt:lpstr>Calibri</vt:lpstr>
      <vt:lpstr>Franklin Gothic Book</vt:lpstr>
      <vt:lpstr>Muli</vt:lpstr>
      <vt:lpstr>Muli SemiBold</vt:lpstr>
      <vt:lpstr>Nunito</vt:lpstr>
      <vt:lpstr>Nunito Regular</vt:lpstr>
      <vt:lpstr>Symbol</vt:lpstr>
      <vt:lpstr>Office Theme</vt:lpstr>
      <vt:lpstr> Annahmeverzug und Vergütung  Grundlagen und taktisches Vorgehen</vt:lpstr>
      <vt:lpstr>Themen</vt:lpstr>
      <vt:lpstr>1. Annahmeverzug</vt:lpstr>
      <vt:lpstr>1. Annahmeverzug</vt:lpstr>
      <vt:lpstr>1. Annahmeverzug</vt:lpstr>
      <vt:lpstr>1. Annahmeverzug</vt:lpstr>
      <vt:lpstr>1. Annahmeverzug</vt:lpstr>
      <vt:lpstr>1. Annahmeverzug</vt:lpstr>
      <vt:lpstr>1. Annahmeverzug</vt:lpstr>
      <vt:lpstr>1. Annahmeverzug</vt:lpstr>
      <vt:lpstr>1. Annahmeverzug</vt:lpstr>
      <vt:lpstr>1. Annahmeverzug</vt:lpstr>
      <vt:lpstr>Themen</vt:lpstr>
      <vt:lpstr>2. Erwerbsanrechnung  </vt:lpstr>
      <vt:lpstr>2. Erwerbsanrechnung  </vt:lpstr>
      <vt:lpstr>2. Erwerbsanrechnung  </vt:lpstr>
      <vt:lpstr>2. Erwerbsanrechnung  </vt:lpstr>
      <vt:lpstr>2. Erwerbsanrechnung </vt:lpstr>
      <vt:lpstr>2. Erwerbsanrechnung  </vt:lpstr>
      <vt:lpstr>2. Erwerbsanrechnung </vt:lpstr>
      <vt:lpstr>2. Erwerbsanrechnung  </vt:lpstr>
      <vt:lpstr>2. Erwerbsanrechnung  </vt:lpstr>
      <vt:lpstr>2. Erwerbsanrechnung  </vt:lpstr>
      <vt:lpstr>Themen</vt:lpstr>
      <vt:lpstr>3. Darlegungslast </vt:lpstr>
      <vt:lpstr>3. Darlegungslast </vt:lpstr>
      <vt:lpstr>3. Darlegungslast  </vt:lpstr>
      <vt:lpstr>3. Darlegungslast  </vt:lpstr>
      <vt:lpstr>3. Darlegungslast  </vt:lpstr>
      <vt:lpstr>3. Darlegungslast  </vt:lpstr>
      <vt:lpstr>3. Darlegungslast  </vt:lpstr>
      <vt:lpstr>3. Darlegungslast  </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Nathalie Oberthür</cp:lastModifiedBy>
  <cp:revision>528</cp:revision>
  <cp:lastPrinted>2022-11-14T16:49:11Z</cp:lastPrinted>
  <dcterms:created xsi:type="dcterms:W3CDTF">2010-04-12T23:12:02Z</dcterms:created>
  <dcterms:modified xsi:type="dcterms:W3CDTF">2022-11-16T08:57:28Z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