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0"/>
  </p:notesMasterIdLst>
  <p:sldIdLst>
    <p:sldId id="258" r:id="rId3"/>
    <p:sldId id="259" r:id="rId4"/>
    <p:sldId id="319" r:id="rId5"/>
    <p:sldId id="322" r:id="rId6"/>
    <p:sldId id="325" r:id="rId7"/>
    <p:sldId id="336" r:id="rId8"/>
    <p:sldId id="327" r:id="rId9"/>
    <p:sldId id="264" r:id="rId10"/>
    <p:sldId id="290" r:id="rId11"/>
    <p:sldId id="310" r:id="rId12"/>
    <p:sldId id="351" r:id="rId13"/>
    <p:sldId id="353" r:id="rId14"/>
    <p:sldId id="352" r:id="rId15"/>
    <p:sldId id="298" r:id="rId16"/>
    <p:sldId id="291" r:id="rId17"/>
    <p:sldId id="342" r:id="rId18"/>
    <p:sldId id="343" r:id="rId19"/>
    <p:sldId id="344" r:id="rId20"/>
    <p:sldId id="345" r:id="rId21"/>
    <p:sldId id="356" r:id="rId22"/>
    <p:sldId id="337" r:id="rId23"/>
    <p:sldId id="341" r:id="rId24"/>
    <p:sldId id="293" r:id="rId25"/>
    <p:sldId id="338" r:id="rId26"/>
    <p:sldId id="339" r:id="rId27"/>
    <p:sldId id="357" r:id="rId28"/>
    <p:sldId id="328" r:id="rId29"/>
    <p:sldId id="329" r:id="rId30"/>
    <p:sldId id="304" r:id="rId31"/>
    <p:sldId id="306" r:id="rId32"/>
    <p:sldId id="321" r:id="rId33"/>
    <p:sldId id="330" r:id="rId34"/>
    <p:sldId id="331" r:id="rId35"/>
    <p:sldId id="355" r:id="rId36"/>
    <p:sldId id="349" r:id="rId37"/>
    <p:sldId id="358" r:id="rId38"/>
    <p:sldId id="350" r:id="rId39"/>
    <p:sldId id="295" r:id="rId40"/>
    <p:sldId id="340" r:id="rId41"/>
    <p:sldId id="348" r:id="rId42"/>
    <p:sldId id="301" r:id="rId43"/>
    <p:sldId id="346" r:id="rId44"/>
    <p:sldId id="334" r:id="rId45"/>
    <p:sldId id="269" r:id="rId46"/>
    <p:sldId id="347" r:id="rId47"/>
    <p:sldId id="318" r:id="rId48"/>
    <p:sldId id="257" r:id="rId4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61B565-84B3-B3DC-8382-7DC537036950}" name="Leif Jaervinen" initials="LJ" userId="S::leif.jaervinen@newhaven.legal::e19b5cb0-bb3c-49cd-880b-29feb665230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FEEFF"/>
    <a:srgbClr val="040528"/>
    <a:srgbClr val="0B1220"/>
    <a:srgbClr val="392E22"/>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D398F5-F966-48DA-8A21-2E7728E02F41}" v="1087" dt="2026-03-16T07:11:15.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1606" autoAdjust="0"/>
  </p:normalViewPr>
  <p:slideViewPr>
    <p:cSldViewPr snapToGrid="0">
      <p:cViewPr varScale="1">
        <p:scale>
          <a:sx n="84" d="100"/>
          <a:sy n="84" d="100"/>
        </p:scale>
        <p:origin x="926" y="48"/>
      </p:cViewPr>
      <p:guideLst/>
    </p:cSldViewPr>
  </p:slideViewPr>
  <p:notesTextViewPr>
    <p:cViewPr>
      <p:scale>
        <a:sx n="3" d="2"/>
        <a:sy n="3" d="2"/>
      </p:scale>
      <p:origin x="0" y="-5"/>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microsoft.com/office/2018/10/relationships/authors" Target="authors.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4FEB3-A85B-47D5-BCF8-513302C631D0}" type="datetimeFigureOut">
              <a:rPr lang="de-DE" smtClean="0"/>
              <a:t>16.03.2026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78541C-3CDF-46AF-9690-7880407F357B}" type="slidenum">
              <a:rPr lang="de-DE" smtClean="0"/>
              <a:t>‹Nr.›</a:t>
            </a:fld>
            <a:endParaRPr lang="de-DE"/>
          </a:p>
        </p:txBody>
      </p:sp>
    </p:spTree>
    <p:extLst>
      <p:ext uri="{BB962C8B-B14F-4D97-AF65-F5344CB8AC3E}">
        <p14:creationId xmlns:p14="http://schemas.microsoft.com/office/powerpoint/2010/main" val="1542087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s://beck-online.beck.de/?typ=reference&amp;y=100&amp;g=EMRK&amp;a=10" TargetMode="External"/><Relationship Id="rId13" Type="http://schemas.openxmlformats.org/officeDocument/2006/relationships/hyperlink" Target="https://beck-online.beck.de/?typ=reference&amp;y=100&amp;g=GG&amp;a=12&amp;x=1" TargetMode="External"/><Relationship Id="rId3" Type="http://schemas.openxmlformats.org/officeDocument/2006/relationships/hyperlink" Target="https://beck-online.beck.de/?typ=reference&amp;y=100&amp;g=BGB&amp;p=241" TargetMode="External"/><Relationship Id="rId7" Type="http://schemas.openxmlformats.org/officeDocument/2006/relationships/hyperlink" Target="https://beck-online.beck.de/?typ=reference&amp;y=100&amp;g=GG&amp;a=5&amp;x=1" TargetMode="External"/><Relationship Id="rId12" Type="http://schemas.openxmlformats.org/officeDocument/2006/relationships/hyperlink" Target="https://beck-online.beck.de/?typ=reference&amp;y=100&amp;g=GG&amp;a=12"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beck-online.beck.de/?typ=reference&amp;y=100&amp;g=GG&amp;a=5" TargetMode="External"/><Relationship Id="rId11" Type="http://schemas.openxmlformats.org/officeDocument/2006/relationships/hyperlink" Target="https://beck-online.beck.de/?typ=reference&amp;y=100&amp;g=GG&amp;a=2&amp;x=1" TargetMode="External"/><Relationship Id="rId5" Type="http://schemas.openxmlformats.org/officeDocument/2006/relationships/hyperlink" Target="https://beck-online.beck.de/?typ=reference&amp;y=100&amp;g=BGB&amp;p=242" TargetMode="External"/><Relationship Id="rId10" Type="http://schemas.openxmlformats.org/officeDocument/2006/relationships/hyperlink" Target="https://beck-online.beck.de/?typ=reference&amp;y=100&amp;g=GG&amp;a=2" TargetMode="External"/><Relationship Id="rId4" Type="http://schemas.openxmlformats.org/officeDocument/2006/relationships/hyperlink" Target="https://beck-online.beck.de/?typ=reference&amp;y=100&amp;g=BGB&amp;p=241&amp;x=2" TargetMode="External"/><Relationship Id="rId9" Type="http://schemas.openxmlformats.org/officeDocument/2006/relationships/hyperlink" Target="https://beck-online.beck.de/?typ=reference&amp;y=100&amp;g=EUGRCHARTA2007&amp;a=11" TargetMode="External"/><Relationship Id="rId14" Type="http://schemas.openxmlformats.org/officeDocument/2006/relationships/hyperlink" Target="https://beck-online.beck.de/?typ=reference&amp;y=100&amp;g=EUGRCHARTA2007&amp;a=16" TargetMode="External"/></Relationships>
</file>

<file path=ppt/notesSlides/_rels/notesSlide34.xml.rels><?xml version="1.0" encoding="UTF-8" standalone="yes"?>
<Relationships xmlns="http://schemas.openxmlformats.org/package/2006/relationships"><Relationship Id="rId8" Type="http://schemas.openxmlformats.org/officeDocument/2006/relationships/hyperlink" Target="https://beck-online.beck.de/?typ=reference&amp;y=100&amp;g=EMRK&amp;a=10" TargetMode="External"/><Relationship Id="rId13" Type="http://schemas.openxmlformats.org/officeDocument/2006/relationships/hyperlink" Target="https://beck-online.beck.de/?typ=reference&amp;y=100&amp;g=GG&amp;a=12&amp;x=1" TargetMode="External"/><Relationship Id="rId3" Type="http://schemas.openxmlformats.org/officeDocument/2006/relationships/hyperlink" Target="https://beck-online.beck.de/?typ=reference&amp;y=100&amp;g=BGB&amp;p=241" TargetMode="External"/><Relationship Id="rId7" Type="http://schemas.openxmlformats.org/officeDocument/2006/relationships/hyperlink" Target="https://beck-online.beck.de/?typ=reference&amp;y=100&amp;g=GG&amp;a=5&amp;x=1" TargetMode="External"/><Relationship Id="rId12" Type="http://schemas.openxmlformats.org/officeDocument/2006/relationships/hyperlink" Target="https://beck-online.beck.de/?typ=reference&amp;y=100&amp;g=GG&amp;a=12"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beck-online.beck.de/?typ=reference&amp;y=100&amp;g=GG&amp;a=5" TargetMode="External"/><Relationship Id="rId11" Type="http://schemas.openxmlformats.org/officeDocument/2006/relationships/hyperlink" Target="https://beck-online.beck.de/?typ=reference&amp;y=100&amp;g=GG&amp;a=2&amp;x=1" TargetMode="External"/><Relationship Id="rId5" Type="http://schemas.openxmlformats.org/officeDocument/2006/relationships/hyperlink" Target="https://beck-online.beck.de/?typ=reference&amp;y=100&amp;g=BGB&amp;p=242" TargetMode="External"/><Relationship Id="rId10" Type="http://schemas.openxmlformats.org/officeDocument/2006/relationships/hyperlink" Target="https://beck-online.beck.de/?typ=reference&amp;y=100&amp;g=GG&amp;a=2" TargetMode="External"/><Relationship Id="rId4" Type="http://schemas.openxmlformats.org/officeDocument/2006/relationships/hyperlink" Target="https://beck-online.beck.de/?typ=reference&amp;y=100&amp;g=BGB&amp;p=241&amp;x=2" TargetMode="External"/><Relationship Id="rId9" Type="http://schemas.openxmlformats.org/officeDocument/2006/relationships/hyperlink" Target="https://beck-online.beck.de/?typ=reference&amp;y=100&amp;g=EUGRCHARTA2007&amp;a=11" TargetMode="External"/><Relationship Id="rId14" Type="http://schemas.openxmlformats.org/officeDocument/2006/relationships/hyperlink" Target="https://beck-online.beck.de/?typ=reference&amp;y=100&amp;g=EUGRCHARTA2007&amp;a=16" TargetMode="External"/></Relationships>
</file>

<file path=ppt/notesSlides/_rels/notesSlide35.xml.rels><?xml version="1.0" encoding="UTF-8" standalone="yes"?>
<Relationships xmlns="http://schemas.openxmlformats.org/package/2006/relationships"><Relationship Id="rId8" Type="http://schemas.openxmlformats.org/officeDocument/2006/relationships/hyperlink" Target="https://beck-online.beck.de/?typ=reference&amp;y=100&amp;g=EMRK&amp;a=10" TargetMode="External"/><Relationship Id="rId13" Type="http://schemas.openxmlformats.org/officeDocument/2006/relationships/hyperlink" Target="https://beck-online.beck.de/?typ=reference&amp;y=100&amp;g=GG&amp;a=12&amp;x=1" TargetMode="External"/><Relationship Id="rId3" Type="http://schemas.openxmlformats.org/officeDocument/2006/relationships/hyperlink" Target="https://beck-online.beck.de/?typ=reference&amp;y=100&amp;g=BGB&amp;p=241" TargetMode="External"/><Relationship Id="rId7" Type="http://schemas.openxmlformats.org/officeDocument/2006/relationships/hyperlink" Target="https://beck-online.beck.de/?typ=reference&amp;y=100&amp;g=GG&amp;a=5&amp;x=1" TargetMode="External"/><Relationship Id="rId12" Type="http://schemas.openxmlformats.org/officeDocument/2006/relationships/hyperlink" Target="https://beck-online.beck.de/?typ=reference&amp;y=100&amp;g=GG&amp;a=12"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beck-online.beck.de/?typ=reference&amp;y=100&amp;g=GG&amp;a=5" TargetMode="External"/><Relationship Id="rId11" Type="http://schemas.openxmlformats.org/officeDocument/2006/relationships/hyperlink" Target="https://beck-online.beck.de/?typ=reference&amp;y=100&amp;g=GG&amp;a=2&amp;x=1" TargetMode="External"/><Relationship Id="rId5" Type="http://schemas.openxmlformats.org/officeDocument/2006/relationships/hyperlink" Target="https://beck-online.beck.de/?typ=reference&amp;y=100&amp;g=BGB&amp;p=242" TargetMode="External"/><Relationship Id="rId10" Type="http://schemas.openxmlformats.org/officeDocument/2006/relationships/hyperlink" Target="https://beck-online.beck.de/?typ=reference&amp;y=100&amp;g=GG&amp;a=2" TargetMode="External"/><Relationship Id="rId4" Type="http://schemas.openxmlformats.org/officeDocument/2006/relationships/hyperlink" Target="https://beck-online.beck.de/?typ=reference&amp;y=100&amp;g=BGB&amp;p=241&amp;x=2" TargetMode="External"/><Relationship Id="rId9" Type="http://schemas.openxmlformats.org/officeDocument/2006/relationships/hyperlink" Target="https://beck-online.beck.de/?typ=reference&amp;y=100&amp;g=EUGRCHARTA2007&amp;a=11" TargetMode="External"/><Relationship Id="rId14" Type="http://schemas.openxmlformats.org/officeDocument/2006/relationships/hyperlink" Target="https://beck-online.beck.de/?typ=reference&amp;y=100&amp;g=EUGRCHARTA2007&amp;a=16"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de-DE" sz="1200" kern="1200" dirty="0">
                <a:solidFill>
                  <a:schemeClr val="tx1"/>
                </a:solidFill>
                <a:effectLst/>
                <a:latin typeface="+mn-lt"/>
                <a:ea typeface="+mn-ea"/>
                <a:cs typeface="+mn-cs"/>
              </a:rPr>
              <a:t>Es geht um </a:t>
            </a:r>
            <a:r>
              <a:rPr lang="de-DE" sz="1200" b="1" kern="1200" dirty="0">
                <a:solidFill>
                  <a:schemeClr val="tx1"/>
                </a:solidFill>
                <a:effectLst/>
                <a:latin typeface="+mn-lt"/>
                <a:ea typeface="+mn-ea"/>
                <a:cs typeface="+mn-cs"/>
              </a:rPr>
              <a:t>Schutz von Geschäftsgeheimnissen/Know-how</a:t>
            </a:r>
            <a:r>
              <a:rPr lang="de-DE" sz="1200" kern="1200" dirty="0">
                <a:solidFill>
                  <a:schemeClr val="tx1"/>
                </a:solidFill>
                <a:effectLst/>
                <a:latin typeface="+mn-lt"/>
                <a:ea typeface="+mn-ea"/>
                <a:cs typeface="+mn-cs"/>
              </a:rPr>
              <a:t> mit </a:t>
            </a:r>
            <a:r>
              <a:rPr lang="de-DE" sz="1200" b="1" kern="1200" dirty="0">
                <a:solidFill>
                  <a:schemeClr val="tx1"/>
                </a:solidFill>
                <a:effectLst/>
                <a:latin typeface="+mn-lt"/>
                <a:ea typeface="+mn-ea"/>
                <a:cs typeface="+mn-cs"/>
              </a:rPr>
              <a:t>arbeitsrechtlichem Fokus</a:t>
            </a:r>
            <a:r>
              <a:rPr lang="de-DE" sz="1200" kern="1200" dirty="0">
                <a:solidFill>
                  <a:schemeClr val="tx1"/>
                </a:solidFill>
                <a:effectLst/>
                <a:latin typeface="+mn-lt"/>
                <a:ea typeface="+mn-ea"/>
                <a:cs typeface="+mn-cs"/>
              </a:rPr>
              <a:t>.</a:t>
            </a:r>
          </a:p>
          <a:p>
            <a:pPr lvl="0"/>
            <a:r>
              <a:rPr lang="de-DE" sz="1200" kern="1200" dirty="0">
                <a:solidFill>
                  <a:schemeClr val="tx1"/>
                </a:solidFill>
                <a:effectLst/>
                <a:latin typeface="+mn-lt"/>
                <a:ea typeface="+mn-ea"/>
                <a:cs typeface="+mn-cs"/>
              </a:rPr>
              <a:t>Warum das Thema praktisch ist (Know-how als Werttreiber; Abflussrisiko; Mitarbeitermobilität).</a:t>
            </a:r>
          </a:p>
          <a:p>
            <a:endParaRPr lang="en-DE" dirty="0"/>
          </a:p>
        </p:txBody>
      </p:sp>
      <p:sp>
        <p:nvSpPr>
          <p:cNvPr id="4" name="Slide Number Placeholder 3"/>
          <p:cNvSpPr>
            <a:spLocks noGrp="1"/>
          </p:cNvSpPr>
          <p:nvPr>
            <p:ph type="sldNum" sz="quarter" idx="5"/>
          </p:nvPr>
        </p:nvSpPr>
        <p:spPr/>
        <p:txBody>
          <a:bodyPr/>
          <a:lstStyle/>
          <a:p>
            <a:fld id="{679699BF-084A-2F48-8330-21B956AC57E6}" type="slidenum">
              <a:rPr lang="en-DE" smtClean="0"/>
              <a:t>1</a:t>
            </a:fld>
            <a:endParaRPr lang="en-DE"/>
          </a:p>
        </p:txBody>
      </p:sp>
    </p:spTree>
    <p:extLst>
      <p:ext uri="{BB962C8B-B14F-4D97-AF65-F5344CB8AC3E}">
        <p14:creationId xmlns:p14="http://schemas.microsoft.com/office/powerpoint/2010/main" val="179632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67F94-5065-9E16-0FF8-8C49A996969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6C5D5BF-96DF-202C-5AE6-4BF397921C3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F9E508B-7864-90F4-6C32-29E6E3E02A9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6C9E1B9-B599-877D-C2C9-F83DAF1A9413}"/>
              </a:ext>
            </a:extLst>
          </p:cNvPr>
          <p:cNvSpPr>
            <a:spLocks noGrp="1"/>
          </p:cNvSpPr>
          <p:nvPr>
            <p:ph type="sldNum" sz="quarter" idx="5"/>
          </p:nvPr>
        </p:nvSpPr>
        <p:spPr/>
        <p:txBody>
          <a:bodyPr/>
          <a:lstStyle/>
          <a:p>
            <a:fld id="{2FE91C66-F767-B64A-B3C9-1C4CCE19B1BC}" type="slidenum">
              <a:rPr lang="de-DE" smtClean="0"/>
              <a:t>12</a:t>
            </a:fld>
            <a:endParaRPr lang="de-DE"/>
          </a:p>
        </p:txBody>
      </p:sp>
    </p:spTree>
    <p:extLst>
      <p:ext uri="{BB962C8B-B14F-4D97-AF65-F5344CB8AC3E}">
        <p14:creationId xmlns:p14="http://schemas.microsoft.com/office/powerpoint/2010/main" val="947685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40E8F-463E-75C8-E16F-3823C1C8481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DDA692A-C87A-6B77-ABFD-77DF8C18624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C337E3C-F1DB-7098-F9D2-036ED4F0B31B}"/>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62E96DD8-5902-B9AE-F960-4B030534DBBB}"/>
              </a:ext>
            </a:extLst>
          </p:cNvPr>
          <p:cNvSpPr>
            <a:spLocks noGrp="1"/>
          </p:cNvSpPr>
          <p:nvPr>
            <p:ph type="sldNum" sz="quarter" idx="5"/>
          </p:nvPr>
        </p:nvSpPr>
        <p:spPr/>
        <p:txBody>
          <a:bodyPr/>
          <a:lstStyle/>
          <a:p>
            <a:fld id="{2FE91C66-F767-B64A-B3C9-1C4CCE19B1BC}" type="slidenum">
              <a:rPr lang="de-DE" smtClean="0"/>
              <a:t>13</a:t>
            </a:fld>
            <a:endParaRPr lang="de-DE"/>
          </a:p>
        </p:txBody>
      </p:sp>
    </p:spTree>
    <p:extLst>
      <p:ext uri="{BB962C8B-B14F-4D97-AF65-F5344CB8AC3E}">
        <p14:creationId xmlns:p14="http://schemas.microsoft.com/office/powerpoint/2010/main" val="2605098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35E23-F581-FC8A-9531-D542E63E990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7D58E15-7815-FD1C-0096-729A9DB9FDF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F156C3E-4ECF-9DB0-7C4B-4303B1916B1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9130EA8E-43DC-461E-366C-7627AB90CE07}"/>
              </a:ext>
            </a:extLst>
          </p:cNvPr>
          <p:cNvSpPr>
            <a:spLocks noGrp="1"/>
          </p:cNvSpPr>
          <p:nvPr>
            <p:ph type="sldNum" sz="quarter" idx="5"/>
          </p:nvPr>
        </p:nvSpPr>
        <p:spPr/>
        <p:txBody>
          <a:bodyPr/>
          <a:lstStyle/>
          <a:p>
            <a:fld id="{2FE91C66-F767-B64A-B3C9-1C4CCE19B1BC}" type="slidenum">
              <a:rPr lang="de-DE" smtClean="0"/>
              <a:t>14</a:t>
            </a:fld>
            <a:endParaRPr lang="de-DE"/>
          </a:p>
        </p:txBody>
      </p:sp>
    </p:spTree>
    <p:extLst>
      <p:ext uri="{BB962C8B-B14F-4D97-AF65-F5344CB8AC3E}">
        <p14:creationId xmlns:p14="http://schemas.microsoft.com/office/powerpoint/2010/main" val="3552359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65B62-B1D0-DC6F-06F4-385A041411A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0F37F0A-6404-B346-B16A-B8CBC95AB35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6A52B39-E4D7-6E90-854F-F774FD247953}"/>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0257EA1-09FB-7674-1B0E-42F44299A4DE}"/>
              </a:ext>
            </a:extLst>
          </p:cNvPr>
          <p:cNvSpPr>
            <a:spLocks noGrp="1"/>
          </p:cNvSpPr>
          <p:nvPr>
            <p:ph type="sldNum" sz="quarter" idx="5"/>
          </p:nvPr>
        </p:nvSpPr>
        <p:spPr/>
        <p:txBody>
          <a:bodyPr/>
          <a:lstStyle/>
          <a:p>
            <a:fld id="{2FE91C66-F767-B64A-B3C9-1C4CCE19B1BC}" type="slidenum">
              <a:rPr lang="de-DE" smtClean="0"/>
              <a:t>15</a:t>
            </a:fld>
            <a:endParaRPr lang="de-DE"/>
          </a:p>
        </p:txBody>
      </p:sp>
    </p:spTree>
    <p:extLst>
      <p:ext uri="{BB962C8B-B14F-4D97-AF65-F5344CB8AC3E}">
        <p14:creationId xmlns:p14="http://schemas.microsoft.com/office/powerpoint/2010/main" val="3150829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0AFC2-F9FB-E74E-8FD9-E63A0961B2C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9F46CCA-5B50-FA9F-4F16-334E62E0D25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0AB59BE-9D62-A9D4-0211-01A95C438EAC}"/>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49DDDB09-AEC3-00AA-45B8-6A45F4963BBF}"/>
              </a:ext>
            </a:extLst>
          </p:cNvPr>
          <p:cNvSpPr>
            <a:spLocks noGrp="1"/>
          </p:cNvSpPr>
          <p:nvPr>
            <p:ph type="sldNum" sz="quarter" idx="5"/>
          </p:nvPr>
        </p:nvSpPr>
        <p:spPr/>
        <p:txBody>
          <a:bodyPr/>
          <a:lstStyle/>
          <a:p>
            <a:fld id="{2FE91C66-F767-B64A-B3C9-1C4CCE19B1BC}" type="slidenum">
              <a:rPr lang="de-DE" smtClean="0"/>
              <a:t>16</a:t>
            </a:fld>
            <a:endParaRPr lang="de-DE"/>
          </a:p>
        </p:txBody>
      </p:sp>
    </p:spTree>
    <p:extLst>
      <p:ext uri="{BB962C8B-B14F-4D97-AF65-F5344CB8AC3E}">
        <p14:creationId xmlns:p14="http://schemas.microsoft.com/office/powerpoint/2010/main" val="1894149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177FC-EECD-877F-B8CE-069E9071D4B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5EE4964-FAE5-77C1-A7E7-960C1D27609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DE0A6E2-0F38-D1AE-7300-F3613BAA476B}"/>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37F40E27-5835-2524-6B9B-575D3FFDE7A1}"/>
              </a:ext>
            </a:extLst>
          </p:cNvPr>
          <p:cNvSpPr>
            <a:spLocks noGrp="1"/>
          </p:cNvSpPr>
          <p:nvPr>
            <p:ph type="sldNum" sz="quarter" idx="5"/>
          </p:nvPr>
        </p:nvSpPr>
        <p:spPr/>
        <p:txBody>
          <a:bodyPr/>
          <a:lstStyle/>
          <a:p>
            <a:fld id="{2FE91C66-F767-B64A-B3C9-1C4CCE19B1BC}" type="slidenum">
              <a:rPr lang="de-DE" smtClean="0"/>
              <a:t>17</a:t>
            </a:fld>
            <a:endParaRPr lang="de-DE"/>
          </a:p>
        </p:txBody>
      </p:sp>
    </p:spTree>
    <p:extLst>
      <p:ext uri="{BB962C8B-B14F-4D97-AF65-F5344CB8AC3E}">
        <p14:creationId xmlns:p14="http://schemas.microsoft.com/office/powerpoint/2010/main" val="3014961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CAD71-8E54-DCDB-E9DE-73978AD73FE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D61A8DB-1203-FB61-FAEC-6B019F11632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734569D-5DF7-C0EC-769E-E0789F05587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A2EB5407-2A71-0FD6-F8D1-EA7BE403AB0B}"/>
              </a:ext>
            </a:extLst>
          </p:cNvPr>
          <p:cNvSpPr>
            <a:spLocks noGrp="1"/>
          </p:cNvSpPr>
          <p:nvPr>
            <p:ph type="sldNum" sz="quarter" idx="5"/>
          </p:nvPr>
        </p:nvSpPr>
        <p:spPr/>
        <p:txBody>
          <a:bodyPr/>
          <a:lstStyle/>
          <a:p>
            <a:fld id="{2FE91C66-F767-B64A-B3C9-1C4CCE19B1BC}" type="slidenum">
              <a:rPr lang="de-DE" smtClean="0"/>
              <a:t>18</a:t>
            </a:fld>
            <a:endParaRPr lang="de-DE"/>
          </a:p>
        </p:txBody>
      </p:sp>
    </p:spTree>
    <p:extLst>
      <p:ext uri="{BB962C8B-B14F-4D97-AF65-F5344CB8AC3E}">
        <p14:creationId xmlns:p14="http://schemas.microsoft.com/office/powerpoint/2010/main" val="3278822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9B61A-D8F3-643A-4F6B-DFD5EFC5390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363288C-CFB8-4B1D-DDA2-8BEFCBE1EC9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39F4974-9D15-7E94-2DB3-5E695591128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8E3A11C-F30F-E1E0-D4CA-FB6230AC7611}"/>
              </a:ext>
            </a:extLst>
          </p:cNvPr>
          <p:cNvSpPr>
            <a:spLocks noGrp="1"/>
          </p:cNvSpPr>
          <p:nvPr>
            <p:ph type="sldNum" sz="quarter" idx="5"/>
          </p:nvPr>
        </p:nvSpPr>
        <p:spPr/>
        <p:txBody>
          <a:bodyPr/>
          <a:lstStyle/>
          <a:p>
            <a:fld id="{2FE91C66-F767-B64A-B3C9-1C4CCE19B1BC}" type="slidenum">
              <a:rPr lang="de-DE" smtClean="0"/>
              <a:t>19</a:t>
            </a:fld>
            <a:endParaRPr lang="de-DE"/>
          </a:p>
        </p:txBody>
      </p:sp>
    </p:spTree>
    <p:extLst>
      <p:ext uri="{BB962C8B-B14F-4D97-AF65-F5344CB8AC3E}">
        <p14:creationId xmlns:p14="http://schemas.microsoft.com/office/powerpoint/2010/main" val="3022058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30EA1-16D5-3524-E7D0-0553F412566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F40169A-D5CC-B7B8-406A-220C53F04D3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06E5658-252D-7783-656C-E24AB31F62B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333D0517-75F9-9648-9FC0-995AFCDC760F}"/>
              </a:ext>
            </a:extLst>
          </p:cNvPr>
          <p:cNvSpPr>
            <a:spLocks noGrp="1"/>
          </p:cNvSpPr>
          <p:nvPr>
            <p:ph type="sldNum" sz="quarter" idx="5"/>
          </p:nvPr>
        </p:nvSpPr>
        <p:spPr/>
        <p:txBody>
          <a:bodyPr/>
          <a:lstStyle/>
          <a:p>
            <a:fld id="{2FE91C66-F767-B64A-B3C9-1C4CCE19B1BC}" type="slidenum">
              <a:rPr lang="de-DE" smtClean="0"/>
              <a:t>20</a:t>
            </a:fld>
            <a:endParaRPr lang="de-DE"/>
          </a:p>
        </p:txBody>
      </p:sp>
    </p:spTree>
    <p:extLst>
      <p:ext uri="{BB962C8B-B14F-4D97-AF65-F5344CB8AC3E}">
        <p14:creationId xmlns:p14="http://schemas.microsoft.com/office/powerpoint/2010/main" val="1991835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62A5E-AE9F-0989-ED6B-A7620879A1D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402116E-3982-D98C-AC1D-CA2B384C7CC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BF717BB-4798-945B-935F-215D2A9B853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33BE9BAE-C818-6477-12D3-D84E6DA5C2F3}"/>
              </a:ext>
            </a:extLst>
          </p:cNvPr>
          <p:cNvSpPr>
            <a:spLocks noGrp="1"/>
          </p:cNvSpPr>
          <p:nvPr>
            <p:ph type="sldNum" sz="quarter" idx="5"/>
          </p:nvPr>
        </p:nvSpPr>
        <p:spPr/>
        <p:txBody>
          <a:bodyPr/>
          <a:lstStyle/>
          <a:p>
            <a:fld id="{2FE91C66-F767-B64A-B3C9-1C4CCE19B1BC}" type="slidenum">
              <a:rPr lang="de-DE" smtClean="0"/>
              <a:t>21</a:t>
            </a:fld>
            <a:endParaRPr lang="de-DE"/>
          </a:p>
        </p:txBody>
      </p:sp>
    </p:spTree>
    <p:extLst>
      <p:ext uri="{BB962C8B-B14F-4D97-AF65-F5344CB8AC3E}">
        <p14:creationId xmlns:p14="http://schemas.microsoft.com/office/powerpoint/2010/main" val="3293405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b="1" kern="1200" dirty="0">
                <a:solidFill>
                  <a:schemeClr val="tx1"/>
                </a:solidFill>
                <a:effectLst/>
                <a:latin typeface="+mn-lt"/>
                <a:ea typeface="+mn-ea"/>
                <a:cs typeface="+mn-cs"/>
              </a:rPr>
              <a:t>Ziel:</a:t>
            </a:r>
            <a:r>
              <a:rPr lang="de-DE" sz="1200" kern="1200" dirty="0">
                <a:solidFill>
                  <a:schemeClr val="tx1"/>
                </a:solidFill>
                <a:effectLst/>
                <a:latin typeface="+mn-lt"/>
                <a:ea typeface="+mn-ea"/>
                <a:cs typeface="+mn-cs"/>
              </a:rPr>
              <a:t> Den roten Faden ankündigen (Interessen → Praxisfall → Schutzinstrumente → </a:t>
            </a:r>
            <a:r>
              <a:rPr lang="de-DE" sz="1200" kern="1200" dirty="0" err="1">
                <a:solidFill>
                  <a:schemeClr val="tx1"/>
                </a:solidFill>
                <a:effectLst/>
                <a:latin typeface="+mn-lt"/>
                <a:ea typeface="+mn-ea"/>
                <a:cs typeface="+mn-cs"/>
              </a:rPr>
              <a:t>GeschGehG</a:t>
            </a:r>
            <a:r>
              <a:rPr lang="de-DE" sz="1200" kern="1200" dirty="0">
                <a:solidFill>
                  <a:schemeClr val="tx1"/>
                </a:solidFill>
                <a:effectLst/>
                <a:latin typeface="+mn-lt"/>
                <a:ea typeface="+mn-ea"/>
                <a:cs typeface="+mn-cs"/>
              </a:rPr>
              <a:t> → Vertrag/Rücksichtnahme → Alternativen → Ausnahmen/Whistleblowing → International → Fragen).</a:t>
            </a:r>
          </a:p>
          <a:p>
            <a:pPr lvl="0"/>
            <a:r>
              <a:rPr lang="de-DE" sz="1200" b="1" kern="1200" dirty="0">
                <a:solidFill>
                  <a:schemeClr val="tx1"/>
                </a:solidFill>
                <a:effectLst/>
                <a:latin typeface="+mn-lt"/>
                <a:ea typeface="+mn-ea"/>
                <a:cs typeface="+mn-cs"/>
              </a:rPr>
              <a:t>Aufbau und Reihenfolge der Themen:</a:t>
            </a:r>
            <a:endParaRPr lang="de-DE" sz="1200" kern="1200" dirty="0">
              <a:solidFill>
                <a:schemeClr val="tx1"/>
              </a:solidFill>
              <a:effectLst/>
              <a:latin typeface="+mn-lt"/>
              <a:ea typeface="+mn-ea"/>
              <a:cs typeface="+mn-cs"/>
            </a:endParaRPr>
          </a:p>
          <a:p>
            <a:pPr lvl="1"/>
            <a:r>
              <a:rPr lang="de-DE" sz="1200" kern="1200" dirty="0">
                <a:solidFill>
                  <a:schemeClr val="tx1"/>
                </a:solidFill>
                <a:effectLst/>
                <a:latin typeface="+mn-lt"/>
                <a:ea typeface="+mn-ea"/>
                <a:cs typeface="+mn-cs"/>
              </a:rPr>
              <a:t>Erst </a:t>
            </a:r>
            <a:r>
              <a:rPr lang="de-DE" sz="1200" b="1" kern="1200" dirty="0">
                <a:solidFill>
                  <a:schemeClr val="tx1"/>
                </a:solidFill>
                <a:effectLst/>
                <a:latin typeface="+mn-lt"/>
                <a:ea typeface="+mn-ea"/>
                <a:cs typeface="+mn-cs"/>
              </a:rPr>
              <a:t>Konfliktlage</a:t>
            </a:r>
            <a:r>
              <a:rPr lang="de-DE" sz="1200" kern="1200" dirty="0">
                <a:solidFill>
                  <a:schemeClr val="tx1"/>
                </a:solidFill>
                <a:effectLst/>
                <a:latin typeface="+mn-lt"/>
                <a:ea typeface="+mn-ea"/>
                <a:cs typeface="+mn-cs"/>
              </a:rPr>
              <a:t> (Interessen),</a:t>
            </a:r>
          </a:p>
          <a:p>
            <a:pPr lvl="1"/>
            <a:r>
              <a:rPr lang="de-DE" sz="1200" kern="1200" dirty="0">
                <a:solidFill>
                  <a:schemeClr val="tx1"/>
                </a:solidFill>
                <a:effectLst/>
                <a:latin typeface="+mn-lt"/>
                <a:ea typeface="+mn-ea"/>
                <a:cs typeface="+mn-cs"/>
              </a:rPr>
              <a:t>dann </a:t>
            </a:r>
            <a:r>
              <a:rPr lang="de-DE" sz="1200" b="1" kern="1200" dirty="0">
                <a:solidFill>
                  <a:schemeClr val="tx1"/>
                </a:solidFill>
                <a:effectLst/>
                <a:latin typeface="+mn-lt"/>
                <a:ea typeface="+mn-ea"/>
                <a:cs typeface="+mn-cs"/>
              </a:rPr>
              <a:t>Realitätscheck</a:t>
            </a:r>
            <a:r>
              <a:rPr lang="de-DE" sz="1200" kern="1200" dirty="0">
                <a:solidFill>
                  <a:schemeClr val="tx1"/>
                </a:solidFill>
                <a:effectLst/>
                <a:latin typeface="+mn-lt"/>
                <a:ea typeface="+mn-ea"/>
                <a:cs typeface="+mn-cs"/>
              </a:rPr>
              <a:t> (Fall),</a:t>
            </a:r>
          </a:p>
          <a:p>
            <a:pPr lvl="1"/>
            <a:r>
              <a:rPr lang="de-DE" sz="1200" kern="1200" dirty="0">
                <a:solidFill>
                  <a:schemeClr val="tx1"/>
                </a:solidFill>
                <a:effectLst/>
                <a:latin typeface="+mn-lt"/>
                <a:ea typeface="+mn-ea"/>
                <a:cs typeface="+mn-cs"/>
              </a:rPr>
              <a:t>dann </a:t>
            </a:r>
            <a:r>
              <a:rPr lang="de-DE" sz="1200" b="1" kern="1200" dirty="0">
                <a:solidFill>
                  <a:schemeClr val="tx1"/>
                </a:solidFill>
                <a:effectLst/>
                <a:latin typeface="+mn-lt"/>
                <a:ea typeface="+mn-ea"/>
                <a:cs typeface="+mn-cs"/>
              </a:rPr>
              <a:t>Werkzeugkasten</a:t>
            </a:r>
            <a:r>
              <a:rPr lang="de-DE" sz="1200" kern="1200" dirty="0">
                <a:solidFill>
                  <a:schemeClr val="tx1"/>
                </a:solidFill>
                <a:effectLst/>
                <a:latin typeface="+mn-lt"/>
                <a:ea typeface="+mn-ea"/>
                <a:cs typeface="+mn-cs"/>
              </a:rPr>
              <a:t> (Gesetze/Verträge/Prozesse),</a:t>
            </a:r>
          </a:p>
          <a:p>
            <a:pPr lvl="1"/>
            <a:r>
              <a:rPr lang="de-DE" sz="1200" kern="1200" dirty="0">
                <a:solidFill>
                  <a:schemeClr val="tx1"/>
                </a:solidFill>
                <a:effectLst/>
                <a:latin typeface="+mn-lt"/>
                <a:ea typeface="+mn-ea"/>
                <a:cs typeface="+mn-cs"/>
              </a:rPr>
              <a:t>am Ende </a:t>
            </a:r>
            <a:r>
              <a:rPr lang="de-DE" sz="1200" b="1" kern="1200" dirty="0">
                <a:solidFill>
                  <a:schemeClr val="tx1"/>
                </a:solidFill>
                <a:effectLst/>
                <a:latin typeface="+mn-lt"/>
                <a:ea typeface="+mn-ea"/>
                <a:cs typeface="+mn-cs"/>
              </a:rPr>
              <a:t>Grenzen &amp; Exkurse</a:t>
            </a:r>
            <a:r>
              <a:rPr lang="de-DE" sz="1200" kern="1200" dirty="0">
                <a:solidFill>
                  <a:schemeClr val="tx1"/>
                </a:solidFill>
                <a:effectLst/>
                <a:latin typeface="+mn-lt"/>
                <a:ea typeface="+mn-ea"/>
                <a:cs typeface="+mn-cs"/>
              </a:rPr>
              <a:t> (Ausnahmen, Hinweisgeberschutz, internationale Fragestellungen).</a:t>
            </a:r>
          </a:p>
          <a:p>
            <a:endParaRPr lang="de-DE" dirty="0"/>
          </a:p>
        </p:txBody>
      </p:sp>
      <p:sp>
        <p:nvSpPr>
          <p:cNvPr id="4" name="Foliennummernplatzhalter 3"/>
          <p:cNvSpPr>
            <a:spLocks noGrp="1"/>
          </p:cNvSpPr>
          <p:nvPr>
            <p:ph type="sldNum" sz="quarter" idx="5"/>
          </p:nvPr>
        </p:nvSpPr>
        <p:spPr/>
        <p:txBody>
          <a:bodyPr/>
          <a:lstStyle/>
          <a:p>
            <a:fld id="{6D78541C-3CDF-46AF-9690-7880407F357B}" type="slidenum">
              <a:rPr lang="de-DE" smtClean="0"/>
              <a:t>2</a:t>
            </a:fld>
            <a:endParaRPr lang="de-DE"/>
          </a:p>
        </p:txBody>
      </p:sp>
    </p:spTree>
    <p:extLst>
      <p:ext uri="{BB962C8B-B14F-4D97-AF65-F5344CB8AC3E}">
        <p14:creationId xmlns:p14="http://schemas.microsoft.com/office/powerpoint/2010/main" val="4138782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97190-FCEC-129C-B3C6-5955C9B81E2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B2CC3F5-35DF-A318-951C-ED1C55DFB84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112E497-2B6F-345C-81EF-B169BE30FD73}"/>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EDFC2644-BE97-5DA7-7FAC-77DEB8855D71}"/>
              </a:ext>
            </a:extLst>
          </p:cNvPr>
          <p:cNvSpPr>
            <a:spLocks noGrp="1"/>
          </p:cNvSpPr>
          <p:nvPr>
            <p:ph type="sldNum" sz="quarter" idx="5"/>
          </p:nvPr>
        </p:nvSpPr>
        <p:spPr/>
        <p:txBody>
          <a:bodyPr/>
          <a:lstStyle/>
          <a:p>
            <a:fld id="{2FE91C66-F767-B64A-B3C9-1C4CCE19B1BC}" type="slidenum">
              <a:rPr lang="de-DE" smtClean="0"/>
              <a:t>22</a:t>
            </a:fld>
            <a:endParaRPr lang="de-DE"/>
          </a:p>
        </p:txBody>
      </p:sp>
    </p:spTree>
    <p:extLst>
      <p:ext uri="{BB962C8B-B14F-4D97-AF65-F5344CB8AC3E}">
        <p14:creationId xmlns:p14="http://schemas.microsoft.com/office/powerpoint/2010/main" val="2652299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423CD-A7B2-69F2-BC75-19BBC77D1DD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752CB52-1717-80F9-FC47-A4BD60DA50B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65D2DBB-2681-9E43-3394-414D1D272E5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1BA61CD1-0D0B-E1A3-3BDE-70879556DA44}"/>
              </a:ext>
            </a:extLst>
          </p:cNvPr>
          <p:cNvSpPr>
            <a:spLocks noGrp="1"/>
          </p:cNvSpPr>
          <p:nvPr>
            <p:ph type="sldNum" sz="quarter" idx="5"/>
          </p:nvPr>
        </p:nvSpPr>
        <p:spPr/>
        <p:txBody>
          <a:bodyPr/>
          <a:lstStyle/>
          <a:p>
            <a:fld id="{2FE91C66-F767-B64A-B3C9-1C4CCE19B1BC}" type="slidenum">
              <a:rPr lang="de-DE" smtClean="0"/>
              <a:t>23</a:t>
            </a:fld>
            <a:endParaRPr lang="de-DE"/>
          </a:p>
        </p:txBody>
      </p:sp>
    </p:spTree>
    <p:extLst>
      <p:ext uri="{BB962C8B-B14F-4D97-AF65-F5344CB8AC3E}">
        <p14:creationId xmlns:p14="http://schemas.microsoft.com/office/powerpoint/2010/main" val="551238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4128C-88FD-5A43-C45A-B37B2431353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6E6F192-795E-B181-DBB8-3DC6403BDF2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292627B-8C3C-B741-75F5-B7CB45EB516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1113E326-D341-F85F-A32F-5808BF200B3A}"/>
              </a:ext>
            </a:extLst>
          </p:cNvPr>
          <p:cNvSpPr>
            <a:spLocks noGrp="1"/>
          </p:cNvSpPr>
          <p:nvPr>
            <p:ph type="sldNum" sz="quarter" idx="5"/>
          </p:nvPr>
        </p:nvSpPr>
        <p:spPr/>
        <p:txBody>
          <a:bodyPr/>
          <a:lstStyle/>
          <a:p>
            <a:fld id="{2FE91C66-F767-B64A-B3C9-1C4CCE19B1BC}" type="slidenum">
              <a:rPr lang="de-DE" smtClean="0"/>
              <a:t>24</a:t>
            </a:fld>
            <a:endParaRPr lang="de-DE"/>
          </a:p>
        </p:txBody>
      </p:sp>
    </p:spTree>
    <p:extLst>
      <p:ext uri="{BB962C8B-B14F-4D97-AF65-F5344CB8AC3E}">
        <p14:creationId xmlns:p14="http://schemas.microsoft.com/office/powerpoint/2010/main" val="1118550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B7549-27BD-4DE7-21D7-26D66510234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D570DEE-9342-C164-A3FE-5965A548EAE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0CB9F22-716B-3E73-86D4-FC484B8FC387}"/>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1EA71083-48A3-DEED-E699-8B5E1D32BB29}"/>
              </a:ext>
            </a:extLst>
          </p:cNvPr>
          <p:cNvSpPr>
            <a:spLocks noGrp="1"/>
          </p:cNvSpPr>
          <p:nvPr>
            <p:ph type="sldNum" sz="quarter" idx="5"/>
          </p:nvPr>
        </p:nvSpPr>
        <p:spPr/>
        <p:txBody>
          <a:bodyPr/>
          <a:lstStyle/>
          <a:p>
            <a:fld id="{2FE91C66-F767-B64A-B3C9-1C4CCE19B1BC}" type="slidenum">
              <a:rPr lang="de-DE" smtClean="0"/>
              <a:t>25</a:t>
            </a:fld>
            <a:endParaRPr lang="de-DE"/>
          </a:p>
        </p:txBody>
      </p:sp>
    </p:spTree>
    <p:extLst>
      <p:ext uri="{BB962C8B-B14F-4D97-AF65-F5344CB8AC3E}">
        <p14:creationId xmlns:p14="http://schemas.microsoft.com/office/powerpoint/2010/main" val="1688716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E7427-BA9B-D319-2A61-C60AA22513E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65C82E9-3C15-0304-D8B9-E08CC612D69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B6CD11B-8CC6-1084-2D6A-0D8ECB4E8EA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39E46CFA-5930-9223-7CB6-D6BBD8F06152}"/>
              </a:ext>
            </a:extLst>
          </p:cNvPr>
          <p:cNvSpPr>
            <a:spLocks noGrp="1"/>
          </p:cNvSpPr>
          <p:nvPr>
            <p:ph type="sldNum" sz="quarter" idx="5"/>
          </p:nvPr>
        </p:nvSpPr>
        <p:spPr/>
        <p:txBody>
          <a:bodyPr/>
          <a:lstStyle/>
          <a:p>
            <a:fld id="{2FE91C66-F767-B64A-B3C9-1C4CCE19B1BC}" type="slidenum">
              <a:rPr lang="de-DE" smtClean="0"/>
              <a:t>26</a:t>
            </a:fld>
            <a:endParaRPr lang="de-DE"/>
          </a:p>
        </p:txBody>
      </p:sp>
    </p:spTree>
    <p:extLst>
      <p:ext uri="{BB962C8B-B14F-4D97-AF65-F5344CB8AC3E}">
        <p14:creationId xmlns:p14="http://schemas.microsoft.com/office/powerpoint/2010/main" val="216436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2D340-7728-3A25-9484-40794EC83AD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4CCEDE5-18CF-056D-672B-B490DF02DAD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E598A68-DE7D-8B25-AD48-590E3187358B}"/>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148B6149-8637-C058-1A55-61566725FBDF}"/>
              </a:ext>
            </a:extLst>
          </p:cNvPr>
          <p:cNvSpPr>
            <a:spLocks noGrp="1"/>
          </p:cNvSpPr>
          <p:nvPr>
            <p:ph type="sldNum" sz="quarter" idx="5"/>
          </p:nvPr>
        </p:nvSpPr>
        <p:spPr/>
        <p:txBody>
          <a:bodyPr/>
          <a:lstStyle/>
          <a:p>
            <a:fld id="{2FE91C66-F767-B64A-B3C9-1C4CCE19B1BC}" type="slidenum">
              <a:rPr lang="de-DE" smtClean="0"/>
              <a:t>27</a:t>
            </a:fld>
            <a:endParaRPr lang="de-DE"/>
          </a:p>
        </p:txBody>
      </p:sp>
    </p:spTree>
    <p:extLst>
      <p:ext uri="{BB962C8B-B14F-4D97-AF65-F5344CB8AC3E}">
        <p14:creationId xmlns:p14="http://schemas.microsoft.com/office/powerpoint/2010/main" val="1951112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62F76-AE25-2ACB-E237-EE0959052FE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665C5F8-3BC9-9676-7EB3-B2FC2F0EDA6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4C4BB3D-17EE-3DA2-6E1C-F69C7A4C08D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461A6F1-D885-7769-326C-7A280686420B}"/>
              </a:ext>
            </a:extLst>
          </p:cNvPr>
          <p:cNvSpPr>
            <a:spLocks noGrp="1"/>
          </p:cNvSpPr>
          <p:nvPr>
            <p:ph type="sldNum" sz="quarter" idx="5"/>
          </p:nvPr>
        </p:nvSpPr>
        <p:spPr/>
        <p:txBody>
          <a:bodyPr/>
          <a:lstStyle/>
          <a:p>
            <a:fld id="{2FE91C66-F767-B64A-B3C9-1C4CCE19B1BC}" type="slidenum">
              <a:rPr lang="de-DE" smtClean="0"/>
              <a:t>28</a:t>
            </a:fld>
            <a:endParaRPr lang="de-DE"/>
          </a:p>
        </p:txBody>
      </p:sp>
    </p:spTree>
    <p:extLst>
      <p:ext uri="{BB962C8B-B14F-4D97-AF65-F5344CB8AC3E}">
        <p14:creationId xmlns:p14="http://schemas.microsoft.com/office/powerpoint/2010/main" val="825066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369C5-B480-127E-A702-3B3E4346BBA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163F40D-0880-04CC-23CE-EEA516BE1C2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A68FA06-C2C4-0A95-CB4A-4026CAEC84A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AFF137C0-40A9-59F2-EBCF-A924079B084D}"/>
              </a:ext>
            </a:extLst>
          </p:cNvPr>
          <p:cNvSpPr>
            <a:spLocks noGrp="1"/>
          </p:cNvSpPr>
          <p:nvPr>
            <p:ph type="sldNum" sz="quarter" idx="5"/>
          </p:nvPr>
        </p:nvSpPr>
        <p:spPr/>
        <p:txBody>
          <a:bodyPr/>
          <a:lstStyle/>
          <a:p>
            <a:fld id="{2FE91C66-F767-B64A-B3C9-1C4CCE19B1BC}" type="slidenum">
              <a:rPr lang="de-DE" smtClean="0"/>
              <a:t>29</a:t>
            </a:fld>
            <a:endParaRPr lang="de-DE"/>
          </a:p>
        </p:txBody>
      </p:sp>
    </p:spTree>
    <p:extLst>
      <p:ext uri="{BB962C8B-B14F-4D97-AF65-F5344CB8AC3E}">
        <p14:creationId xmlns:p14="http://schemas.microsoft.com/office/powerpoint/2010/main" val="2693056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86942-63B2-2DF4-8040-7B6518E0BEB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6E7B557-0E82-A105-913C-59A8D897069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FE41795-2009-FE45-7693-8AA65055A4B8}"/>
              </a:ext>
            </a:extLst>
          </p:cNvPr>
          <p:cNvSpPr>
            <a:spLocks noGrp="1"/>
          </p:cNvSpPr>
          <p:nvPr>
            <p:ph type="body" idx="1"/>
          </p:nvPr>
        </p:nvSpPr>
        <p:spPr/>
        <p:txBody>
          <a:bodyPr/>
          <a:lstStyle/>
          <a:p>
            <a:r>
              <a:rPr lang="de-DE" sz="1200" kern="1200" dirty="0">
                <a:solidFill>
                  <a:schemeClr val="tx1"/>
                </a:solidFill>
                <a:effectLst/>
                <a:latin typeface="+mn-lt"/>
                <a:ea typeface="+mn-ea"/>
                <a:cs typeface="+mn-cs"/>
              </a:rPr>
              <a:t>Indes ist sicherlich zu schauen, inwieweit die RS ggf. das Kriterium der angemessenen Schutzmaßnahmen hinzunimmt; Jedenfalls zum aktuellen Stand nur Folgende:</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Fuhlrott/Fischer: Verschwiegenheitsklauseln im Lichte des Geschäftsgeheimnisschutzes(NZA 2022, 809)</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Es widerspricht Greiner in </a:t>
            </a:r>
            <a:r>
              <a:rPr lang="de-DE" sz="1200" kern="1200" dirty="0" err="1">
                <a:solidFill>
                  <a:schemeClr val="tx1"/>
                </a:solidFill>
                <a:effectLst/>
                <a:latin typeface="+mn-lt"/>
                <a:ea typeface="+mn-ea"/>
                <a:cs typeface="+mn-cs"/>
              </a:rPr>
              <a:t>ErfK</a:t>
            </a:r>
            <a:r>
              <a:rPr lang="de-DE" sz="1200" kern="1200" dirty="0">
                <a:solidFill>
                  <a:schemeClr val="tx1"/>
                </a:solidFill>
                <a:effectLst/>
                <a:latin typeface="+mn-lt"/>
                <a:ea typeface="+mn-ea"/>
                <a:cs typeface="+mn-cs"/>
              </a:rPr>
              <a:t>/Preis/Greiner BGB § 611a </a:t>
            </a:r>
            <a:r>
              <a:rPr lang="de-DE" sz="1200" kern="1200" dirty="0" err="1">
                <a:solidFill>
                  <a:schemeClr val="tx1"/>
                </a:solidFill>
                <a:effectLst/>
                <a:latin typeface="+mn-lt"/>
                <a:ea typeface="+mn-ea"/>
                <a:cs typeface="+mn-cs"/>
              </a:rPr>
              <a:t>Rn</a:t>
            </a:r>
            <a:r>
              <a:rPr lang="de-DE" sz="1200" kern="1200" dirty="0">
                <a:solidFill>
                  <a:schemeClr val="tx1"/>
                </a:solidFill>
                <a:effectLst/>
                <a:latin typeface="+mn-lt"/>
                <a:ea typeface="+mn-ea"/>
                <a:cs typeface="+mn-cs"/>
              </a:rPr>
              <a:t>. 812 überzeugend: „ist anzupassen“.</a:t>
            </a:r>
          </a:p>
          <a:p>
            <a:r>
              <a:rPr lang="de-DE" sz="1200" kern="1200" dirty="0">
                <a:solidFill>
                  <a:schemeClr val="tx1"/>
                </a:solidFill>
                <a:effectLst/>
                <a:latin typeface="+mn-lt"/>
                <a:ea typeface="+mn-ea"/>
                <a:cs typeface="+mn-cs"/>
              </a:rPr>
              <a:t>Mir scheint es sich hier insg. Um einen Alleingang der Fuhlrott u. Fischer zu handeln, die unbedingt die alte Definition erhalten wollen für Verstöße, die Nebenpflichtverletzung sind, aber nicht </a:t>
            </a:r>
            <a:r>
              <a:rPr lang="de-DE" sz="1200" kern="1200" dirty="0" err="1">
                <a:solidFill>
                  <a:schemeClr val="tx1"/>
                </a:solidFill>
                <a:effectLst/>
                <a:latin typeface="+mn-lt"/>
                <a:ea typeface="+mn-ea"/>
                <a:cs typeface="+mn-cs"/>
              </a:rPr>
              <a:t>gg</a:t>
            </a:r>
            <a:r>
              <a:rPr lang="de-DE" sz="1200" kern="1200" dirty="0">
                <a:solidFill>
                  <a:schemeClr val="tx1"/>
                </a:solidFill>
                <a:effectLst/>
                <a:latin typeface="+mn-lt"/>
                <a:ea typeface="+mn-ea"/>
                <a:cs typeface="+mn-cs"/>
              </a:rPr>
              <a:t>. § 2 </a:t>
            </a:r>
            <a:r>
              <a:rPr lang="de-DE" sz="1200" kern="1200" dirty="0" err="1">
                <a:solidFill>
                  <a:schemeClr val="tx1"/>
                </a:solidFill>
                <a:effectLst/>
                <a:latin typeface="+mn-lt"/>
                <a:ea typeface="+mn-ea"/>
                <a:cs typeface="+mn-cs"/>
              </a:rPr>
              <a:t>GeschGehG</a:t>
            </a:r>
            <a:r>
              <a:rPr lang="de-DE" sz="1200" kern="1200" dirty="0">
                <a:solidFill>
                  <a:schemeClr val="tx1"/>
                </a:solidFill>
                <a:effectLst/>
                <a:latin typeface="+mn-lt"/>
                <a:ea typeface="+mn-ea"/>
                <a:cs typeface="+mn-cs"/>
              </a:rPr>
              <a:t> verstoßen; Inwieweit das valide ist, vermag ich nicht zu beurteilen - jedenfalls die RS hat noch keine Aussage dazu getroffen. </a:t>
            </a:r>
            <a:r>
              <a:rPr lang="de-DE" sz="1200" kern="1200" dirty="0" err="1">
                <a:solidFill>
                  <a:schemeClr val="tx1"/>
                </a:solidFill>
                <a:effectLst/>
                <a:latin typeface="+mn-lt"/>
                <a:ea typeface="+mn-ea"/>
                <a:cs typeface="+mn-cs"/>
              </a:rPr>
              <a:t>mE</a:t>
            </a:r>
            <a:r>
              <a:rPr lang="de-DE" sz="1200" kern="1200" dirty="0">
                <a:solidFill>
                  <a:schemeClr val="tx1"/>
                </a:solidFill>
                <a:effectLst/>
                <a:latin typeface="+mn-lt"/>
                <a:ea typeface="+mn-ea"/>
                <a:cs typeface="+mn-cs"/>
              </a:rPr>
              <a:t> scheint aber das Argument v. Greiner, das es keine Schlechterbehandlung von AN nach BetrVG geben sollte, zu überzeugen. </a:t>
            </a:r>
            <a:r>
              <a:rPr lang="de-DE" sz="1200" kern="1200" dirty="0" err="1">
                <a:solidFill>
                  <a:schemeClr val="tx1"/>
                </a:solidFill>
                <a:effectLst/>
                <a:latin typeface="+mn-lt"/>
                <a:ea typeface="+mn-ea"/>
                <a:cs typeface="+mn-cs"/>
              </a:rPr>
              <a:t>Vllt</a:t>
            </a:r>
            <a:r>
              <a:rPr lang="de-DE" sz="1200" kern="1200" dirty="0">
                <a:solidFill>
                  <a:schemeClr val="tx1"/>
                </a:solidFill>
                <a:effectLst/>
                <a:latin typeface="+mn-lt"/>
                <a:ea typeface="+mn-ea"/>
                <a:cs typeface="+mn-cs"/>
              </a:rPr>
              <a:t>. Um den Posten (</a:t>
            </a:r>
            <a:r>
              <a:rPr lang="de-DE" sz="1200" kern="1200" dirty="0" err="1">
                <a:solidFill>
                  <a:schemeClr val="tx1"/>
                </a:solidFill>
                <a:effectLst/>
                <a:latin typeface="+mn-lt"/>
                <a:ea typeface="+mn-ea"/>
                <a:cs typeface="+mn-cs"/>
              </a:rPr>
              <a:t>str.</a:t>
            </a:r>
            <a:r>
              <a:rPr lang="de-DE" sz="1200" kern="1200" dirty="0">
                <a:solidFill>
                  <a:schemeClr val="tx1"/>
                </a:solidFill>
                <a:effectLst/>
                <a:latin typeface="+mn-lt"/>
                <a:ea typeface="+mn-ea"/>
                <a:cs typeface="+mn-cs"/>
              </a:rPr>
              <a:t>) ergänzen?</a:t>
            </a:r>
            <a:endParaRPr lang="de-DE" dirty="0"/>
          </a:p>
        </p:txBody>
      </p:sp>
      <p:sp>
        <p:nvSpPr>
          <p:cNvPr id="4" name="Foliennummernplatzhalter 3">
            <a:extLst>
              <a:ext uri="{FF2B5EF4-FFF2-40B4-BE49-F238E27FC236}">
                <a16:creationId xmlns:a16="http://schemas.microsoft.com/office/drawing/2014/main" id="{2AE0FF65-D805-09A5-2F3B-7EAAAC1ADB0C}"/>
              </a:ext>
            </a:extLst>
          </p:cNvPr>
          <p:cNvSpPr>
            <a:spLocks noGrp="1"/>
          </p:cNvSpPr>
          <p:nvPr>
            <p:ph type="sldNum" sz="quarter" idx="5"/>
          </p:nvPr>
        </p:nvSpPr>
        <p:spPr/>
        <p:txBody>
          <a:bodyPr/>
          <a:lstStyle/>
          <a:p>
            <a:fld id="{2FE91C66-F767-B64A-B3C9-1C4CCE19B1BC}" type="slidenum">
              <a:rPr lang="de-DE" smtClean="0"/>
              <a:t>30</a:t>
            </a:fld>
            <a:endParaRPr lang="de-DE"/>
          </a:p>
        </p:txBody>
      </p:sp>
    </p:spTree>
    <p:extLst>
      <p:ext uri="{BB962C8B-B14F-4D97-AF65-F5344CB8AC3E}">
        <p14:creationId xmlns:p14="http://schemas.microsoft.com/office/powerpoint/2010/main" val="2421667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B6780-7FF4-5AB3-79DE-4099DF39F38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77BEF47-A503-2AAA-4BDD-E7362A1B4A5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525C5F1-7D50-3AE1-EB88-3AB356BC04BD}"/>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CB15FE90-B5CE-A9D6-BC1D-5943635B2F93}"/>
              </a:ext>
            </a:extLst>
          </p:cNvPr>
          <p:cNvSpPr>
            <a:spLocks noGrp="1"/>
          </p:cNvSpPr>
          <p:nvPr>
            <p:ph type="sldNum" sz="quarter" idx="5"/>
          </p:nvPr>
        </p:nvSpPr>
        <p:spPr/>
        <p:txBody>
          <a:bodyPr/>
          <a:lstStyle/>
          <a:p>
            <a:fld id="{2FE91C66-F767-B64A-B3C9-1C4CCE19B1BC}" type="slidenum">
              <a:rPr lang="de-DE" smtClean="0"/>
              <a:t>31</a:t>
            </a:fld>
            <a:endParaRPr lang="de-DE"/>
          </a:p>
        </p:txBody>
      </p:sp>
    </p:spTree>
    <p:extLst>
      <p:ext uri="{BB962C8B-B14F-4D97-AF65-F5344CB8AC3E}">
        <p14:creationId xmlns:p14="http://schemas.microsoft.com/office/powerpoint/2010/main" val="4151420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BC426-01B8-EE37-8206-78B880EBAD5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D1E13E9-AABB-39EC-C0DC-F729982A866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0CCCCE5-41AC-FFBE-C7CE-0CBDD87151CE}"/>
              </a:ext>
            </a:extLst>
          </p:cNvPr>
          <p:cNvSpPr>
            <a:spLocks noGrp="1"/>
          </p:cNvSpPr>
          <p:nvPr>
            <p:ph type="body" idx="1"/>
          </p:nvPr>
        </p:nvSpPr>
        <p:spPr/>
        <p:txBody>
          <a:bodyPr/>
          <a:lstStyle/>
          <a:p>
            <a:r>
              <a:rPr lang="de-DE" dirty="0"/>
              <a:t>Interessengegensatz, den es aufzulösen gilt.</a:t>
            </a:r>
          </a:p>
          <a:p>
            <a:r>
              <a:rPr lang="de-DE" dirty="0"/>
              <a:t>Seit 2018 ist das sogenannte Geschäftsgeheimnisgesetz in Kraft, das dem Ausgleich dieser Interessengegensätze dient. Wir werden aber im Weiteren auch noch weitere insbesondere vertragliche Schutzmechanismen kennenlernen.</a:t>
            </a:r>
          </a:p>
          <a:p>
            <a:r>
              <a:rPr lang="de-DE" dirty="0"/>
              <a:t>Ich möchte Ihnen in der folgenden halben Stunde zeigen, welche Schutzschilde für Unternehmen zur Verfügung stehen, um Geschäftsgeheimnisse zu schützen. Ich möchte Ihnen gleichzeitig auch mitgeben, was man beachten muss, damit die Schutzmechanismen greifen.</a:t>
            </a:r>
          </a:p>
          <a:p>
            <a:r>
              <a:rPr lang="de-DE" dirty="0"/>
              <a:t>Und das lässt sich alles sehr schön anhand eines noch recht aktuellen Falls erläutern, über den das BAG im letzten Jahr entschieden hat.</a:t>
            </a:r>
          </a:p>
        </p:txBody>
      </p:sp>
      <p:sp>
        <p:nvSpPr>
          <p:cNvPr id="4" name="Foliennummernplatzhalter 3">
            <a:extLst>
              <a:ext uri="{FF2B5EF4-FFF2-40B4-BE49-F238E27FC236}">
                <a16:creationId xmlns:a16="http://schemas.microsoft.com/office/drawing/2014/main" id="{CDE5ED98-43A0-C067-28B5-F858D305FB1A}"/>
              </a:ext>
            </a:extLst>
          </p:cNvPr>
          <p:cNvSpPr>
            <a:spLocks noGrp="1"/>
          </p:cNvSpPr>
          <p:nvPr>
            <p:ph type="sldNum" sz="quarter" idx="5"/>
          </p:nvPr>
        </p:nvSpPr>
        <p:spPr/>
        <p:txBody>
          <a:bodyPr/>
          <a:lstStyle/>
          <a:p>
            <a:fld id="{2FE91C66-F767-B64A-B3C9-1C4CCE19B1BC}" type="slidenum">
              <a:rPr lang="de-DE" smtClean="0"/>
              <a:t>3</a:t>
            </a:fld>
            <a:endParaRPr lang="de-DE"/>
          </a:p>
        </p:txBody>
      </p:sp>
    </p:spTree>
    <p:extLst>
      <p:ext uri="{BB962C8B-B14F-4D97-AF65-F5344CB8AC3E}">
        <p14:creationId xmlns:p14="http://schemas.microsoft.com/office/powerpoint/2010/main" val="4009680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6CFA6-BB8E-6F91-4C59-E17F5B04A21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A336DA7-76A7-6ACD-F801-3D101F955C5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0FF087D-952E-75DA-32DC-7BA62C9497DC}"/>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C537781-98BB-9EB8-52A2-A24F7CBD3DDC}"/>
              </a:ext>
            </a:extLst>
          </p:cNvPr>
          <p:cNvSpPr>
            <a:spLocks noGrp="1"/>
          </p:cNvSpPr>
          <p:nvPr>
            <p:ph type="sldNum" sz="quarter" idx="5"/>
          </p:nvPr>
        </p:nvSpPr>
        <p:spPr/>
        <p:txBody>
          <a:bodyPr/>
          <a:lstStyle/>
          <a:p>
            <a:fld id="{2FE91C66-F767-B64A-B3C9-1C4CCE19B1BC}" type="slidenum">
              <a:rPr lang="de-DE" smtClean="0"/>
              <a:t>32</a:t>
            </a:fld>
            <a:endParaRPr lang="de-DE"/>
          </a:p>
        </p:txBody>
      </p:sp>
    </p:spTree>
    <p:extLst>
      <p:ext uri="{BB962C8B-B14F-4D97-AF65-F5344CB8AC3E}">
        <p14:creationId xmlns:p14="http://schemas.microsoft.com/office/powerpoint/2010/main" val="3577920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EEE1C-11A9-2F43-5060-2A92EB7AA5B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D01A761-00DF-9C3A-95D3-882317A37D5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2350FBF-406B-492E-7AB5-8E979F51AA36}"/>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1BC6B2F-49F6-2592-2E37-8617B7F5E124}"/>
              </a:ext>
            </a:extLst>
          </p:cNvPr>
          <p:cNvSpPr>
            <a:spLocks noGrp="1"/>
          </p:cNvSpPr>
          <p:nvPr>
            <p:ph type="sldNum" sz="quarter" idx="5"/>
          </p:nvPr>
        </p:nvSpPr>
        <p:spPr/>
        <p:txBody>
          <a:bodyPr/>
          <a:lstStyle/>
          <a:p>
            <a:fld id="{2FE91C66-F767-B64A-B3C9-1C4CCE19B1BC}" type="slidenum">
              <a:rPr lang="de-DE" smtClean="0"/>
              <a:t>33</a:t>
            </a:fld>
            <a:endParaRPr lang="de-DE"/>
          </a:p>
        </p:txBody>
      </p:sp>
    </p:spTree>
    <p:extLst>
      <p:ext uri="{BB962C8B-B14F-4D97-AF65-F5344CB8AC3E}">
        <p14:creationId xmlns:p14="http://schemas.microsoft.com/office/powerpoint/2010/main" val="871854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6AF79-3B7F-AB58-9E59-41FF7336A24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CFD03D9-8440-9673-78FD-9465A100FDC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53A31E-6216-8C87-73DF-AC2D0FA72476}"/>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F6BB9FE0-35DF-4C9B-7290-49E98E167EB7}"/>
              </a:ext>
            </a:extLst>
          </p:cNvPr>
          <p:cNvSpPr>
            <a:spLocks noGrp="1"/>
          </p:cNvSpPr>
          <p:nvPr>
            <p:ph type="sldNum" sz="quarter" idx="5"/>
          </p:nvPr>
        </p:nvSpPr>
        <p:spPr/>
        <p:txBody>
          <a:bodyPr/>
          <a:lstStyle/>
          <a:p>
            <a:fld id="{2FE91C66-F767-B64A-B3C9-1C4CCE19B1BC}" type="slidenum">
              <a:rPr lang="de-DE" smtClean="0"/>
              <a:t>34</a:t>
            </a:fld>
            <a:endParaRPr lang="de-DE"/>
          </a:p>
        </p:txBody>
      </p:sp>
    </p:spTree>
    <p:extLst>
      <p:ext uri="{BB962C8B-B14F-4D97-AF65-F5344CB8AC3E}">
        <p14:creationId xmlns:p14="http://schemas.microsoft.com/office/powerpoint/2010/main" val="2476378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3B69B-3A55-4A93-29AF-852EDECE0F2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B604516-67F6-555D-5312-992057E5465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69082A5-8656-756D-5AB0-20D5BCBE7AFE}"/>
              </a:ext>
            </a:extLst>
          </p:cNvPr>
          <p:cNvSpPr>
            <a:spLocks noGrp="1"/>
          </p:cNvSpPr>
          <p:nvPr>
            <p:ph type="body" idx="1"/>
          </p:nvPr>
        </p:nvSpPr>
        <p:spPr/>
        <p:txBody>
          <a:bodyPr/>
          <a:lstStyle/>
          <a:p>
            <a:r>
              <a:rPr lang="de-DE" sz="1200" b="0" i="0" kern="1200" dirty="0">
                <a:solidFill>
                  <a:schemeClr val="tx1"/>
                </a:solidFill>
                <a:effectLst/>
                <a:latin typeface="+mn-lt"/>
                <a:ea typeface="+mn-ea"/>
                <a:cs typeface="+mn-cs"/>
              </a:rPr>
              <a:t>Das BAG beruft sich explizit auf folgende Ausführungen von Schmitt in: NZA-Beilage 2020, 50, </a:t>
            </a:r>
            <a:r>
              <a:rPr lang="de-DE" sz="1200" b="0" i="0" kern="1200" dirty="0" err="1">
                <a:solidFill>
                  <a:schemeClr val="tx1"/>
                </a:solidFill>
                <a:effectLst/>
                <a:latin typeface="+mn-lt"/>
                <a:ea typeface="+mn-ea"/>
                <a:cs typeface="+mn-cs"/>
              </a:rPr>
              <a:t>beck</a:t>
            </a:r>
            <a:r>
              <a:rPr lang="de-DE" sz="1200" b="0" i="0" kern="1200" dirty="0">
                <a:solidFill>
                  <a:schemeClr val="tx1"/>
                </a:solidFill>
                <a:effectLst/>
                <a:latin typeface="+mn-lt"/>
                <a:ea typeface="+mn-ea"/>
                <a:cs typeface="+mn-cs"/>
              </a:rPr>
              <a:t>-online:</a:t>
            </a:r>
          </a:p>
          <a:p>
            <a:r>
              <a:rPr lang="de-DE" sz="1200" b="0" i="0" kern="1200" dirty="0">
                <a:solidFill>
                  <a:schemeClr val="tx1"/>
                </a:solidFill>
                <a:effectLst/>
                <a:latin typeface="+mn-lt"/>
                <a:ea typeface="+mn-ea"/>
                <a:cs typeface="+mn-cs"/>
              </a:rPr>
              <a:t>Jenseits dieser Spezialregelungen bilden die dem Arbeitsvertrag immanenten Rücksichtnahmepflichten </a:t>
            </a:r>
            <a:r>
              <a:rPr lang="de-DE" sz="1200" b="0" i="0" kern="1200" dirty="0" err="1">
                <a:solidFill>
                  <a:schemeClr val="tx1"/>
                </a:solidFill>
                <a:effectLst/>
                <a:latin typeface="+mn-lt"/>
                <a:ea typeface="+mn-ea"/>
                <a:cs typeface="+mn-cs"/>
              </a:rPr>
              <a:t>iSv</a:t>
            </a:r>
            <a:r>
              <a:rPr lang="de-DE" sz="1200" b="0" i="0" kern="1200" dirty="0">
                <a:solidFill>
                  <a:schemeClr val="tx1"/>
                </a:solidFill>
                <a:effectLst/>
                <a:latin typeface="+mn-lt"/>
                <a:ea typeface="+mn-ea"/>
                <a:cs typeface="+mn-cs"/>
              </a:rPr>
              <a:t> § </a:t>
            </a:r>
            <a:r>
              <a:rPr lang="de-DE" sz="1200" b="0" i="0" u="sng" kern="1200" dirty="0">
                <a:solidFill>
                  <a:schemeClr val="tx1"/>
                </a:solidFill>
                <a:effectLst/>
                <a:latin typeface="+mn-lt"/>
                <a:ea typeface="+mn-ea"/>
                <a:cs typeface="+mn-cs"/>
                <a:hlinkClick r:id="rId3"/>
              </a:rPr>
              <a:t>241</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4"/>
              </a:rPr>
              <a:t>II</a:t>
            </a:r>
            <a:r>
              <a:rPr lang="de-DE" sz="1200" b="0" i="0" kern="1200" dirty="0">
                <a:solidFill>
                  <a:schemeClr val="tx1"/>
                </a:solidFill>
                <a:effectLst/>
                <a:latin typeface="+mn-lt"/>
                <a:ea typeface="+mn-ea"/>
                <a:cs typeface="+mn-cs"/>
              </a:rPr>
              <a:t> BGB den Ausgangspunkt für die arbeitsrechtliche Beurteilung von Whistleblowing und für den Umgang mit Geschäftsgeheimnissen. Arbeitnehmer sind verpflichtet, in zumutbarem Umfang auf die geschäftlichen Interessen des Arbeitgebers Rücksicht zu nehmen sowie Betriebs- und Geschäftsgeheimnisse zu wahren. Dazu gehört, dass sie betriebliche Unterlagen oder Daten, an deren Geheimhaltung der Arbeitgeber ein berechtigtes wirtschaftliches Interesse hat, grundsätzlich nicht ohne dessen Einverständnis für betriebsfremde Zwecke nutzen dürfen.</a:t>
            </a:r>
          </a:p>
          <a:p>
            <a:r>
              <a:rPr lang="de-DE" sz="1200" b="0" i="0" kern="1200" dirty="0">
                <a:solidFill>
                  <a:schemeClr val="tx1"/>
                </a:solidFill>
                <a:effectLst/>
                <a:latin typeface="+mn-lt"/>
                <a:ea typeface="+mn-ea"/>
                <a:cs typeface="+mn-cs"/>
              </a:rPr>
              <a:t>Näher ausgestaltet werden die Loyalitäts- und Geheimhaltungspflichten durch die Grundrechte, die über §§ </a:t>
            </a:r>
            <a:r>
              <a:rPr lang="de-DE" sz="1200" b="0" i="0" u="sng" kern="1200" dirty="0">
                <a:solidFill>
                  <a:schemeClr val="tx1"/>
                </a:solidFill>
                <a:effectLst/>
                <a:latin typeface="+mn-lt"/>
                <a:ea typeface="+mn-ea"/>
                <a:cs typeface="+mn-cs"/>
                <a:hlinkClick r:id="rId3"/>
              </a:rPr>
              <a:t>241</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4"/>
              </a:rPr>
              <a:t>II</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5"/>
              </a:rPr>
              <a:t>242</a:t>
            </a:r>
            <a:r>
              <a:rPr lang="de-DE" sz="1200" b="0" i="0" kern="1200" dirty="0">
                <a:solidFill>
                  <a:schemeClr val="tx1"/>
                </a:solidFill>
                <a:effectLst/>
                <a:latin typeface="+mn-lt"/>
                <a:ea typeface="+mn-ea"/>
                <a:cs typeface="+mn-cs"/>
              </a:rPr>
              <a:t> BGB mittelbar auf das Arbeitsverhältnis einwirken. Eine rechtmäßige Grundrechtsausübung stellt keine arbeitsvertragliche Nebenpflichtverletzung dar, weshalb insbesondere bei Whistleblowing eine Grundrechtsabwägung vorzunehmen ist. Dabei kann sich der Arbeitnehmer auf seine Meinungsfreiheit (Art. </a:t>
            </a:r>
            <a:r>
              <a:rPr lang="de-DE" sz="1200" b="0" i="0" u="sng" kern="1200" dirty="0">
                <a:solidFill>
                  <a:schemeClr val="tx1"/>
                </a:solidFill>
                <a:effectLst/>
                <a:latin typeface="+mn-lt"/>
                <a:ea typeface="+mn-ea"/>
                <a:cs typeface="+mn-cs"/>
                <a:hlinkClick r:id="rId6"/>
              </a:rPr>
              <a:t>5</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7"/>
              </a:rPr>
              <a:t>I</a:t>
            </a:r>
            <a:r>
              <a:rPr lang="de-DE" sz="1200" b="0" i="0" kern="1200" dirty="0">
                <a:solidFill>
                  <a:schemeClr val="tx1"/>
                </a:solidFill>
                <a:effectLst/>
                <a:latin typeface="+mn-lt"/>
                <a:ea typeface="+mn-ea"/>
                <a:cs typeface="+mn-cs"/>
              </a:rPr>
              <a:t> GG, Art. </a:t>
            </a:r>
            <a:r>
              <a:rPr lang="de-DE" sz="1200" b="0" i="0" u="sng" kern="1200" dirty="0">
                <a:solidFill>
                  <a:schemeClr val="tx1"/>
                </a:solidFill>
                <a:effectLst/>
                <a:latin typeface="+mn-lt"/>
                <a:ea typeface="+mn-ea"/>
                <a:cs typeface="+mn-cs"/>
                <a:hlinkClick r:id="rId8"/>
              </a:rPr>
              <a:t>10</a:t>
            </a:r>
            <a:r>
              <a:rPr lang="de-DE" sz="1200" b="0" i="0" kern="1200" dirty="0">
                <a:solidFill>
                  <a:schemeClr val="tx1"/>
                </a:solidFill>
                <a:effectLst/>
                <a:latin typeface="+mn-lt"/>
                <a:ea typeface="+mn-ea"/>
                <a:cs typeface="+mn-cs"/>
              </a:rPr>
              <a:t> EMRK, Art. </a:t>
            </a:r>
            <a:r>
              <a:rPr lang="de-DE" sz="1200" b="0" i="0" u="sng" kern="1200" dirty="0">
                <a:solidFill>
                  <a:schemeClr val="tx1"/>
                </a:solidFill>
                <a:effectLst/>
                <a:latin typeface="+mn-lt"/>
                <a:ea typeface="+mn-ea"/>
                <a:cs typeface="+mn-cs"/>
                <a:hlinkClick r:id="rId9"/>
              </a:rPr>
              <a:t>11</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GRCh</a:t>
            </a:r>
            <a:r>
              <a:rPr lang="de-DE" sz="1200" b="0" i="0" kern="1200" dirty="0">
                <a:solidFill>
                  <a:schemeClr val="tx1"/>
                </a:solidFill>
                <a:effectLst/>
                <a:latin typeface="+mn-lt"/>
                <a:ea typeface="+mn-ea"/>
                <a:cs typeface="+mn-cs"/>
              </a:rPr>
              <a:t>) bzw. auf Art. </a:t>
            </a:r>
            <a:r>
              <a:rPr lang="de-DE" sz="1200" b="0" i="0" u="sng" kern="1200" dirty="0">
                <a:solidFill>
                  <a:schemeClr val="tx1"/>
                </a:solidFill>
                <a:effectLst/>
                <a:latin typeface="+mn-lt"/>
                <a:ea typeface="+mn-ea"/>
                <a:cs typeface="+mn-cs"/>
                <a:hlinkClick r:id="rId10"/>
              </a:rPr>
              <a:t>2</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11"/>
              </a:rPr>
              <a:t>I</a:t>
            </a:r>
            <a:r>
              <a:rPr lang="de-DE" sz="1200" b="0" i="0" kern="1200" dirty="0">
                <a:solidFill>
                  <a:schemeClr val="tx1"/>
                </a:solidFill>
                <a:effectLst/>
                <a:latin typeface="+mn-lt"/>
                <a:ea typeface="+mn-ea"/>
                <a:cs typeface="+mn-cs"/>
              </a:rPr>
              <a:t> GG in Verbindung mit dem Rechtsstaatsprinzip berufen und der Unternehmer auf seine unternehmerische Freiheit </a:t>
            </a:r>
            <a:r>
              <a:rPr lang="de-DE" sz="1200" b="0" i="0" kern="1200" dirty="0" err="1">
                <a:solidFill>
                  <a:schemeClr val="tx1"/>
                </a:solidFill>
                <a:effectLst/>
                <a:latin typeface="+mn-lt"/>
                <a:ea typeface="+mn-ea"/>
                <a:cs typeface="+mn-cs"/>
              </a:rPr>
              <a:t>iSv</a:t>
            </a:r>
            <a:r>
              <a:rPr lang="de-DE" sz="1200" b="0" i="0" kern="1200" dirty="0">
                <a:solidFill>
                  <a:schemeClr val="tx1"/>
                </a:solidFill>
                <a:effectLst/>
                <a:latin typeface="+mn-lt"/>
                <a:ea typeface="+mn-ea"/>
                <a:cs typeface="+mn-cs"/>
              </a:rPr>
              <a:t> Art. </a:t>
            </a:r>
            <a:r>
              <a:rPr lang="de-DE" sz="1200" b="0" i="0" u="sng" kern="1200" dirty="0">
                <a:solidFill>
                  <a:schemeClr val="tx1"/>
                </a:solidFill>
                <a:effectLst/>
                <a:latin typeface="+mn-lt"/>
                <a:ea typeface="+mn-ea"/>
                <a:cs typeface="+mn-cs"/>
                <a:hlinkClick r:id="rId12"/>
              </a:rPr>
              <a:t>12</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13"/>
              </a:rPr>
              <a:t>I</a:t>
            </a:r>
            <a:r>
              <a:rPr lang="de-DE" sz="1200" b="0" i="0" kern="1200" dirty="0">
                <a:solidFill>
                  <a:schemeClr val="tx1"/>
                </a:solidFill>
                <a:effectLst/>
                <a:latin typeface="+mn-lt"/>
                <a:ea typeface="+mn-ea"/>
                <a:cs typeface="+mn-cs"/>
              </a:rPr>
              <a:t> GG, Art. </a:t>
            </a:r>
            <a:r>
              <a:rPr lang="de-DE" sz="1200" b="0" i="0" u="sng" kern="1200" dirty="0">
                <a:solidFill>
                  <a:schemeClr val="tx1"/>
                </a:solidFill>
                <a:effectLst/>
                <a:latin typeface="+mn-lt"/>
                <a:ea typeface="+mn-ea"/>
                <a:cs typeface="+mn-cs"/>
                <a:hlinkClick r:id="rId14"/>
              </a:rPr>
              <a:t>16</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GRCh</a:t>
            </a:r>
            <a:r>
              <a:rPr lang="de-DE" sz="1200" b="0" i="0" kern="1200" dirty="0">
                <a:solidFill>
                  <a:schemeClr val="tx1"/>
                </a:solidFill>
                <a:effectLst/>
                <a:latin typeface="+mn-lt"/>
                <a:ea typeface="+mn-ea"/>
                <a:cs typeface="+mn-cs"/>
              </a:rPr>
              <a:t> und auf den Schutz seiner Reputation im wirtschaftlichen Verkehr (Art. </a:t>
            </a:r>
            <a:r>
              <a:rPr lang="de-DE" sz="1200" b="0" i="0" u="sng" kern="1200" dirty="0">
                <a:solidFill>
                  <a:schemeClr val="tx1"/>
                </a:solidFill>
                <a:effectLst/>
                <a:latin typeface="+mn-lt"/>
                <a:ea typeface="+mn-ea"/>
                <a:cs typeface="+mn-cs"/>
                <a:hlinkClick r:id="rId10"/>
              </a:rPr>
              <a:t>2</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11"/>
              </a:rPr>
              <a:t>I</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12"/>
              </a:rPr>
              <a:t>12</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13"/>
              </a:rPr>
              <a:t>I</a:t>
            </a:r>
            <a:r>
              <a:rPr lang="de-DE" sz="1200" b="0" i="0" kern="1200" dirty="0">
                <a:solidFill>
                  <a:schemeClr val="tx1"/>
                </a:solidFill>
                <a:effectLst/>
                <a:latin typeface="+mn-lt"/>
                <a:ea typeface="+mn-ea"/>
                <a:cs typeface="+mn-cs"/>
              </a:rPr>
              <a:t> GG).</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Zustimmend auch </a:t>
            </a:r>
            <a:r>
              <a:rPr lang="de-DE" sz="1200" b="0" i="0" kern="1200" dirty="0" err="1">
                <a:solidFill>
                  <a:schemeClr val="tx1"/>
                </a:solidFill>
                <a:effectLst/>
                <a:latin typeface="+mn-lt"/>
                <a:ea typeface="+mn-ea"/>
                <a:cs typeface="+mn-cs"/>
              </a:rPr>
              <a:t>Thönißen</a:t>
            </a:r>
            <a:r>
              <a:rPr lang="de-DE" sz="1200" b="0" i="0" kern="1200" dirty="0">
                <a:solidFill>
                  <a:schemeClr val="tx1"/>
                </a:solidFill>
                <a:effectLst/>
                <a:latin typeface="+mn-lt"/>
                <a:ea typeface="+mn-ea"/>
                <a:cs typeface="+mn-cs"/>
              </a:rPr>
              <a:t>/</a:t>
            </a:r>
            <a:r>
              <a:rPr lang="de-DE" sz="1200" b="0" i="0" kern="1200" dirty="0" err="1">
                <a:solidFill>
                  <a:schemeClr val="tx1"/>
                </a:solidFill>
                <a:effectLst/>
                <a:latin typeface="+mn-lt"/>
                <a:ea typeface="+mn-ea"/>
                <a:cs typeface="+mn-cs"/>
              </a:rPr>
              <a:t>Kuß</a:t>
            </a:r>
            <a:r>
              <a:rPr lang="de-DE" sz="1200" b="0" i="0" kern="1200" dirty="0">
                <a:solidFill>
                  <a:schemeClr val="tx1"/>
                </a:solidFill>
                <a:effectLst/>
                <a:latin typeface="+mn-lt"/>
                <a:ea typeface="+mn-ea"/>
                <a:cs typeface="+mn-cs"/>
              </a:rPr>
              <a:t>: Erhöhte Anforderungen für Geheimnisschutz im </a:t>
            </a:r>
            <a:r>
              <a:rPr lang="de-DE" sz="1200" b="0" i="0" kern="1200" dirty="0" err="1">
                <a:solidFill>
                  <a:schemeClr val="tx1"/>
                </a:solidFill>
                <a:effectLst/>
                <a:latin typeface="+mn-lt"/>
                <a:ea typeface="+mn-ea"/>
                <a:cs typeface="+mn-cs"/>
              </a:rPr>
              <a:t>ArbeitsvertragNZA</a:t>
            </a:r>
            <a:r>
              <a:rPr lang="de-DE" sz="1200" b="0" i="0" kern="1200" dirty="0">
                <a:solidFill>
                  <a:schemeClr val="tx1"/>
                </a:solidFill>
                <a:effectLst/>
                <a:latin typeface="+mn-lt"/>
                <a:ea typeface="+mn-ea"/>
                <a:cs typeface="+mn-cs"/>
              </a:rPr>
              <a:t> 2025, 233: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Literatur, die einen Schutz über das </a:t>
            </a:r>
            <a:r>
              <a:rPr lang="de-DE" sz="1200" b="0" i="0" kern="1200" dirty="0" err="1">
                <a:solidFill>
                  <a:schemeClr val="tx1"/>
                </a:solidFill>
                <a:effectLst/>
                <a:latin typeface="+mn-lt"/>
                <a:ea typeface="+mn-ea"/>
                <a:cs typeface="+mn-cs"/>
              </a:rPr>
              <a:t>GeschGehG</a:t>
            </a:r>
            <a:r>
              <a:rPr lang="de-DE" sz="1200" b="0" i="0" kern="1200" dirty="0">
                <a:solidFill>
                  <a:schemeClr val="tx1"/>
                </a:solidFill>
                <a:effectLst/>
                <a:latin typeface="+mn-lt"/>
                <a:ea typeface="+mn-ea"/>
                <a:cs typeface="+mn-cs"/>
              </a:rPr>
              <a:t> hinaus im Lichte der Gesetzesbegründung nicht mehr für tragbar hält: </a:t>
            </a:r>
            <a:r>
              <a:rPr lang="de-DE" sz="1200" b="0" i="0" kern="1200" dirty="0" err="1">
                <a:solidFill>
                  <a:schemeClr val="tx1"/>
                </a:solidFill>
                <a:effectLst/>
                <a:latin typeface="+mn-lt"/>
                <a:ea typeface="+mn-ea"/>
                <a:cs typeface="+mn-cs"/>
              </a:rPr>
              <a:t>Kuß</a:t>
            </a:r>
            <a:r>
              <a:rPr lang="de-DE" sz="1200" b="0" i="0" kern="1200" dirty="0">
                <a:solidFill>
                  <a:schemeClr val="tx1"/>
                </a:solidFill>
                <a:effectLst/>
                <a:latin typeface="+mn-lt"/>
                <a:ea typeface="+mn-ea"/>
                <a:cs typeface="+mn-cs"/>
              </a:rPr>
              <a:t>/Lorbach/</a:t>
            </a:r>
            <a:r>
              <a:rPr lang="de-DE" sz="1200" b="0" i="0" kern="1200" dirty="0" err="1">
                <a:solidFill>
                  <a:schemeClr val="tx1"/>
                </a:solidFill>
                <a:effectLst/>
                <a:latin typeface="+mn-lt"/>
                <a:ea typeface="+mn-ea"/>
                <a:cs typeface="+mn-cs"/>
              </a:rPr>
              <a:t>Thönißen</a:t>
            </a:r>
            <a:r>
              <a:rPr lang="de-DE" sz="1200" b="0" i="0" kern="1200" dirty="0">
                <a:solidFill>
                  <a:schemeClr val="tx1"/>
                </a:solidFill>
                <a:effectLst/>
                <a:latin typeface="+mn-lt"/>
                <a:ea typeface="+mn-ea"/>
                <a:cs typeface="+mn-cs"/>
              </a:rPr>
              <a:t>, DB 2024, 864-869</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Ähnlich scheint es das LAG BaWü in 03.07.2025 - 8 Ta 1/25  </a:t>
            </a:r>
            <a:r>
              <a:rPr lang="de-DE" sz="1200" b="0" i="0" kern="1200" dirty="0" err="1">
                <a:solidFill>
                  <a:schemeClr val="tx1"/>
                </a:solidFill>
                <a:effectLst/>
                <a:latin typeface="+mn-lt"/>
                <a:ea typeface="+mn-ea"/>
                <a:cs typeface="+mn-cs"/>
              </a:rPr>
              <a:t>Rn</a:t>
            </a:r>
            <a:r>
              <a:rPr lang="de-DE" sz="1200" b="0" i="0" kern="1200" dirty="0">
                <a:solidFill>
                  <a:schemeClr val="tx1"/>
                </a:solidFill>
                <a:effectLst/>
                <a:latin typeface="+mn-lt"/>
                <a:ea typeface="+mn-ea"/>
                <a:cs typeface="+mn-cs"/>
              </a:rPr>
              <a:t>. 44 zu sehen. Entscheidend ist immer, ob Geheimhaltungsmaßnahmen getroffen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Für eine breite Anwendung auch für „sonstige Interna“ plädieren Fuhlrott und Fischer in: NZA 2022, 809, </a:t>
            </a:r>
            <a:r>
              <a:rPr lang="de-DE" sz="1200" b="0" i="0" kern="1200" dirty="0" err="1">
                <a:solidFill>
                  <a:schemeClr val="tx1"/>
                </a:solidFill>
                <a:effectLst/>
                <a:latin typeface="+mn-lt"/>
                <a:ea typeface="+mn-ea"/>
                <a:cs typeface="+mn-cs"/>
              </a:rPr>
              <a:t>beck</a:t>
            </a:r>
            <a:r>
              <a:rPr lang="de-DE" sz="1200" b="0" i="0" kern="1200" dirty="0">
                <a:solidFill>
                  <a:schemeClr val="tx1"/>
                </a:solidFill>
                <a:effectLst/>
                <a:latin typeface="+mn-lt"/>
                <a:ea typeface="+mn-ea"/>
                <a:cs typeface="+mn-cs"/>
              </a:rPr>
              <a:t>-online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latin typeface="+mn-lt"/>
              <a:ea typeface="+mn-ea"/>
              <a:cs typeface="+mn-cs"/>
            </a:endParaRPr>
          </a:p>
          <a:p>
            <a:endParaRPr lang="de-DE" dirty="0"/>
          </a:p>
        </p:txBody>
      </p:sp>
      <p:sp>
        <p:nvSpPr>
          <p:cNvPr id="4" name="Foliennummernplatzhalter 3">
            <a:extLst>
              <a:ext uri="{FF2B5EF4-FFF2-40B4-BE49-F238E27FC236}">
                <a16:creationId xmlns:a16="http://schemas.microsoft.com/office/drawing/2014/main" id="{12F9A065-72B5-D5FF-1AC1-42A732436976}"/>
              </a:ext>
            </a:extLst>
          </p:cNvPr>
          <p:cNvSpPr>
            <a:spLocks noGrp="1"/>
          </p:cNvSpPr>
          <p:nvPr>
            <p:ph type="sldNum" sz="quarter" idx="5"/>
          </p:nvPr>
        </p:nvSpPr>
        <p:spPr/>
        <p:txBody>
          <a:bodyPr/>
          <a:lstStyle/>
          <a:p>
            <a:fld id="{2FE91C66-F767-B64A-B3C9-1C4CCE19B1BC}" type="slidenum">
              <a:rPr lang="de-DE" smtClean="0"/>
              <a:t>35</a:t>
            </a:fld>
            <a:endParaRPr lang="de-DE"/>
          </a:p>
        </p:txBody>
      </p:sp>
    </p:spTree>
    <p:extLst>
      <p:ext uri="{BB962C8B-B14F-4D97-AF65-F5344CB8AC3E}">
        <p14:creationId xmlns:p14="http://schemas.microsoft.com/office/powerpoint/2010/main" val="1115175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3C98D-9583-F050-2116-68A63232242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72F01E9-1FAF-E5F3-23D6-E6649A8F3F8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3317E63-D7FA-E8ED-6EFC-E220ECD3390F}"/>
              </a:ext>
            </a:extLst>
          </p:cNvPr>
          <p:cNvSpPr>
            <a:spLocks noGrp="1"/>
          </p:cNvSpPr>
          <p:nvPr>
            <p:ph type="body" idx="1"/>
          </p:nvPr>
        </p:nvSpPr>
        <p:spPr/>
        <p:txBody>
          <a:bodyPr/>
          <a:lstStyle/>
          <a:p>
            <a:r>
              <a:rPr lang="de-DE" sz="1200" b="0" i="0" kern="1200" dirty="0">
                <a:solidFill>
                  <a:schemeClr val="tx1"/>
                </a:solidFill>
                <a:effectLst/>
                <a:latin typeface="+mn-lt"/>
                <a:ea typeface="+mn-ea"/>
                <a:cs typeface="+mn-cs"/>
              </a:rPr>
              <a:t>Das BAG beruft sich explizit auf folgende Ausführungen von Schmitt in: NZA-Beilage 2020, 50, </a:t>
            </a:r>
            <a:r>
              <a:rPr lang="de-DE" sz="1200" b="0" i="0" kern="1200" dirty="0" err="1">
                <a:solidFill>
                  <a:schemeClr val="tx1"/>
                </a:solidFill>
                <a:effectLst/>
                <a:latin typeface="+mn-lt"/>
                <a:ea typeface="+mn-ea"/>
                <a:cs typeface="+mn-cs"/>
              </a:rPr>
              <a:t>beck</a:t>
            </a:r>
            <a:r>
              <a:rPr lang="de-DE" sz="1200" b="0" i="0" kern="1200" dirty="0">
                <a:solidFill>
                  <a:schemeClr val="tx1"/>
                </a:solidFill>
                <a:effectLst/>
                <a:latin typeface="+mn-lt"/>
                <a:ea typeface="+mn-ea"/>
                <a:cs typeface="+mn-cs"/>
              </a:rPr>
              <a:t>-online:</a:t>
            </a:r>
          </a:p>
          <a:p>
            <a:r>
              <a:rPr lang="de-DE" sz="1200" b="0" i="0" kern="1200" dirty="0">
                <a:solidFill>
                  <a:schemeClr val="tx1"/>
                </a:solidFill>
                <a:effectLst/>
                <a:latin typeface="+mn-lt"/>
                <a:ea typeface="+mn-ea"/>
                <a:cs typeface="+mn-cs"/>
              </a:rPr>
              <a:t>Jenseits dieser Spezialregelungen bilden die dem Arbeitsvertrag immanenten Rücksichtnahmepflichten </a:t>
            </a:r>
            <a:r>
              <a:rPr lang="de-DE" sz="1200" b="0" i="0" kern="1200" dirty="0" err="1">
                <a:solidFill>
                  <a:schemeClr val="tx1"/>
                </a:solidFill>
                <a:effectLst/>
                <a:latin typeface="+mn-lt"/>
                <a:ea typeface="+mn-ea"/>
                <a:cs typeface="+mn-cs"/>
              </a:rPr>
              <a:t>iSv</a:t>
            </a:r>
            <a:r>
              <a:rPr lang="de-DE" sz="1200" b="0" i="0" kern="1200" dirty="0">
                <a:solidFill>
                  <a:schemeClr val="tx1"/>
                </a:solidFill>
                <a:effectLst/>
                <a:latin typeface="+mn-lt"/>
                <a:ea typeface="+mn-ea"/>
                <a:cs typeface="+mn-cs"/>
              </a:rPr>
              <a:t> § </a:t>
            </a:r>
            <a:r>
              <a:rPr lang="de-DE" sz="1200" b="0" i="0" u="sng" kern="1200" dirty="0">
                <a:solidFill>
                  <a:schemeClr val="tx1"/>
                </a:solidFill>
                <a:effectLst/>
                <a:latin typeface="+mn-lt"/>
                <a:ea typeface="+mn-ea"/>
                <a:cs typeface="+mn-cs"/>
                <a:hlinkClick r:id="rId3"/>
              </a:rPr>
              <a:t>241</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4"/>
              </a:rPr>
              <a:t>II</a:t>
            </a:r>
            <a:r>
              <a:rPr lang="de-DE" sz="1200" b="0" i="0" kern="1200" dirty="0">
                <a:solidFill>
                  <a:schemeClr val="tx1"/>
                </a:solidFill>
                <a:effectLst/>
                <a:latin typeface="+mn-lt"/>
                <a:ea typeface="+mn-ea"/>
                <a:cs typeface="+mn-cs"/>
              </a:rPr>
              <a:t> BGB den Ausgangspunkt für die arbeitsrechtliche Beurteilung von Whistleblowing und für den Umgang mit Geschäftsgeheimnissen. Arbeitnehmer sind verpflichtet, in zumutbarem Umfang auf die geschäftlichen Interessen des Arbeitgebers Rücksicht zu nehmen sowie Betriebs- und Geschäftsgeheimnisse zu wahren. Dazu gehört, dass sie betriebliche Unterlagen oder Daten, an deren Geheimhaltung der Arbeitgeber ein berechtigtes wirtschaftliches Interesse hat, grundsätzlich nicht ohne dessen Einverständnis für betriebsfremde Zwecke nutzen dürfen.</a:t>
            </a:r>
          </a:p>
          <a:p>
            <a:r>
              <a:rPr lang="de-DE" sz="1200" b="0" i="0" kern="1200" dirty="0">
                <a:solidFill>
                  <a:schemeClr val="tx1"/>
                </a:solidFill>
                <a:effectLst/>
                <a:latin typeface="+mn-lt"/>
                <a:ea typeface="+mn-ea"/>
                <a:cs typeface="+mn-cs"/>
              </a:rPr>
              <a:t>Näher ausgestaltet werden die Loyalitäts- und Geheimhaltungspflichten durch die Grundrechte, die über §§ </a:t>
            </a:r>
            <a:r>
              <a:rPr lang="de-DE" sz="1200" b="0" i="0" u="sng" kern="1200" dirty="0">
                <a:solidFill>
                  <a:schemeClr val="tx1"/>
                </a:solidFill>
                <a:effectLst/>
                <a:latin typeface="+mn-lt"/>
                <a:ea typeface="+mn-ea"/>
                <a:cs typeface="+mn-cs"/>
                <a:hlinkClick r:id="rId3"/>
              </a:rPr>
              <a:t>241</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4"/>
              </a:rPr>
              <a:t>II</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5"/>
              </a:rPr>
              <a:t>242</a:t>
            </a:r>
            <a:r>
              <a:rPr lang="de-DE" sz="1200" b="0" i="0" kern="1200" dirty="0">
                <a:solidFill>
                  <a:schemeClr val="tx1"/>
                </a:solidFill>
                <a:effectLst/>
                <a:latin typeface="+mn-lt"/>
                <a:ea typeface="+mn-ea"/>
                <a:cs typeface="+mn-cs"/>
              </a:rPr>
              <a:t> BGB mittelbar auf das Arbeitsverhältnis einwirken. Eine rechtmäßige Grundrechtsausübung stellt keine arbeitsvertragliche Nebenpflichtverletzung dar, weshalb insbesondere bei Whistleblowing eine Grundrechtsabwägung vorzunehmen ist. Dabei kann sich der Arbeitnehmer auf seine Meinungsfreiheit (Art. </a:t>
            </a:r>
            <a:r>
              <a:rPr lang="de-DE" sz="1200" b="0" i="0" u="sng" kern="1200" dirty="0">
                <a:solidFill>
                  <a:schemeClr val="tx1"/>
                </a:solidFill>
                <a:effectLst/>
                <a:latin typeface="+mn-lt"/>
                <a:ea typeface="+mn-ea"/>
                <a:cs typeface="+mn-cs"/>
                <a:hlinkClick r:id="rId6"/>
              </a:rPr>
              <a:t>5</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7"/>
              </a:rPr>
              <a:t>I</a:t>
            </a:r>
            <a:r>
              <a:rPr lang="de-DE" sz="1200" b="0" i="0" kern="1200" dirty="0">
                <a:solidFill>
                  <a:schemeClr val="tx1"/>
                </a:solidFill>
                <a:effectLst/>
                <a:latin typeface="+mn-lt"/>
                <a:ea typeface="+mn-ea"/>
                <a:cs typeface="+mn-cs"/>
              </a:rPr>
              <a:t> GG, Art. </a:t>
            </a:r>
            <a:r>
              <a:rPr lang="de-DE" sz="1200" b="0" i="0" u="sng" kern="1200" dirty="0">
                <a:solidFill>
                  <a:schemeClr val="tx1"/>
                </a:solidFill>
                <a:effectLst/>
                <a:latin typeface="+mn-lt"/>
                <a:ea typeface="+mn-ea"/>
                <a:cs typeface="+mn-cs"/>
                <a:hlinkClick r:id="rId8"/>
              </a:rPr>
              <a:t>10</a:t>
            </a:r>
            <a:r>
              <a:rPr lang="de-DE" sz="1200" b="0" i="0" kern="1200" dirty="0">
                <a:solidFill>
                  <a:schemeClr val="tx1"/>
                </a:solidFill>
                <a:effectLst/>
                <a:latin typeface="+mn-lt"/>
                <a:ea typeface="+mn-ea"/>
                <a:cs typeface="+mn-cs"/>
              </a:rPr>
              <a:t> EMRK, Art. </a:t>
            </a:r>
            <a:r>
              <a:rPr lang="de-DE" sz="1200" b="0" i="0" u="sng" kern="1200" dirty="0">
                <a:solidFill>
                  <a:schemeClr val="tx1"/>
                </a:solidFill>
                <a:effectLst/>
                <a:latin typeface="+mn-lt"/>
                <a:ea typeface="+mn-ea"/>
                <a:cs typeface="+mn-cs"/>
                <a:hlinkClick r:id="rId9"/>
              </a:rPr>
              <a:t>11</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GRCh</a:t>
            </a:r>
            <a:r>
              <a:rPr lang="de-DE" sz="1200" b="0" i="0" kern="1200" dirty="0">
                <a:solidFill>
                  <a:schemeClr val="tx1"/>
                </a:solidFill>
                <a:effectLst/>
                <a:latin typeface="+mn-lt"/>
                <a:ea typeface="+mn-ea"/>
                <a:cs typeface="+mn-cs"/>
              </a:rPr>
              <a:t>) bzw. auf Art. </a:t>
            </a:r>
            <a:r>
              <a:rPr lang="de-DE" sz="1200" b="0" i="0" u="sng" kern="1200" dirty="0">
                <a:solidFill>
                  <a:schemeClr val="tx1"/>
                </a:solidFill>
                <a:effectLst/>
                <a:latin typeface="+mn-lt"/>
                <a:ea typeface="+mn-ea"/>
                <a:cs typeface="+mn-cs"/>
                <a:hlinkClick r:id="rId10"/>
              </a:rPr>
              <a:t>2</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11"/>
              </a:rPr>
              <a:t>I</a:t>
            </a:r>
            <a:r>
              <a:rPr lang="de-DE" sz="1200" b="0" i="0" kern="1200" dirty="0">
                <a:solidFill>
                  <a:schemeClr val="tx1"/>
                </a:solidFill>
                <a:effectLst/>
                <a:latin typeface="+mn-lt"/>
                <a:ea typeface="+mn-ea"/>
                <a:cs typeface="+mn-cs"/>
              </a:rPr>
              <a:t> GG in Verbindung mit dem Rechtsstaatsprinzip berufen und der Unternehmer auf seine unternehmerische Freiheit </a:t>
            </a:r>
            <a:r>
              <a:rPr lang="de-DE" sz="1200" b="0" i="0" kern="1200" dirty="0" err="1">
                <a:solidFill>
                  <a:schemeClr val="tx1"/>
                </a:solidFill>
                <a:effectLst/>
                <a:latin typeface="+mn-lt"/>
                <a:ea typeface="+mn-ea"/>
                <a:cs typeface="+mn-cs"/>
              </a:rPr>
              <a:t>iSv</a:t>
            </a:r>
            <a:r>
              <a:rPr lang="de-DE" sz="1200" b="0" i="0" kern="1200" dirty="0">
                <a:solidFill>
                  <a:schemeClr val="tx1"/>
                </a:solidFill>
                <a:effectLst/>
                <a:latin typeface="+mn-lt"/>
                <a:ea typeface="+mn-ea"/>
                <a:cs typeface="+mn-cs"/>
              </a:rPr>
              <a:t> Art. </a:t>
            </a:r>
            <a:r>
              <a:rPr lang="de-DE" sz="1200" b="0" i="0" u="sng" kern="1200" dirty="0">
                <a:solidFill>
                  <a:schemeClr val="tx1"/>
                </a:solidFill>
                <a:effectLst/>
                <a:latin typeface="+mn-lt"/>
                <a:ea typeface="+mn-ea"/>
                <a:cs typeface="+mn-cs"/>
                <a:hlinkClick r:id="rId12"/>
              </a:rPr>
              <a:t>12</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13"/>
              </a:rPr>
              <a:t>I</a:t>
            </a:r>
            <a:r>
              <a:rPr lang="de-DE" sz="1200" b="0" i="0" kern="1200" dirty="0">
                <a:solidFill>
                  <a:schemeClr val="tx1"/>
                </a:solidFill>
                <a:effectLst/>
                <a:latin typeface="+mn-lt"/>
                <a:ea typeface="+mn-ea"/>
                <a:cs typeface="+mn-cs"/>
              </a:rPr>
              <a:t> GG, Art. </a:t>
            </a:r>
            <a:r>
              <a:rPr lang="de-DE" sz="1200" b="0" i="0" u="sng" kern="1200" dirty="0">
                <a:solidFill>
                  <a:schemeClr val="tx1"/>
                </a:solidFill>
                <a:effectLst/>
                <a:latin typeface="+mn-lt"/>
                <a:ea typeface="+mn-ea"/>
                <a:cs typeface="+mn-cs"/>
                <a:hlinkClick r:id="rId14"/>
              </a:rPr>
              <a:t>16</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GRCh</a:t>
            </a:r>
            <a:r>
              <a:rPr lang="de-DE" sz="1200" b="0" i="0" kern="1200" dirty="0">
                <a:solidFill>
                  <a:schemeClr val="tx1"/>
                </a:solidFill>
                <a:effectLst/>
                <a:latin typeface="+mn-lt"/>
                <a:ea typeface="+mn-ea"/>
                <a:cs typeface="+mn-cs"/>
              </a:rPr>
              <a:t> und auf den Schutz seiner Reputation im wirtschaftlichen Verkehr (Art. </a:t>
            </a:r>
            <a:r>
              <a:rPr lang="de-DE" sz="1200" b="0" i="0" u="sng" kern="1200" dirty="0">
                <a:solidFill>
                  <a:schemeClr val="tx1"/>
                </a:solidFill>
                <a:effectLst/>
                <a:latin typeface="+mn-lt"/>
                <a:ea typeface="+mn-ea"/>
                <a:cs typeface="+mn-cs"/>
                <a:hlinkClick r:id="rId10"/>
              </a:rPr>
              <a:t>2</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11"/>
              </a:rPr>
              <a:t>I</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12"/>
              </a:rPr>
              <a:t>12</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13"/>
              </a:rPr>
              <a:t>I</a:t>
            </a:r>
            <a:r>
              <a:rPr lang="de-DE" sz="1200" b="0" i="0" kern="1200" dirty="0">
                <a:solidFill>
                  <a:schemeClr val="tx1"/>
                </a:solidFill>
                <a:effectLst/>
                <a:latin typeface="+mn-lt"/>
                <a:ea typeface="+mn-ea"/>
                <a:cs typeface="+mn-cs"/>
              </a:rPr>
              <a:t> GG).</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Zustimmend auch </a:t>
            </a:r>
            <a:r>
              <a:rPr lang="de-DE" sz="1200" b="0" i="0" kern="1200" dirty="0" err="1">
                <a:solidFill>
                  <a:schemeClr val="tx1"/>
                </a:solidFill>
                <a:effectLst/>
                <a:latin typeface="+mn-lt"/>
                <a:ea typeface="+mn-ea"/>
                <a:cs typeface="+mn-cs"/>
              </a:rPr>
              <a:t>Thönißen</a:t>
            </a:r>
            <a:r>
              <a:rPr lang="de-DE" sz="1200" b="0" i="0" kern="1200" dirty="0">
                <a:solidFill>
                  <a:schemeClr val="tx1"/>
                </a:solidFill>
                <a:effectLst/>
                <a:latin typeface="+mn-lt"/>
                <a:ea typeface="+mn-ea"/>
                <a:cs typeface="+mn-cs"/>
              </a:rPr>
              <a:t>/</a:t>
            </a:r>
            <a:r>
              <a:rPr lang="de-DE" sz="1200" b="0" i="0" kern="1200" dirty="0" err="1">
                <a:solidFill>
                  <a:schemeClr val="tx1"/>
                </a:solidFill>
                <a:effectLst/>
                <a:latin typeface="+mn-lt"/>
                <a:ea typeface="+mn-ea"/>
                <a:cs typeface="+mn-cs"/>
              </a:rPr>
              <a:t>Kuß</a:t>
            </a:r>
            <a:r>
              <a:rPr lang="de-DE" sz="1200" b="0" i="0" kern="1200" dirty="0">
                <a:solidFill>
                  <a:schemeClr val="tx1"/>
                </a:solidFill>
                <a:effectLst/>
                <a:latin typeface="+mn-lt"/>
                <a:ea typeface="+mn-ea"/>
                <a:cs typeface="+mn-cs"/>
              </a:rPr>
              <a:t>: Erhöhte Anforderungen für Geheimnisschutz im </a:t>
            </a:r>
            <a:r>
              <a:rPr lang="de-DE" sz="1200" b="0" i="0" kern="1200" dirty="0" err="1">
                <a:solidFill>
                  <a:schemeClr val="tx1"/>
                </a:solidFill>
                <a:effectLst/>
                <a:latin typeface="+mn-lt"/>
                <a:ea typeface="+mn-ea"/>
                <a:cs typeface="+mn-cs"/>
              </a:rPr>
              <a:t>ArbeitsvertragNZA</a:t>
            </a:r>
            <a:r>
              <a:rPr lang="de-DE" sz="1200" b="0" i="0" kern="1200" dirty="0">
                <a:solidFill>
                  <a:schemeClr val="tx1"/>
                </a:solidFill>
                <a:effectLst/>
                <a:latin typeface="+mn-lt"/>
                <a:ea typeface="+mn-ea"/>
                <a:cs typeface="+mn-cs"/>
              </a:rPr>
              <a:t> 2025, 233: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Literatur, die einen Schutz über das </a:t>
            </a:r>
            <a:r>
              <a:rPr lang="de-DE" sz="1200" b="0" i="0" kern="1200" dirty="0" err="1">
                <a:solidFill>
                  <a:schemeClr val="tx1"/>
                </a:solidFill>
                <a:effectLst/>
                <a:latin typeface="+mn-lt"/>
                <a:ea typeface="+mn-ea"/>
                <a:cs typeface="+mn-cs"/>
              </a:rPr>
              <a:t>GeschGehG</a:t>
            </a:r>
            <a:r>
              <a:rPr lang="de-DE" sz="1200" b="0" i="0" kern="1200" dirty="0">
                <a:solidFill>
                  <a:schemeClr val="tx1"/>
                </a:solidFill>
                <a:effectLst/>
                <a:latin typeface="+mn-lt"/>
                <a:ea typeface="+mn-ea"/>
                <a:cs typeface="+mn-cs"/>
              </a:rPr>
              <a:t> hinaus im Lichte der Gesetzesbegründung nicht mehr für tragbar hält: </a:t>
            </a:r>
            <a:r>
              <a:rPr lang="de-DE" sz="1200" b="0" i="0" kern="1200" dirty="0" err="1">
                <a:solidFill>
                  <a:schemeClr val="tx1"/>
                </a:solidFill>
                <a:effectLst/>
                <a:latin typeface="+mn-lt"/>
                <a:ea typeface="+mn-ea"/>
                <a:cs typeface="+mn-cs"/>
              </a:rPr>
              <a:t>Kuß</a:t>
            </a:r>
            <a:r>
              <a:rPr lang="de-DE" sz="1200" b="0" i="0" kern="1200" dirty="0">
                <a:solidFill>
                  <a:schemeClr val="tx1"/>
                </a:solidFill>
                <a:effectLst/>
                <a:latin typeface="+mn-lt"/>
                <a:ea typeface="+mn-ea"/>
                <a:cs typeface="+mn-cs"/>
              </a:rPr>
              <a:t>/Lorbach/</a:t>
            </a:r>
            <a:r>
              <a:rPr lang="de-DE" sz="1200" b="0" i="0" kern="1200" dirty="0" err="1">
                <a:solidFill>
                  <a:schemeClr val="tx1"/>
                </a:solidFill>
                <a:effectLst/>
                <a:latin typeface="+mn-lt"/>
                <a:ea typeface="+mn-ea"/>
                <a:cs typeface="+mn-cs"/>
              </a:rPr>
              <a:t>Thönißen</a:t>
            </a:r>
            <a:r>
              <a:rPr lang="de-DE" sz="1200" b="0" i="0" kern="1200" dirty="0">
                <a:solidFill>
                  <a:schemeClr val="tx1"/>
                </a:solidFill>
                <a:effectLst/>
                <a:latin typeface="+mn-lt"/>
                <a:ea typeface="+mn-ea"/>
                <a:cs typeface="+mn-cs"/>
              </a:rPr>
              <a:t>, DB 2024, 864-869</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Ähnlich scheint es das LAG BaWü in 03.07.2025 - 8 Ta 1/25  </a:t>
            </a:r>
            <a:r>
              <a:rPr lang="de-DE" sz="1200" b="0" i="0" kern="1200" dirty="0" err="1">
                <a:solidFill>
                  <a:schemeClr val="tx1"/>
                </a:solidFill>
                <a:effectLst/>
                <a:latin typeface="+mn-lt"/>
                <a:ea typeface="+mn-ea"/>
                <a:cs typeface="+mn-cs"/>
              </a:rPr>
              <a:t>Rn</a:t>
            </a:r>
            <a:r>
              <a:rPr lang="de-DE" sz="1200" b="0" i="0" kern="1200" dirty="0">
                <a:solidFill>
                  <a:schemeClr val="tx1"/>
                </a:solidFill>
                <a:effectLst/>
                <a:latin typeface="+mn-lt"/>
                <a:ea typeface="+mn-ea"/>
                <a:cs typeface="+mn-cs"/>
              </a:rPr>
              <a:t>. 44 zu sehen. Entscheidend ist immer, ob Geheimhaltungsmaßnahmen getroffen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Für eine breite Anwendung auch für „sonstige Interna“ plädieren Fuhlrott und Fischer in: NZA 2022, 809, </a:t>
            </a:r>
            <a:r>
              <a:rPr lang="de-DE" sz="1200" b="0" i="0" kern="1200" dirty="0" err="1">
                <a:solidFill>
                  <a:schemeClr val="tx1"/>
                </a:solidFill>
                <a:effectLst/>
                <a:latin typeface="+mn-lt"/>
                <a:ea typeface="+mn-ea"/>
                <a:cs typeface="+mn-cs"/>
              </a:rPr>
              <a:t>beck</a:t>
            </a:r>
            <a:r>
              <a:rPr lang="de-DE" sz="1200" b="0" i="0" kern="1200" dirty="0">
                <a:solidFill>
                  <a:schemeClr val="tx1"/>
                </a:solidFill>
                <a:effectLst/>
                <a:latin typeface="+mn-lt"/>
                <a:ea typeface="+mn-ea"/>
                <a:cs typeface="+mn-cs"/>
              </a:rPr>
              <a:t>-online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latin typeface="+mn-lt"/>
              <a:ea typeface="+mn-ea"/>
              <a:cs typeface="+mn-cs"/>
            </a:endParaRPr>
          </a:p>
          <a:p>
            <a:endParaRPr lang="de-DE" dirty="0"/>
          </a:p>
        </p:txBody>
      </p:sp>
      <p:sp>
        <p:nvSpPr>
          <p:cNvPr id="4" name="Foliennummernplatzhalter 3">
            <a:extLst>
              <a:ext uri="{FF2B5EF4-FFF2-40B4-BE49-F238E27FC236}">
                <a16:creationId xmlns:a16="http://schemas.microsoft.com/office/drawing/2014/main" id="{6F2D5484-A909-7944-FD54-B3178254EF69}"/>
              </a:ext>
            </a:extLst>
          </p:cNvPr>
          <p:cNvSpPr>
            <a:spLocks noGrp="1"/>
          </p:cNvSpPr>
          <p:nvPr>
            <p:ph type="sldNum" sz="quarter" idx="5"/>
          </p:nvPr>
        </p:nvSpPr>
        <p:spPr/>
        <p:txBody>
          <a:bodyPr/>
          <a:lstStyle/>
          <a:p>
            <a:fld id="{2FE91C66-F767-B64A-B3C9-1C4CCE19B1BC}" type="slidenum">
              <a:rPr lang="de-DE" smtClean="0"/>
              <a:t>36</a:t>
            </a:fld>
            <a:endParaRPr lang="de-DE"/>
          </a:p>
        </p:txBody>
      </p:sp>
    </p:spTree>
    <p:extLst>
      <p:ext uri="{BB962C8B-B14F-4D97-AF65-F5344CB8AC3E}">
        <p14:creationId xmlns:p14="http://schemas.microsoft.com/office/powerpoint/2010/main" val="239971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55D4D-4EF4-8FF2-E028-F251B9B1F12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A491514-D87D-069E-EA4A-7B4D8AE0C6F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59B4E19-E728-EF75-680C-FFB2D3AF3965}"/>
              </a:ext>
            </a:extLst>
          </p:cNvPr>
          <p:cNvSpPr>
            <a:spLocks noGrp="1"/>
          </p:cNvSpPr>
          <p:nvPr>
            <p:ph type="body" idx="1"/>
          </p:nvPr>
        </p:nvSpPr>
        <p:spPr/>
        <p:txBody>
          <a:bodyPr/>
          <a:lstStyle/>
          <a:p>
            <a:r>
              <a:rPr lang="de-DE" sz="1200" b="0" i="0" kern="1200" dirty="0">
                <a:solidFill>
                  <a:schemeClr val="tx1"/>
                </a:solidFill>
                <a:effectLst/>
                <a:latin typeface="+mn-lt"/>
                <a:ea typeface="+mn-ea"/>
                <a:cs typeface="+mn-cs"/>
              </a:rPr>
              <a:t>Das BAG beruft sich explizit auf folgende Ausführungen von Schmitt in: NZA-Beilage 2020, 50, </a:t>
            </a:r>
            <a:r>
              <a:rPr lang="de-DE" sz="1200" b="0" i="0" kern="1200" dirty="0" err="1">
                <a:solidFill>
                  <a:schemeClr val="tx1"/>
                </a:solidFill>
                <a:effectLst/>
                <a:latin typeface="+mn-lt"/>
                <a:ea typeface="+mn-ea"/>
                <a:cs typeface="+mn-cs"/>
              </a:rPr>
              <a:t>beck</a:t>
            </a:r>
            <a:r>
              <a:rPr lang="de-DE" sz="1200" b="0" i="0" kern="1200" dirty="0">
                <a:solidFill>
                  <a:schemeClr val="tx1"/>
                </a:solidFill>
                <a:effectLst/>
                <a:latin typeface="+mn-lt"/>
                <a:ea typeface="+mn-ea"/>
                <a:cs typeface="+mn-cs"/>
              </a:rPr>
              <a:t>-online:</a:t>
            </a:r>
          </a:p>
          <a:p>
            <a:r>
              <a:rPr lang="de-DE" sz="1200" b="0" i="0" kern="1200" dirty="0">
                <a:solidFill>
                  <a:schemeClr val="tx1"/>
                </a:solidFill>
                <a:effectLst/>
                <a:latin typeface="+mn-lt"/>
                <a:ea typeface="+mn-ea"/>
                <a:cs typeface="+mn-cs"/>
              </a:rPr>
              <a:t>Jenseits dieser Spezialregelungen bilden die dem Arbeitsvertrag immanenten Rücksichtnahmepflichten </a:t>
            </a:r>
            <a:r>
              <a:rPr lang="de-DE" sz="1200" b="0" i="0" kern="1200" dirty="0" err="1">
                <a:solidFill>
                  <a:schemeClr val="tx1"/>
                </a:solidFill>
                <a:effectLst/>
                <a:latin typeface="+mn-lt"/>
                <a:ea typeface="+mn-ea"/>
                <a:cs typeface="+mn-cs"/>
              </a:rPr>
              <a:t>iSv</a:t>
            </a:r>
            <a:r>
              <a:rPr lang="de-DE" sz="1200" b="0" i="0" kern="1200" dirty="0">
                <a:solidFill>
                  <a:schemeClr val="tx1"/>
                </a:solidFill>
                <a:effectLst/>
                <a:latin typeface="+mn-lt"/>
                <a:ea typeface="+mn-ea"/>
                <a:cs typeface="+mn-cs"/>
              </a:rPr>
              <a:t> § </a:t>
            </a:r>
            <a:r>
              <a:rPr lang="de-DE" sz="1200" b="0" i="0" u="sng" kern="1200" dirty="0">
                <a:solidFill>
                  <a:schemeClr val="tx1"/>
                </a:solidFill>
                <a:effectLst/>
                <a:latin typeface="+mn-lt"/>
                <a:ea typeface="+mn-ea"/>
                <a:cs typeface="+mn-cs"/>
                <a:hlinkClick r:id="rId3"/>
              </a:rPr>
              <a:t>241</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4"/>
              </a:rPr>
              <a:t>II</a:t>
            </a:r>
            <a:r>
              <a:rPr lang="de-DE" sz="1200" b="0" i="0" kern="1200" dirty="0">
                <a:solidFill>
                  <a:schemeClr val="tx1"/>
                </a:solidFill>
                <a:effectLst/>
                <a:latin typeface="+mn-lt"/>
                <a:ea typeface="+mn-ea"/>
                <a:cs typeface="+mn-cs"/>
              </a:rPr>
              <a:t> BGB den Ausgangspunkt für die arbeitsrechtliche Beurteilung von Whistleblowing und für den Umgang mit Geschäftsgeheimnissen. Arbeitnehmer sind verpflichtet, in zumutbarem Umfang auf die geschäftlichen Interessen des Arbeitgebers Rücksicht zu nehmen sowie Betriebs- und Geschäftsgeheimnisse zu wahren. Dazu gehört, dass sie betriebliche Unterlagen oder Daten, an deren Geheimhaltung der Arbeitgeber ein berechtigtes wirtschaftliches Interesse hat, grundsätzlich nicht ohne dessen Einverständnis für betriebsfremde Zwecke nutzen dürfen.</a:t>
            </a:r>
          </a:p>
          <a:p>
            <a:r>
              <a:rPr lang="de-DE" sz="1200" b="0" i="0" kern="1200" dirty="0">
                <a:solidFill>
                  <a:schemeClr val="tx1"/>
                </a:solidFill>
                <a:effectLst/>
                <a:latin typeface="+mn-lt"/>
                <a:ea typeface="+mn-ea"/>
                <a:cs typeface="+mn-cs"/>
              </a:rPr>
              <a:t>Näher ausgestaltet werden die Loyalitäts- und Geheimhaltungspflichten durch die Grundrechte, die über §§ </a:t>
            </a:r>
            <a:r>
              <a:rPr lang="de-DE" sz="1200" b="0" i="0" u="sng" kern="1200" dirty="0">
                <a:solidFill>
                  <a:schemeClr val="tx1"/>
                </a:solidFill>
                <a:effectLst/>
                <a:latin typeface="+mn-lt"/>
                <a:ea typeface="+mn-ea"/>
                <a:cs typeface="+mn-cs"/>
                <a:hlinkClick r:id="rId3"/>
              </a:rPr>
              <a:t>241</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4"/>
              </a:rPr>
              <a:t>II</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5"/>
              </a:rPr>
              <a:t>242</a:t>
            </a:r>
            <a:r>
              <a:rPr lang="de-DE" sz="1200" b="0" i="0" kern="1200" dirty="0">
                <a:solidFill>
                  <a:schemeClr val="tx1"/>
                </a:solidFill>
                <a:effectLst/>
                <a:latin typeface="+mn-lt"/>
                <a:ea typeface="+mn-ea"/>
                <a:cs typeface="+mn-cs"/>
              </a:rPr>
              <a:t> BGB mittelbar auf das Arbeitsverhältnis einwirken. Eine rechtmäßige Grundrechtsausübung stellt keine arbeitsvertragliche Nebenpflichtverletzung dar, weshalb insbesondere bei Whistleblowing eine Grundrechtsabwägung vorzunehmen ist. Dabei kann sich der Arbeitnehmer auf seine Meinungsfreiheit (Art. </a:t>
            </a:r>
            <a:r>
              <a:rPr lang="de-DE" sz="1200" b="0" i="0" u="sng" kern="1200" dirty="0">
                <a:solidFill>
                  <a:schemeClr val="tx1"/>
                </a:solidFill>
                <a:effectLst/>
                <a:latin typeface="+mn-lt"/>
                <a:ea typeface="+mn-ea"/>
                <a:cs typeface="+mn-cs"/>
                <a:hlinkClick r:id="rId6"/>
              </a:rPr>
              <a:t>5</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7"/>
              </a:rPr>
              <a:t>I</a:t>
            </a:r>
            <a:r>
              <a:rPr lang="de-DE" sz="1200" b="0" i="0" kern="1200" dirty="0">
                <a:solidFill>
                  <a:schemeClr val="tx1"/>
                </a:solidFill>
                <a:effectLst/>
                <a:latin typeface="+mn-lt"/>
                <a:ea typeface="+mn-ea"/>
                <a:cs typeface="+mn-cs"/>
              </a:rPr>
              <a:t> GG, Art. </a:t>
            </a:r>
            <a:r>
              <a:rPr lang="de-DE" sz="1200" b="0" i="0" u="sng" kern="1200" dirty="0">
                <a:solidFill>
                  <a:schemeClr val="tx1"/>
                </a:solidFill>
                <a:effectLst/>
                <a:latin typeface="+mn-lt"/>
                <a:ea typeface="+mn-ea"/>
                <a:cs typeface="+mn-cs"/>
                <a:hlinkClick r:id="rId8"/>
              </a:rPr>
              <a:t>10</a:t>
            </a:r>
            <a:r>
              <a:rPr lang="de-DE" sz="1200" b="0" i="0" kern="1200" dirty="0">
                <a:solidFill>
                  <a:schemeClr val="tx1"/>
                </a:solidFill>
                <a:effectLst/>
                <a:latin typeface="+mn-lt"/>
                <a:ea typeface="+mn-ea"/>
                <a:cs typeface="+mn-cs"/>
              </a:rPr>
              <a:t> EMRK, Art. </a:t>
            </a:r>
            <a:r>
              <a:rPr lang="de-DE" sz="1200" b="0" i="0" u="sng" kern="1200" dirty="0">
                <a:solidFill>
                  <a:schemeClr val="tx1"/>
                </a:solidFill>
                <a:effectLst/>
                <a:latin typeface="+mn-lt"/>
                <a:ea typeface="+mn-ea"/>
                <a:cs typeface="+mn-cs"/>
                <a:hlinkClick r:id="rId9"/>
              </a:rPr>
              <a:t>11</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GRCh</a:t>
            </a:r>
            <a:r>
              <a:rPr lang="de-DE" sz="1200" b="0" i="0" kern="1200" dirty="0">
                <a:solidFill>
                  <a:schemeClr val="tx1"/>
                </a:solidFill>
                <a:effectLst/>
                <a:latin typeface="+mn-lt"/>
                <a:ea typeface="+mn-ea"/>
                <a:cs typeface="+mn-cs"/>
              </a:rPr>
              <a:t>) bzw. auf Art. </a:t>
            </a:r>
            <a:r>
              <a:rPr lang="de-DE" sz="1200" b="0" i="0" u="sng" kern="1200" dirty="0">
                <a:solidFill>
                  <a:schemeClr val="tx1"/>
                </a:solidFill>
                <a:effectLst/>
                <a:latin typeface="+mn-lt"/>
                <a:ea typeface="+mn-ea"/>
                <a:cs typeface="+mn-cs"/>
                <a:hlinkClick r:id="rId10"/>
              </a:rPr>
              <a:t>2</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11"/>
              </a:rPr>
              <a:t>I</a:t>
            </a:r>
            <a:r>
              <a:rPr lang="de-DE" sz="1200" b="0" i="0" kern="1200" dirty="0">
                <a:solidFill>
                  <a:schemeClr val="tx1"/>
                </a:solidFill>
                <a:effectLst/>
                <a:latin typeface="+mn-lt"/>
                <a:ea typeface="+mn-ea"/>
                <a:cs typeface="+mn-cs"/>
              </a:rPr>
              <a:t> GG in Verbindung mit dem Rechtsstaatsprinzip berufen und der Unternehmer auf seine unternehmerische Freiheit </a:t>
            </a:r>
            <a:r>
              <a:rPr lang="de-DE" sz="1200" b="0" i="0" kern="1200" dirty="0" err="1">
                <a:solidFill>
                  <a:schemeClr val="tx1"/>
                </a:solidFill>
                <a:effectLst/>
                <a:latin typeface="+mn-lt"/>
                <a:ea typeface="+mn-ea"/>
                <a:cs typeface="+mn-cs"/>
              </a:rPr>
              <a:t>iSv</a:t>
            </a:r>
            <a:r>
              <a:rPr lang="de-DE" sz="1200" b="0" i="0" kern="1200" dirty="0">
                <a:solidFill>
                  <a:schemeClr val="tx1"/>
                </a:solidFill>
                <a:effectLst/>
                <a:latin typeface="+mn-lt"/>
                <a:ea typeface="+mn-ea"/>
                <a:cs typeface="+mn-cs"/>
              </a:rPr>
              <a:t> Art. </a:t>
            </a:r>
            <a:r>
              <a:rPr lang="de-DE" sz="1200" b="0" i="0" u="sng" kern="1200" dirty="0">
                <a:solidFill>
                  <a:schemeClr val="tx1"/>
                </a:solidFill>
                <a:effectLst/>
                <a:latin typeface="+mn-lt"/>
                <a:ea typeface="+mn-ea"/>
                <a:cs typeface="+mn-cs"/>
                <a:hlinkClick r:id="rId12"/>
              </a:rPr>
              <a:t>12</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13"/>
              </a:rPr>
              <a:t>I</a:t>
            </a:r>
            <a:r>
              <a:rPr lang="de-DE" sz="1200" b="0" i="0" kern="1200" dirty="0">
                <a:solidFill>
                  <a:schemeClr val="tx1"/>
                </a:solidFill>
                <a:effectLst/>
                <a:latin typeface="+mn-lt"/>
                <a:ea typeface="+mn-ea"/>
                <a:cs typeface="+mn-cs"/>
              </a:rPr>
              <a:t> GG, Art. </a:t>
            </a:r>
            <a:r>
              <a:rPr lang="de-DE" sz="1200" b="0" i="0" u="sng" kern="1200" dirty="0">
                <a:solidFill>
                  <a:schemeClr val="tx1"/>
                </a:solidFill>
                <a:effectLst/>
                <a:latin typeface="+mn-lt"/>
                <a:ea typeface="+mn-ea"/>
                <a:cs typeface="+mn-cs"/>
                <a:hlinkClick r:id="rId14"/>
              </a:rPr>
              <a:t>16</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GRCh</a:t>
            </a:r>
            <a:r>
              <a:rPr lang="de-DE" sz="1200" b="0" i="0" kern="1200" dirty="0">
                <a:solidFill>
                  <a:schemeClr val="tx1"/>
                </a:solidFill>
                <a:effectLst/>
                <a:latin typeface="+mn-lt"/>
                <a:ea typeface="+mn-ea"/>
                <a:cs typeface="+mn-cs"/>
              </a:rPr>
              <a:t> und auf den Schutz seiner Reputation im wirtschaftlichen Verkehr (Art. </a:t>
            </a:r>
            <a:r>
              <a:rPr lang="de-DE" sz="1200" b="0" i="0" u="sng" kern="1200" dirty="0">
                <a:solidFill>
                  <a:schemeClr val="tx1"/>
                </a:solidFill>
                <a:effectLst/>
                <a:latin typeface="+mn-lt"/>
                <a:ea typeface="+mn-ea"/>
                <a:cs typeface="+mn-cs"/>
                <a:hlinkClick r:id="rId10"/>
              </a:rPr>
              <a:t>2</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11"/>
              </a:rPr>
              <a:t>I</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12"/>
              </a:rPr>
              <a:t>12</a:t>
            </a:r>
            <a:r>
              <a:rPr lang="de-DE" sz="1200" b="0" i="0" kern="1200" dirty="0">
                <a:solidFill>
                  <a:schemeClr val="tx1"/>
                </a:solidFill>
                <a:effectLst/>
                <a:latin typeface="+mn-lt"/>
                <a:ea typeface="+mn-ea"/>
                <a:cs typeface="+mn-cs"/>
              </a:rPr>
              <a:t> </a:t>
            </a:r>
            <a:r>
              <a:rPr lang="de-DE" sz="1200" b="0" i="0" u="sng" kern="1200" dirty="0">
                <a:solidFill>
                  <a:schemeClr val="tx1"/>
                </a:solidFill>
                <a:effectLst/>
                <a:latin typeface="+mn-lt"/>
                <a:ea typeface="+mn-ea"/>
                <a:cs typeface="+mn-cs"/>
                <a:hlinkClick r:id="rId13"/>
              </a:rPr>
              <a:t>I</a:t>
            </a:r>
            <a:r>
              <a:rPr lang="de-DE" sz="1200" b="0" i="0" kern="1200" dirty="0">
                <a:solidFill>
                  <a:schemeClr val="tx1"/>
                </a:solidFill>
                <a:effectLst/>
                <a:latin typeface="+mn-lt"/>
                <a:ea typeface="+mn-ea"/>
                <a:cs typeface="+mn-cs"/>
              </a:rPr>
              <a:t> GG).</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Zustimmend auch </a:t>
            </a:r>
            <a:r>
              <a:rPr lang="de-DE" sz="1200" b="0" i="0" kern="1200" dirty="0" err="1">
                <a:solidFill>
                  <a:schemeClr val="tx1"/>
                </a:solidFill>
                <a:effectLst/>
                <a:latin typeface="+mn-lt"/>
                <a:ea typeface="+mn-ea"/>
                <a:cs typeface="+mn-cs"/>
              </a:rPr>
              <a:t>Thönißen</a:t>
            </a:r>
            <a:r>
              <a:rPr lang="de-DE" sz="1200" b="0" i="0" kern="1200" dirty="0">
                <a:solidFill>
                  <a:schemeClr val="tx1"/>
                </a:solidFill>
                <a:effectLst/>
                <a:latin typeface="+mn-lt"/>
                <a:ea typeface="+mn-ea"/>
                <a:cs typeface="+mn-cs"/>
              </a:rPr>
              <a:t>/</a:t>
            </a:r>
            <a:r>
              <a:rPr lang="de-DE" sz="1200" b="0" i="0" kern="1200" dirty="0" err="1">
                <a:solidFill>
                  <a:schemeClr val="tx1"/>
                </a:solidFill>
                <a:effectLst/>
                <a:latin typeface="+mn-lt"/>
                <a:ea typeface="+mn-ea"/>
                <a:cs typeface="+mn-cs"/>
              </a:rPr>
              <a:t>Kuß</a:t>
            </a:r>
            <a:r>
              <a:rPr lang="de-DE" sz="1200" b="0" i="0" kern="1200" dirty="0">
                <a:solidFill>
                  <a:schemeClr val="tx1"/>
                </a:solidFill>
                <a:effectLst/>
                <a:latin typeface="+mn-lt"/>
                <a:ea typeface="+mn-ea"/>
                <a:cs typeface="+mn-cs"/>
              </a:rPr>
              <a:t>: Erhöhte Anforderungen für Geheimnisschutz im </a:t>
            </a:r>
            <a:r>
              <a:rPr lang="de-DE" sz="1200" b="0" i="0" kern="1200" dirty="0" err="1">
                <a:solidFill>
                  <a:schemeClr val="tx1"/>
                </a:solidFill>
                <a:effectLst/>
                <a:latin typeface="+mn-lt"/>
                <a:ea typeface="+mn-ea"/>
                <a:cs typeface="+mn-cs"/>
              </a:rPr>
              <a:t>ArbeitsvertragNZA</a:t>
            </a:r>
            <a:r>
              <a:rPr lang="de-DE" sz="1200" b="0" i="0" kern="1200" dirty="0">
                <a:solidFill>
                  <a:schemeClr val="tx1"/>
                </a:solidFill>
                <a:effectLst/>
                <a:latin typeface="+mn-lt"/>
                <a:ea typeface="+mn-ea"/>
                <a:cs typeface="+mn-cs"/>
              </a:rPr>
              <a:t> 2025, 233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Uneindeutig, weil es Anspruch „neben“ </a:t>
            </a:r>
            <a:r>
              <a:rPr lang="de-DE" sz="1200" b="0" i="0" kern="1200" dirty="0" err="1">
                <a:solidFill>
                  <a:schemeClr val="tx1"/>
                </a:solidFill>
                <a:effectLst/>
                <a:latin typeface="+mn-lt"/>
                <a:ea typeface="+mn-ea"/>
                <a:cs typeface="+mn-cs"/>
              </a:rPr>
              <a:t>GeschGehG</a:t>
            </a:r>
            <a:r>
              <a:rPr lang="de-DE" sz="1200" b="0" i="0" kern="1200" dirty="0">
                <a:solidFill>
                  <a:schemeClr val="tx1"/>
                </a:solidFill>
                <a:effectLst/>
                <a:latin typeface="+mn-lt"/>
                <a:ea typeface="+mn-ea"/>
                <a:cs typeface="+mn-cs"/>
              </a:rPr>
              <a:t> bejaht ist´: </a:t>
            </a:r>
            <a:r>
              <a:rPr lang="nn-NO" sz="1200" b="0" i="0" kern="1200" dirty="0">
                <a:solidFill>
                  <a:schemeClr val="tx1"/>
                </a:solidFill>
                <a:effectLst/>
                <a:latin typeface="+mn-lt"/>
                <a:ea typeface="+mn-ea"/>
                <a:cs typeface="+mn-cs"/>
              </a:rPr>
              <a:t>LAG Hamm, Urt. 23.06.2021 – 10 SaGa 9/21</a:t>
            </a:r>
            <a:endParaRPr lang="de-D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Literatur, die einen Schutz über das </a:t>
            </a:r>
            <a:r>
              <a:rPr lang="de-DE" sz="1200" b="0" i="0" kern="1200" dirty="0" err="1">
                <a:solidFill>
                  <a:schemeClr val="tx1"/>
                </a:solidFill>
                <a:effectLst/>
                <a:latin typeface="+mn-lt"/>
                <a:ea typeface="+mn-ea"/>
                <a:cs typeface="+mn-cs"/>
              </a:rPr>
              <a:t>GeschGehG</a:t>
            </a:r>
            <a:r>
              <a:rPr lang="de-DE" sz="1200" b="0" i="0" kern="1200" dirty="0">
                <a:solidFill>
                  <a:schemeClr val="tx1"/>
                </a:solidFill>
                <a:effectLst/>
                <a:latin typeface="+mn-lt"/>
                <a:ea typeface="+mn-ea"/>
                <a:cs typeface="+mn-cs"/>
              </a:rPr>
              <a:t> hinaus im Lichte der Gesetzesbegründung nicht mehr für tragbar hält: </a:t>
            </a:r>
            <a:r>
              <a:rPr lang="de-DE" sz="1200" b="0" i="0" kern="1200" dirty="0" err="1">
                <a:solidFill>
                  <a:schemeClr val="tx1"/>
                </a:solidFill>
                <a:effectLst/>
                <a:latin typeface="+mn-lt"/>
                <a:ea typeface="+mn-ea"/>
                <a:cs typeface="+mn-cs"/>
              </a:rPr>
              <a:t>Kuß</a:t>
            </a:r>
            <a:r>
              <a:rPr lang="de-DE" sz="1200" b="0" i="0" kern="1200" dirty="0">
                <a:solidFill>
                  <a:schemeClr val="tx1"/>
                </a:solidFill>
                <a:effectLst/>
                <a:latin typeface="+mn-lt"/>
                <a:ea typeface="+mn-ea"/>
                <a:cs typeface="+mn-cs"/>
              </a:rPr>
              <a:t>/Lorbach/</a:t>
            </a:r>
            <a:r>
              <a:rPr lang="de-DE" sz="1200" b="0" i="0" kern="1200" dirty="0" err="1">
                <a:solidFill>
                  <a:schemeClr val="tx1"/>
                </a:solidFill>
                <a:effectLst/>
                <a:latin typeface="+mn-lt"/>
                <a:ea typeface="+mn-ea"/>
                <a:cs typeface="+mn-cs"/>
              </a:rPr>
              <a:t>Thönißen</a:t>
            </a:r>
            <a:r>
              <a:rPr lang="de-DE" sz="1200" b="0" i="0" kern="1200" dirty="0">
                <a:solidFill>
                  <a:schemeClr val="tx1"/>
                </a:solidFill>
                <a:effectLst/>
                <a:latin typeface="+mn-lt"/>
                <a:ea typeface="+mn-ea"/>
                <a:cs typeface="+mn-cs"/>
              </a:rPr>
              <a:t>, DB 2024, 864-869</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Ähnlich scheint es das LAG BaWü in 03.07.2025 - 8 Ta 1/25  </a:t>
            </a:r>
            <a:r>
              <a:rPr lang="de-DE" sz="1200" b="0" i="0" kern="1200" dirty="0" err="1">
                <a:solidFill>
                  <a:schemeClr val="tx1"/>
                </a:solidFill>
                <a:effectLst/>
                <a:latin typeface="+mn-lt"/>
                <a:ea typeface="+mn-ea"/>
                <a:cs typeface="+mn-cs"/>
              </a:rPr>
              <a:t>Rn</a:t>
            </a:r>
            <a:r>
              <a:rPr lang="de-DE" sz="1200" b="0" i="0" kern="1200" dirty="0">
                <a:solidFill>
                  <a:schemeClr val="tx1"/>
                </a:solidFill>
                <a:effectLst/>
                <a:latin typeface="+mn-lt"/>
                <a:ea typeface="+mn-ea"/>
                <a:cs typeface="+mn-cs"/>
              </a:rPr>
              <a:t>. 44 zu sehen. Entscheidend ist immer, ob Geheimhaltungsmaßnahmen getroffen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Für eine breite Anwendung auch für „sonstige Interna“ plädieren Fuhlrott und Fischer in: NZA 2022, 809, </a:t>
            </a:r>
            <a:r>
              <a:rPr lang="de-DE" sz="1200" b="0" i="0" kern="1200" dirty="0" err="1">
                <a:solidFill>
                  <a:schemeClr val="tx1"/>
                </a:solidFill>
                <a:effectLst/>
                <a:latin typeface="+mn-lt"/>
                <a:ea typeface="+mn-ea"/>
                <a:cs typeface="+mn-cs"/>
              </a:rPr>
              <a:t>beck</a:t>
            </a:r>
            <a:r>
              <a:rPr lang="de-DE" sz="1200" b="0" i="0" kern="1200" dirty="0">
                <a:solidFill>
                  <a:schemeClr val="tx1"/>
                </a:solidFill>
                <a:effectLst/>
                <a:latin typeface="+mn-lt"/>
                <a:ea typeface="+mn-ea"/>
                <a:cs typeface="+mn-cs"/>
              </a:rPr>
              <a:t>-online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b="0" i="0" kern="1200" dirty="0">
              <a:solidFill>
                <a:schemeClr val="tx1"/>
              </a:solidFill>
              <a:effectLst/>
              <a:latin typeface="+mn-lt"/>
              <a:ea typeface="+mn-ea"/>
              <a:cs typeface="+mn-cs"/>
            </a:endParaRPr>
          </a:p>
          <a:p>
            <a:endParaRPr lang="de-DE" dirty="0"/>
          </a:p>
        </p:txBody>
      </p:sp>
      <p:sp>
        <p:nvSpPr>
          <p:cNvPr id="4" name="Foliennummernplatzhalter 3">
            <a:extLst>
              <a:ext uri="{FF2B5EF4-FFF2-40B4-BE49-F238E27FC236}">
                <a16:creationId xmlns:a16="http://schemas.microsoft.com/office/drawing/2014/main" id="{72C2125A-8546-F101-A055-E932AE2D4E9D}"/>
              </a:ext>
            </a:extLst>
          </p:cNvPr>
          <p:cNvSpPr>
            <a:spLocks noGrp="1"/>
          </p:cNvSpPr>
          <p:nvPr>
            <p:ph type="sldNum" sz="quarter" idx="5"/>
          </p:nvPr>
        </p:nvSpPr>
        <p:spPr/>
        <p:txBody>
          <a:bodyPr/>
          <a:lstStyle/>
          <a:p>
            <a:fld id="{2FE91C66-F767-B64A-B3C9-1C4CCE19B1BC}" type="slidenum">
              <a:rPr lang="de-DE" smtClean="0"/>
              <a:t>37</a:t>
            </a:fld>
            <a:endParaRPr lang="de-DE"/>
          </a:p>
        </p:txBody>
      </p:sp>
    </p:spTree>
    <p:extLst>
      <p:ext uri="{BB962C8B-B14F-4D97-AF65-F5344CB8AC3E}">
        <p14:creationId xmlns:p14="http://schemas.microsoft.com/office/powerpoint/2010/main" val="10182441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CCCC8-FC7B-4D48-09C9-BBB622EC1C7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D4EEB97-0FFA-E518-5FCB-A76FA64B5F8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5C205DA-E45D-2150-C2A4-A94AFD90E96C}"/>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59BC8AEA-B206-D8BF-9A52-BCB2EF0214B0}"/>
              </a:ext>
            </a:extLst>
          </p:cNvPr>
          <p:cNvSpPr>
            <a:spLocks noGrp="1"/>
          </p:cNvSpPr>
          <p:nvPr>
            <p:ph type="sldNum" sz="quarter" idx="5"/>
          </p:nvPr>
        </p:nvSpPr>
        <p:spPr/>
        <p:txBody>
          <a:bodyPr/>
          <a:lstStyle/>
          <a:p>
            <a:fld id="{2FE91C66-F767-B64A-B3C9-1C4CCE19B1BC}" type="slidenum">
              <a:rPr lang="de-DE" smtClean="0"/>
              <a:t>38</a:t>
            </a:fld>
            <a:endParaRPr lang="de-DE"/>
          </a:p>
        </p:txBody>
      </p:sp>
    </p:spTree>
    <p:extLst>
      <p:ext uri="{BB962C8B-B14F-4D97-AF65-F5344CB8AC3E}">
        <p14:creationId xmlns:p14="http://schemas.microsoft.com/office/powerpoint/2010/main" val="3524108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B0853-A10E-4429-540D-40DAA501D07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C22087F-B02B-ED4D-DE08-D04E3AE5B7F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8076F26-C28E-FA92-51EF-6334ABB3B66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A05BE6F2-6125-4991-AD31-4A24D03BE942}"/>
              </a:ext>
            </a:extLst>
          </p:cNvPr>
          <p:cNvSpPr>
            <a:spLocks noGrp="1"/>
          </p:cNvSpPr>
          <p:nvPr>
            <p:ph type="sldNum" sz="quarter" idx="5"/>
          </p:nvPr>
        </p:nvSpPr>
        <p:spPr/>
        <p:txBody>
          <a:bodyPr/>
          <a:lstStyle/>
          <a:p>
            <a:fld id="{2FE91C66-F767-B64A-B3C9-1C4CCE19B1BC}" type="slidenum">
              <a:rPr lang="de-DE" smtClean="0"/>
              <a:t>39</a:t>
            </a:fld>
            <a:endParaRPr lang="de-DE"/>
          </a:p>
        </p:txBody>
      </p:sp>
    </p:spTree>
    <p:extLst>
      <p:ext uri="{BB962C8B-B14F-4D97-AF65-F5344CB8AC3E}">
        <p14:creationId xmlns:p14="http://schemas.microsoft.com/office/powerpoint/2010/main" val="36138616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A48CD-804D-62C5-F6AA-60A17954AF4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EBB1240-440B-81AB-E8EA-55102775D96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2FE342E-C01F-5CD1-E3F4-FED8F5B6FDC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ED5BABE9-5458-99DF-AFE7-14F0156B70D9}"/>
              </a:ext>
            </a:extLst>
          </p:cNvPr>
          <p:cNvSpPr>
            <a:spLocks noGrp="1"/>
          </p:cNvSpPr>
          <p:nvPr>
            <p:ph type="sldNum" sz="quarter" idx="5"/>
          </p:nvPr>
        </p:nvSpPr>
        <p:spPr/>
        <p:txBody>
          <a:bodyPr/>
          <a:lstStyle/>
          <a:p>
            <a:fld id="{2FE91C66-F767-B64A-B3C9-1C4CCE19B1BC}" type="slidenum">
              <a:rPr lang="de-DE" smtClean="0"/>
              <a:t>40</a:t>
            </a:fld>
            <a:endParaRPr lang="de-DE"/>
          </a:p>
        </p:txBody>
      </p:sp>
    </p:spTree>
    <p:extLst>
      <p:ext uri="{BB962C8B-B14F-4D97-AF65-F5344CB8AC3E}">
        <p14:creationId xmlns:p14="http://schemas.microsoft.com/office/powerpoint/2010/main" val="18503365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BD60F-509F-CEB5-5AAA-B335F88FE41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3C31EB9-5432-494A-7336-89B23ED0D5B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BE6ADF8-2C56-DC03-3EB4-CA91F7558BE4}"/>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2AEF0BB-F442-DAC4-F7CC-44FEFB2594BB}"/>
              </a:ext>
            </a:extLst>
          </p:cNvPr>
          <p:cNvSpPr>
            <a:spLocks noGrp="1"/>
          </p:cNvSpPr>
          <p:nvPr>
            <p:ph type="sldNum" sz="quarter" idx="5"/>
          </p:nvPr>
        </p:nvSpPr>
        <p:spPr/>
        <p:txBody>
          <a:bodyPr/>
          <a:lstStyle/>
          <a:p>
            <a:fld id="{2FE91C66-F767-B64A-B3C9-1C4CCE19B1BC}" type="slidenum">
              <a:rPr lang="de-DE" smtClean="0"/>
              <a:t>41</a:t>
            </a:fld>
            <a:endParaRPr lang="de-DE"/>
          </a:p>
        </p:txBody>
      </p:sp>
    </p:spTree>
    <p:extLst>
      <p:ext uri="{BB962C8B-B14F-4D97-AF65-F5344CB8AC3E}">
        <p14:creationId xmlns:p14="http://schemas.microsoft.com/office/powerpoint/2010/main" val="159720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Gewechselt in die Funktion Technology Manager Global</a:t>
            </a:r>
          </a:p>
        </p:txBody>
      </p:sp>
      <p:sp>
        <p:nvSpPr>
          <p:cNvPr id="4" name="Foliennummernplatzhalter 3"/>
          <p:cNvSpPr>
            <a:spLocks noGrp="1"/>
          </p:cNvSpPr>
          <p:nvPr>
            <p:ph type="sldNum" sz="quarter" idx="5"/>
          </p:nvPr>
        </p:nvSpPr>
        <p:spPr/>
        <p:txBody>
          <a:bodyPr/>
          <a:lstStyle/>
          <a:p>
            <a:fld id="{6D78541C-3CDF-46AF-9690-7880407F357B}" type="slidenum">
              <a:rPr lang="de-DE" smtClean="0"/>
              <a:t>4</a:t>
            </a:fld>
            <a:endParaRPr lang="de-DE"/>
          </a:p>
        </p:txBody>
      </p:sp>
    </p:spTree>
    <p:extLst>
      <p:ext uri="{BB962C8B-B14F-4D97-AF65-F5344CB8AC3E}">
        <p14:creationId xmlns:p14="http://schemas.microsoft.com/office/powerpoint/2010/main" val="35110205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44BF8-D240-13E9-367A-1400C06A432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F393F19-DFE0-9D68-7BC8-01E9D6A831E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B46E2A1-6988-1A30-9A24-B4E651FF04B7}"/>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5F474858-FC7D-7D66-D92E-8FFF7E063C98}"/>
              </a:ext>
            </a:extLst>
          </p:cNvPr>
          <p:cNvSpPr>
            <a:spLocks noGrp="1"/>
          </p:cNvSpPr>
          <p:nvPr>
            <p:ph type="sldNum" sz="quarter" idx="5"/>
          </p:nvPr>
        </p:nvSpPr>
        <p:spPr/>
        <p:txBody>
          <a:bodyPr/>
          <a:lstStyle/>
          <a:p>
            <a:fld id="{2FE91C66-F767-B64A-B3C9-1C4CCE19B1BC}" type="slidenum">
              <a:rPr lang="de-DE" smtClean="0"/>
              <a:t>42</a:t>
            </a:fld>
            <a:endParaRPr lang="de-DE"/>
          </a:p>
        </p:txBody>
      </p:sp>
    </p:spTree>
    <p:extLst>
      <p:ext uri="{BB962C8B-B14F-4D97-AF65-F5344CB8AC3E}">
        <p14:creationId xmlns:p14="http://schemas.microsoft.com/office/powerpoint/2010/main" val="26709553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B8836-2FEA-3599-7DF9-BB658886338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01F0894-6871-3391-7B9C-9259FFF908B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C3F7BDE-FE9E-FCD4-DEE2-9E02632BBA53}"/>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15133919-8791-D030-7767-6391843CBB27}"/>
              </a:ext>
            </a:extLst>
          </p:cNvPr>
          <p:cNvSpPr>
            <a:spLocks noGrp="1"/>
          </p:cNvSpPr>
          <p:nvPr>
            <p:ph type="sldNum" sz="quarter" idx="5"/>
          </p:nvPr>
        </p:nvSpPr>
        <p:spPr/>
        <p:txBody>
          <a:bodyPr/>
          <a:lstStyle/>
          <a:p>
            <a:fld id="{2FE91C66-F767-B64A-B3C9-1C4CCE19B1BC}" type="slidenum">
              <a:rPr lang="de-DE" smtClean="0"/>
              <a:t>43</a:t>
            </a:fld>
            <a:endParaRPr lang="de-DE"/>
          </a:p>
        </p:txBody>
      </p:sp>
    </p:spTree>
    <p:extLst>
      <p:ext uri="{BB962C8B-B14F-4D97-AF65-F5344CB8AC3E}">
        <p14:creationId xmlns:p14="http://schemas.microsoft.com/office/powerpoint/2010/main" val="15510264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4B16A-6D61-5B30-4741-3503294B656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72B4FC6-98CC-D031-E30A-77AA3FCCC08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3A5D49A-E479-FF4A-D067-0684A70B36C2}"/>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E8686714-1B06-16EC-3E06-C6822526777E}"/>
              </a:ext>
            </a:extLst>
          </p:cNvPr>
          <p:cNvSpPr>
            <a:spLocks noGrp="1"/>
          </p:cNvSpPr>
          <p:nvPr>
            <p:ph type="sldNum" sz="quarter" idx="5"/>
          </p:nvPr>
        </p:nvSpPr>
        <p:spPr/>
        <p:txBody>
          <a:bodyPr/>
          <a:lstStyle/>
          <a:p>
            <a:fld id="{2FE91C66-F767-B64A-B3C9-1C4CCE19B1BC}" type="slidenum">
              <a:rPr lang="de-DE" smtClean="0"/>
              <a:t>44</a:t>
            </a:fld>
            <a:endParaRPr lang="de-DE"/>
          </a:p>
        </p:txBody>
      </p:sp>
    </p:spTree>
    <p:extLst>
      <p:ext uri="{BB962C8B-B14F-4D97-AF65-F5344CB8AC3E}">
        <p14:creationId xmlns:p14="http://schemas.microsoft.com/office/powerpoint/2010/main" val="10659394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59EA9-0935-DF7F-BF5E-FEB07C6EFEF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3CA9188-9BCA-8470-DD67-B19D9586B94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65CF6F4-387D-CE2E-CB55-2A2778CDB7D7}"/>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37D7EDC-AA5E-E030-5F1C-810CBF8D1B5A}"/>
              </a:ext>
            </a:extLst>
          </p:cNvPr>
          <p:cNvSpPr>
            <a:spLocks noGrp="1"/>
          </p:cNvSpPr>
          <p:nvPr>
            <p:ph type="sldNum" sz="quarter" idx="5"/>
          </p:nvPr>
        </p:nvSpPr>
        <p:spPr/>
        <p:txBody>
          <a:bodyPr/>
          <a:lstStyle/>
          <a:p>
            <a:fld id="{2FE91C66-F767-B64A-B3C9-1C4CCE19B1BC}" type="slidenum">
              <a:rPr lang="de-DE" smtClean="0"/>
              <a:t>45</a:t>
            </a:fld>
            <a:endParaRPr lang="de-DE"/>
          </a:p>
        </p:txBody>
      </p:sp>
    </p:spTree>
    <p:extLst>
      <p:ext uri="{BB962C8B-B14F-4D97-AF65-F5344CB8AC3E}">
        <p14:creationId xmlns:p14="http://schemas.microsoft.com/office/powerpoint/2010/main" val="3301352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0DF84-F2C7-C46C-622C-50EDD6001F9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BC22D88-E8A7-0E17-E0BD-CE167940D57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E51A624-20EC-CD36-81B8-5060B9CEE7D2}"/>
              </a:ext>
            </a:extLst>
          </p:cNvPr>
          <p:cNvSpPr>
            <a:spLocks noGrp="1"/>
          </p:cNvSpPr>
          <p:nvPr>
            <p:ph type="body" idx="1"/>
          </p:nvPr>
        </p:nvSpPr>
        <p:spPr/>
        <p:txBody>
          <a:bodyPr/>
          <a:lstStyle/>
          <a:p>
            <a:r>
              <a:rPr lang="de-DE" dirty="0"/>
              <a:t>Gewechselt in die Funktion Technology Manager Global</a:t>
            </a:r>
          </a:p>
        </p:txBody>
      </p:sp>
      <p:sp>
        <p:nvSpPr>
          <p:cNvPr id="4" name="Foliennummernplatzhalter 3">
            <a:extLst>
              <a:ext uri="{FF2B5EF4-FFF2-40B4-BE49-F238E27FC236}">
                <a16:creationId xmlns:a16="http://schemas.microsoft.com/office/drawing/2014/main" id="{21EE7C74-42DF-719C-4173-B4D0A8FD74E4}"/>
              </a:ext>
            </a:extLst>
          </p:cNvPr>
          <p:cNvSpPr>
            <a:spLocks noGrp="1"/>
          </p:cNvSpPr>
          <p:nvPr>
            <p:ph type="sldNum" sz="quarter" idx="5"/>
          </p:nvPr>
        </p:nvSpPr>
        <p:spPr/>
        <p:txBody>
          <a:bodyPr/>
          <a:lstStyle/>
          <a:p>
            <a:fld id="{6D78541C-3CDF-46AF-9690-7880407F357B}" type="slidenum">
              <a:rPr lang="de-DE" smtClean="0"/>
              <a:t>6</a:t>
            </a:fld>
            <a:endParaRPr lang="de-DE"/>
          </a:p>
        </p:txBody>
      </p:sp>
    </p:spTree>
    <p:extLst>
      <p:ext uri="{BB962C8B-B14F-4D97-AF65-F5344CB8AC3E}">
        <p14:creationId xmlns:p14="http://schemas.microsoft.com/office/powerpoint/2010/main" val="3223777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1A963-5DAE-4134-0AE8-9A562532612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5E5C556-A55A-535E-11D1-82D28E279F1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F19E811-E5B3-6010-350F-02D2735B6873}"/>
              </a:ext>
            </a:extLst>
          </p:cNvPr>
          <p:cNvSpPr>
            <a:spLocks noGrp="1"/>
          </p:cNvSpPr>
          <p:nvPr>
            <p:ph type="body" idx="1"/>
          </p:nvPr>
        </p:nvSpPr>
        <p:spPr/>
        <p:txBody>
          <a:bodyPr/>
          <a:lstStyle/>
          <a:p>
            <a:r>
              <a:rPr lang="de-DE" dirty="0"/>
              <a:t>Aus welchen rechtlichen Grundlagen können Unternehmen den Schutz von Geschäftsgeheimnissen ableiten?</a:t>
            </a:r>
          </a:p>
          <a:p>
            <a:r>
              <a:rPr lang="de-DE" dirty="0"/>
              <a:t>Das Geschäftsgeheimnisgesetz möchte ich mir jetzt vorrangig mit Ihnen anschauen.</a:t>
            </a:r>
          </a:p>
        </p:txBody>
      </p:sp>
      <p:sp>
        <p:nvSpPr>
          <p:cNvPr id="4" name="Foliennummernplatzhalter 3">
            <a:extLst>
              <a:ext uri="{FF2B5EF4-FFF2-40B4-BE49-F238E27FC236}">
                <a16:creationId xmlns:a16="http://schemas.microsoft.com/office/drawing/2014/main" id="{9201B2EE-1CC1-E777-5313-08E125E396A5}"/>
              </a:ext>
            </a:extLst>
          </p:cNvPr>
          <p:cNvSpPr>
            <a:spLocks noGrp="1"/>
          </p:cNvSpPr>
          <p:nvPr>
            <p:ph type="sldNum" sz="quarter" idx="5"/>
          </p:nvPr>
        </p:nvSpPr>
        <p:spPr/>
        <p:txBody>
          <a:bodyPr/>
          <a:lstStyle/>
          <a:p>
            <a:fld id="{2FE91C66-F767-B64A-B3C9-1C4CCE19B1BC}" type="slidenum">
              <a:rPr lang="de-DE" smtClean="0"/>
              <a:t>8</a:t>
            </a:fld>
            <a:endParaRPr lang="de-DE"/>
          </a:p>
        </p:txBody>
      </p:sp>
    </p:spTree>
    <p:extLst>
      <p:ext uri="{BB962C8B-B14F-4D97-AF65-F5344CB8AC3E}">
        <p14:creationId xmlns:p14="http://schemas.microsoft.com/office/powerpoint/2010/main" val="1325864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E9981-3066-98AD-1740-DAB372E4D1C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C3531AE-A9E7-50A5-C09D-664837B34F3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422AEA9-A8A0-1EBB-4BA4-129ED18B14AB}"/>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DDC8EE7A-308C-5CD1-CBBA-7B82D0767233}"/>
              </a:ext>
            </a:extLst>
          </p:cNvPr>
          <p:cNvSpPr>
            <a:spLocks noGrp="1"/>
          </p:cNvSpPr>
          <p:nvPr>
            <p:ph type="sldNum" sz="quarter" idx="5"/>
          </p:nvPr>
        </p:nvSpPr>
        <p:spPr/>
        <p:txBody>
          <a:bodyPr/>
          <a:lstStyle/>
          <a:p>
            <a:fld id="{2FE91C66-F767-B64A-B3C9-1C4CCE19B1BC}" type="slidenum">
              <a:rPr lang="de-DE" smtClean="0"/>
              <a:t>9</a:t>
            </a:fld>
            <a:endParaRPr lang="de-DE"/>
          </a:p>
        </p:txBody>
      </p:sp>
    </p:spTree>
    <p:extLst>
      <p:ext uri="{BB962C8B-B14F-4D97-AF65-F5344CB8AC3E}">
        <p14:creationId xmlns:p14="http://schemas.microsoft.com/office/powerpoint/2010/main" val="3843302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F1879-3768-49A0-810D-1E4B419353E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8892B12-7659-982E-94F2-7DA73A66D97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D514F3A-9922-6C7E-5D24-273E6B6B5152}"/>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50B57347-3792-7314-8361-23FCD3F85E8D}"/>
              </a:ext>
            </a:extLst>
          </p:cNvPr>
          <p:cNvSpPr>
            <a:spLocks noGrp="1"/>
          </p:cNvSpPr>
          <p:nvPr>
            <p:ph type="sldNum" sz="quarter" idx="5"/>
          </p:nvPr>
        </p:nvSpPr>
        <p:spPr/>
        <p:txBody>
          <a:bodyPr/>
          <a:lstStyle/>
          <a:p>
            <a:fld id="{2FE91C66-F767-B64A-B3C9-1C4CCE19B1BC}" type="slidenum">
              <a:rPr lang="de-DE" smtClean="0"/>
              <a:t>10</a:t>
            </a:fld>
            <a:endParaRPr lang="de-DE"/>
          </a:p>
        </p:txBody>
      </p:sp>
    </p:spTree>
    <p:extLst>
      <p:ext uri="{BB962C8B-B14F-4D97-AF65-F5344CB8AC3E}">
        <p14:creationId xmlns:p14="http://schemas.microsoft.com/office/powerpoint/2010/main" val="2787323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54AF8-A374-D7A4-5FAB-F67C1123A92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A8B6173-0E63-C2E7-EB96-5218E11FCBD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D05F692-4F6E-6862-5DF8-57B55C562197}"/>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4180F62C-5A2B-D3FF-5D13-90010B1D95C9}"/>
              </a:ext>
            </a:extLst>
          </p:cNvPr>
          <p:cNvSpPr>
            <a:spLocks noGrp="1"/>
          </p:cNvSpPr>
          <p:nvPr>
            <p:ph type="sldNum" sz="quarter" idx="5"/>
          </p:nvPr>
        </p:nvSpPr>
        <p:spPr/>
        <p:txBody>
          <a:bodyPr/>
          <a:lstStyle/>
          <a:p>
            <a:fld id="{2FE91C66-F767-B64A-B3C9-1C4CCE19B1BC}" type="slidenum">
              <a:rPr lang="de-DE" smtClean="0"/>
              <a:t>11</a:t>
            </a:fld>
            <a:endParaRPr lang="de-DE"/>
          </a:p>
        </p:txBody>
      </p:sp>
    </p:spTree>
    <p:extLst>
      <p:ext uri="{BB962C8B-B14F-4D97-AF65-F5344CB8AC3E}">
        <p14:creationId xmlns:p14="http://schemas.microsoft.com/office/powerpoint/2010/main" val="1692466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2E9CE-8731-BD9A-E917-E9E7E6214D4F}"/>
              </a:ext>
            </a:extLst>
          </p:cNvPr>
          <p:cNvSpPr>
            <a:spLocks noGrp="1"/>
          </p:cNvSpPr>
          <p:nvPr>
            <p:ph type="title"/>
          </p:nvPr>
        </p:nvSpPr>
        <p:spPr/>
        <p:txBody>
          <a:bodyPr/>
          <a:lstStyle/>
          <a:p>
            <a:r>
              <a:rPr lang="de-DE" dirty="0"/>
              <a:t>Mastertitelformat bearbeiten</a:t>
            </a:r>
            <a:endParaRPr lang="en-DE" dirty="0"/>
          </a:p>
        </p:txBody>
      </p:sp>
      <p:sp>
        <p:nvSpPr>
          <p:cNvPr id="3" name="Content Placeholder 2">
            <a:extLst>
              <a:ext uri="{FF2B5EF4-FFF2-40B4-BE49-F238E27FC236}">
                <a16:creationId xmlns:a16="http://schemas.microsoft.com/office/drawing/2014/main" id="{F010B7D3-7BE6-6EEB-DEE9-E9FD8CF9C655}"/>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a:p>
        </p:txBody>
      </p:sp>
      <p:sp>
        <p:nvSpPr>
          <p:cNvPr id="4" name="Date Placeholder 3">
            <a:extLst>
              <a:ext uri="{FF2B5EF4-FFF2-40B4-BE49-F238E27FC236}">
                <a16:creationId xmlns:a16="http://schemas.microsoft.com/office/drawing/2014/main" id="{2E0CE940-6A04-5217-B2A2-FDA20F574F50}"/>
              </a:ext>
            </a:extLst>
          </p:cNvPr>
          <p:cNvSpPr>
            <a:spLocks noGrp="1"/>
          </p:cNvSpPr>
          <p:nvPr>
            <p:ph type="dt" sz="half" idx="10"/>
          </p:nvPr>
        </p:nvSpPr>
        <p:spPr/>
        <p:txBody>
          <a:bodyPr/>
          <a:lstStyle/>
          <a:p>
            <a:endParaRPr lang="en-DE"/>
          </a:p>
        </p:txBody>
      </p:sp>
      <p:sp>
        <p:nvSpPr>
          <p:cNvPr id="5" name="Footer Placeholder 4">
            <a:extLst>
              <a:ext uri="{FF2B5EF4-FFF2-40B4-BE49-F238E27FC236}">
                <a16:creationId xmlns:a16="http://schemas.microsoft.com/office/drawing/2014/main" id="{626AF79C-069A-9E6E-A35B-1CC71DEFB07B}"/>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06F79EED-D7A3-AE4C-815D-92D1641E55D7}"/>
              </a:ext>
            </a:extLst>
          </p:cNvPr>
          <p:cNvSpPr>
            <a:spLocks noGrp="1"/>
          </p:cNvSpPr>
          <p:nvPr>
            <p:ph type="sldNum" sz="quarter" idx="12"/>
          </p:nvPr>
        </p:nvSpPr>
        <p:spPr>
          <a:xfrm>
            <a:off x="9135503" y="6389806"/>
            <a:ext cx="2743200" cy="365125"/>
          </a:xfrm>
          <a:prstGeom prst="rect">
            <a:avLst/>
          </a:prstGeom>
        </p:spPr>
        <p:txBody>
          <a:bodyPr/>
          <a:lstStyle/>
          <a:p>
            <a:fld id="{F350A8C5-3740-4946-BA6B-072FAE995258}" type="slidenum">
              <a:rPr lang="en-DE" smtClean="0"/>
              <a:t>‹Nr.›</a:t>
            </a:fld>
            <a:endParaRPr lang="en-DE" dirty="0"/>
          </a:p>
        </p:txBody>
      </p:sp>
    </p:spTree>
    <p:extLst>
      <p:ext uri="{BB962C8B-B14F-4D97-AF65-F5344CB8AC3E}">
        <p14:creationId xmlns:p14="http://schemas.microsoft.com/office/powerpoint/2010/main" val="211879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4_Gliederun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203FB9A-0868-9709-09FA-EB3014B8954B}"/>
              </a:ext>
            </a:extLst>
          </p:cNvPr>
          <p:cNvPicPr>
            <a:picLocks noChangeAspect="1"/>
          </p:cNvPicPr>
          <p:nvPr userDrawn="1"/>
        </p:nvPicPr>
        <p:blipFill>
          <a:blip r:embed="rId2"/>
          <a:srcRect l="19712" t="23150" r="17875" b="61215"/>
          <a:stretch/>
        </p:blipFill>
        <p:spPr>
          <a:xfrm>
            <a:off x="-1676400" y="5735546"/>
            <a:ext cx="13868400" cy="1606731"/>
          </a:xfrm>
          <a:prstGeom prst="rect">
            <a:avLst/>
          </a:prstGeom>
          <a:noFill/>
          <a:ln>
            <a:noFill/>
          </a:ln>
        </p:spPr>
      </p:pic>
      <p:pic>
        <p:nvPicPr>
          <p:cNvPr id="5" name="Grafik 4">
            <a:extLst>
              <a:ext uri="{FF2B5EF4-FFF2-40B4-BE49-F238E27FC236}">
                <a16:creationId xmlns:a16="http://schemas.microsoft.com/office/drawing/2014/main" id="{4741A606-E583-73D2-522A-0DF378DC99CE}"/>
              </a:ext>
            </a:extLst>
          </p:cNvPr>
          <p:cNvPicPr>
            <a:picLocks noChangeAspect="1"/>
          </p:cNvPicPr>
          <p:nvPr userDrawn="1"/>
        </p:nvPicPr>
        <p:blipFill>
          <a:blip r:embed="rId3"/>
          <a:stretch>
            <a:fillRect/>
          </a:stretch>
        </p:blipFill>
        <p:spPr>
          <a:xfrm>
            <a:off x="10293350" y="368299"/>
            <a:ext cx="1527175" cy="116901"/>
          </a:xfrm>
          <a:prstGeom prst="rect">
            <a:avLst/>
          </a:prstGeom>
        </p:spPr>
      </p:pic>
      <p:sp>
        <p:nvSpPr>
          <p:cNvPr id="3" name="Textplatzhalter 2">
            <a:extLst>
              <a:ext uri="{FF2B5EF4-FFF2-40B4-BE49-F238E27FC236}">
                <a16:creationId xmlns:a16="http://schemas.microsoft.com/office/drawing/2014/main" id="{D3F14804-6056-E79F-73EC-FFE659E0B8AB}"/>
              </a:ext>
            </a:extLst>
          </p:cNvPr>
          <p:cNvSpPr>
            <a:spLocks noGrp="1"/>
          </p:cNvSpPr>
          <p:nvPr>
            <p:ph type="body" sz="quarter" idx="10" hasCustomPrompt="1"/>
          </p:nvPr>
        </p:nvSpPr>
        <p:spPr>
          <a:xfrm>
            <a:off x="289911" y="315069"/>
            <a:ext cx="5626701" cy="216091"/>
          </a:xfrm>
          <a:prstGeom prst="rect">
            <a:avLst/>
          </a:prstGeom>
        </p:spPr>
        <p:txBody>
          <a:bodyPr/>
          <a:lstStyle>
            <a:lvl1pPr marL="0" indent="0">
              <a:buNone/>
              <a:defRPr sz="1200" b="0" i="0">
                <a:latin typeface="Avenir Medium" panose="02000503020000020003" pitchFamily="2" charset="0"/>
              </a:defRPr>
            </a:lvl1pPr>
          </a:lstStyle>
          <a:p>
            <a:pPr lvl="0"/>
            <a:r>
              <a:rPr lang="de-DE" dirty="0"/>
              <a:t>TITEL DER PRÄSENTATION</a:t>
            </a:r>
          </a:p>
        </p:txBody>
      </p:sp>
      <p:sp>
        <p:nvSpPr>
          <p:cNvPr id="8" name="Textplatzhalter 3">
            <a:extLst>
              <a:ext uri="{FF2B5EF4-FFF2-40B4-BE49-F238E27FC236}">
                <a16:creationId xmlns:a16="http://schemas.microsoft.com/office/drawing/2014/main" id="{A349A36A-C081-6963-9608-032C7C04F0F4}"/>
              </a:ext>
            </a:extLst>
          </p:cNvPr>
          <p:cNvSpPr>
            <a:spLocks noGrp="1"/>
          </p:cNvSpPr>
          <p:nvPr>
            <p:ph type="body" sz="quarter" idx="11" hasCustomPrompt="1"/>
          </p:nvPr>
        </p:nvSpPr>
        <p:spPr>
          <a:xfrm>
            <a:off x="273068" y="817329"/>
            <a:ext cx="8861732" cy="485060"/>
          </a:xfrm>
          <a:prstGeom prst="rect">
            <a:avLst/>
          </a:prstGeom>
        </p:spPr>
        <p:txBody>
          <a:bodyPr/>
          <a:lstStyle>
            <a:lvl1pPr marL="0" indent="0" algn="l">
              <a:buNone/>
              <a:defRPr sz="3600" b="0" i="0">
                <a:solidFill>
                  <a:srgbClr val="020F21"/>
                </a:solidFill>
                <a:latin typeface="Relais Display" pitchFamily="2" charset="77"/>
                <a:ea typeface="Relais Display" pitchFamily="2" charset="77"/>
                <a:cs typeface="Relais Display" pitchFamily="2" charset="77"/>
              </a:defRPr>
            </a:lvl1pPr>
          </a:lstStyle>
          <a:p>
            <a:pPr lvl="0"/>
            <a:r>
              <a:rPr lang="de-DE" dirty="0"/>
              <a:t>Gliederung/Content</a:t>
            </a:r>
          </a:p>
        </p:txBody>
      </p:sp>
      <p:sp>
        <p:nvSpPr>
          <p:cNvPr id="11" name="Textplatzhalter 3">
            <a:extLst>
              <a:ext uri="{FF2B5EF4-FFF2-40B4-BE49-F238E27FC236}">
                <a16:creationId xmlns:a16="http://schemas.microsoft.com/office/drawing/2014/main" id="{1FA8F4F6-664D-ABA3-3C3A-B137ACF5D9B4}"/>
              </a:ext>
            </a:extLst>
          </p:cNvPr>
          <p:cNvSpPr>
            <a:spLocks noGrp="1"/>
          </p:cNvSpPr>
          <p:nvPr>
            <p:ph type="body" sz="quarter" idx="12" hasCustomPrompt="1"/>
          </p:nvPr>
        </p:nvSpPr>
        <p:spPr>
          <a:xfrm>
            <a:off x="289912" y="1665157"/>
            <a:ext cx="5626702" cy="395417"/>
          </a:xfrm>
          <a:prstGeom prst="rect">
            <a:avLst/>
          </a:prstGeom>
        </p:spPr>
        <p:txBody>
          <a:bodyPr/>
          <a:lstStyle>
            <a:lvl1pPr marL="0" indent="0" algn="l">
              <a:lnSpc>
                <a:spcPct val="120000"/>
              </a:lnSpc>
              <a:buFontTx/>
              <a:buNone/>
              <a:defRPr sz="2400" b="0" i="0">
                <a:solidFill>
                  <a:srgbClr val="020F21"/>
                </a:solidFill>
                <a:latin typeface="Relais Display" pitchFamily="2" charset="77"/>
                <a:ea typeface="Relais Display" pitchFamily="2" charset="77"/>
                <a:cs typeface="Relais Display" pitchFamily="2" charset="77"/>
              </a:defRPr>
            </a:lvl1pPr>
          </a:lstStyle>
          <a:p>
            <a:pPr lvl="0"/>
            <a:r>
              <a:rPr lang="de-DE" dirty="0"/>
              <a:t>I.   Gliederungsebene 1</a:t>
            </a:r>
          </a:p>
        </p:txBody>
      </p:sp>
      <p:sp>
        <p:nvSpPr>
          <p:cNvPr id="12" name="Textplatzhalter 3">
            <a:extLst>
              <a:ext uri="{FF2B5EF4-FFF2-40B4-BE49-F238E27FC236}">
                <a16:creationId xmlns:a16="http://schemas.microsoft.com/office/drawing/2014/main" id="{8C2F7EE3-01EA-5F00-634A-2AF8B9E0DE2C}"/>
              </a:ext>
            </a:extLst>
          </p:cNvPr>
          <p:cNvSpPr>
            <a:spLocks noGrp="1"/>
          </p:cNvSpPr>
          <p:nvPr>
            <p:ph type="body" sz="quarter" idx="13" hasCustomPrompt="1"/>
          </p:nvPr>
        </p:nvSpPr>
        <p:spPr>
          <a:xfrm>
            <a:off x="648688" y="2131874"/>
            <a:ext cx="5267926" cy="395417"/>
          </a:xfrm>
          <a:prstGeom prst="rect">
            <a:avLst/>
          </a:prstGeom>
        </p:spPr>
        <p:txBody>
          <a:bodyPr/>
          <a:lstStyle>
            <a:lvl1pPr marL="0" indent="0" algn="l">
              <a:lnSpc>
                <a:spcPct val="120000"/>
              </a:lnSpc>
              <a:buFontTx/>
              <a:buNone/>
              <a:defRPr sz="2000" b="0" i="0">
                <a:solidFill>
                  <a:srgbClr val="020F21"/>
                </a:solidFill>
                <a:latin typeface="Relais Display" pitchFamily="2" charset="77"/>
                <a:ea typeface="Relais Display" pitchFamily="2" charset="77"/>
                <a:cs typeface="Relais Display" pitchFamily="2" charset="77"/>
              </a:defRPr>
            </a:lvl1pPr>
          </a:lstStyle>
          <a:p>
            <a:pPr lvl="0"/>
            <a:r>
              <a:rPr lang="de-DE" dirty="0"/>
              <a:t>1.    Gliederungsebene 2</a:t>
            </a:r>
          </a:p>
        </p:txBody>
      </p:sp>
      <p:sp>
        <p:nvSpPr>
          <p:cNvPr id="13" name="Textplatzhalter 3">
            <a:extLst>
              <a:ext uri="{FF2B5EF4-FFF2-40B4-BE49-F238E27FC236}">
                <a16:creationId xmlns:a16="http://schemas.microsoft.com/office/drawing/2014/main" id="{60A01587-2F0A-91F5-2B6C-0C54B1EE5ABF}"/>
              </a:ext>
            </a:extLst>
          </p:cNvPr>
          <p:cNvSpPr>
            <a:spLocks noGrp="1"/>
          </p:cNvSpPr>
          <p:nvPr>
            <p:ph type="body" sz="quarter" idx="14" hasCustomPrompt="1"/>
          </p:nvPr>
        </p:nvSpPr>
        <p:spPr>
          <a:xfrm>
            <a:off x="1163038" y="2607494"/>
            <a:ext cx="4753576" cy="395417"/>
          </a:xfrm>
          <a:prstGeom prst="rect">
            <a:avLst/>
          </a:prstGeom>
        </p:spPr>
        <p:txBody>
          <a:bodyPr/>
          <a:lstStyle>
            <a:lvl1pPr marL="0" indent="0" algn="l">
              <a:lnSpc>
                <a:spcPct val="120000"/>
              </a:lnSpc>
              <a:buFontTx/>
              <a:buNone/>
              <a:defRPr sz="1800" b="0" i="0">
                <a:solidFill>
                  <a:srgbClr val="020F21"/>
                </a:solidFill>
                <a:latin typeface="Relais Display" pitchFamily="2" charset="77"/>
                <a:ea typeface="Relais Display" pitchFamily="2" charset="77"/>
                <a:cs typeface="Relais Display" pitchFamily="2" charset="77"/>
              </a:defRPr>
            </a:lvl1pPr>
          </a:lstStyle>
          <a:p>
            <a:pPr lvl="0"/>
            <a:r>
              <a:rPr lang="de-DE" dirty="0"/>
              <a:t>a)    Gliederungsebene 3</a:t>
            </a:r>
          </a:p>
          <a:p>
            <a:pPr lvl="0"/>
            <a:endParaRPr lang="de-DE" dirty="0"/>
          </a:p>
        </p:txBody>
      </p:sp>
      <p:sp>
        <p:nvSpPr>
          <p:cNvPr id="2" name="Textplatzhalter 3">
            <a:extLst>
              <a:ext uri="{FF2B5EF4-FFF2-40B4-BE49-F238E27FC236}">
                <a16:creationId xmlns:a16="http://schemas.microsoft.com/office/drawing/2014/main" id="{A31EDB0B-BBE0-026F-844F-49AE4368226D}"/>
              </a:ext>
            </a:extLst>
          </p:cNvPr>
          <p:cNvSpPr>
            <a:spLocks noGrp="1"/>
          </p:cNvSpPr>
          <p:nvPr>
            <p:ph type="body" sz="quarter" idx="16" hasCustomPrompt="1"/>
          </p:nvPr>
        </p:nvSpPr>
        <p:spPr>
          <a:xfrm>
            <a:off x="1402538" y="3103890"/>
            <a:ext cx="4514076" cy="395417"/>
          </a:xfrm>
          <a:prstGeom prst="rect">
            <a:avLst/>
          </a:prstGeom>
        </p:spPr>
        <p:txBody>
          <a:bodyPr/>
          <a:lstStyle>
            <a:lvl1pPr marL="0" indent="0" algn="l">
              <a:lnSpc>
                <a:spcPct val="120000"/>
              </a:lnSpc>
              <a:buFontTx/>
              <a:buNone/>
              <a:defRPr sz="1800" b="0" i="0">
                <a:solidFill>
                  <a:srgbClr val="020F21"/>
                </a:solidFill>
                <a:latin typeface="Relais Display" pitchFamily="2" charset="77"/>
                <a:ea typeface="Relais Display" pitchFamily="2" charset="77"/>
                <a:cs typeface="Relais Display" pitchFamily="2" charset="77"/>
              </a:defRPr>
            </a:lvl1pPr>
          </a:lstStyle>
          <a:p>
            <a:pPr lvl="0"/>
            <a:r>
              <a:rPr lang="de-DE" dirty="0" err="1"/>
              <a:t>aa</a:t>
            </a:r>
            <a:r>
              <a:rPr lang="de-DE" dirty="0"/>
              <a:t>)    Gliederungsebene 4</a:t>
            </a:r>
          </a:p>
          <a:p>
            <a:pPr lvl="0"/>
            <a:endParaRPr lang="de-DE" dirty="0"/>
          </a:p>
        </p:txBody>
      </p:sp>
      <p:sp>
        <p:nvSpPr>
          <p:cNvPr id="4" name="Textplatzhalter 8">
            <a:extLst>
              <a:ext uri="{FF2B5EF4-FFF2-40B4-BE49-F238E27FC236}">
                <a16:creationId xmlns:a16="http://schemas.microsoft.com/office/drawing/2014/main" id="{EC4A3EE0-0D3F-9DC8-D657-8152E0505C9B}"/>
              </a:ext>
            </a:extLst>
          </p:cNvPr>
          <p:cNvSpPr>
            <a:spLocks noGrp="1"/>
          </p:cNvSpPr>
          <p:nvPr>
            <p:ph type="body" sz="quarter" idx="18" hasCustomPrompt="1"/>
          </p:nvPr>
        </p:nvSpPr>
        <p:spPr>
          <a:xfrm>
            <a:off x="362776" y="3661288"/>
            <a:ext cx="5545138" cy="2290083"/>
          </a:xfrm>
          <a:prstGeom prst="rect">
            <a:avLst/>
          </a:prstGeom>
        </p:spPr>
        <p:txBody>
          <a:bodyPr/>
          <a:lstStyle>
            <a:lvl1pPr marL="0" indent="0">
              <a:buNone/>
              <a:defRPr sz="1000">
                <a:solidFill>
                  <a:srgbClr val="C00000"/>
                </a:solidFill>
              </a:defRPr>
            </a:lvl1pPr>
          </a:lstStyle>
          <a:p>
            <a:pPr lvl="0"/>
            <a:r>
              <a:rPr lang="de-DE" dirty="0"/>
              <a:t>Dies ist ein Hinweis für den/die Anwender*in dieser Präsentationsvorlage</a:t>
            </a:r>
            <a:br>
              <a:rPr lang="de-DE" dirty="0"/>
            </a:br>
            <a:r>
              <a:rPr lang="de-DE" dirty="0"/>
              <a:t>• Die einzelnen Platzhalter-Texte „Gliederungsebene 1-4“ sind wie Modulbausteine zu betrachten.</a:t>
            </a:r>
            <a:br>
              <a:rPr lang="de-DE" dirty="0"/>
            </a:br>
            <a:r>
              <a:rPr lang="de-DE" dirty="0"/>
              <a:t>• Die Bausteine können mit einem Rechtsklick kopiert und erneut eingefügt werden.</a:t>
            </a:r>
            <a:br>
              <a:rPr lang="de-DE" dirty="0"/>
            </a:br>
            <a:r>
              <a:rPr lang="de-DE" dirty="0"/>
              <a:t>• Wichtig: Man muss zunächst etwas in den Platzhalter reinschreiben, damit er kopierbar wird.</a:t>
            </a:r>
            <a:br>
              <a:rPr lang="de-DE" dirty="0"/>
            </a:br>
            <a:r>
              <a:rPr lang="de-DE" dirty="0"/>
              <a:t>• Somit kann man sich flexibel die gewünschte Gliederung zusammenbauen.</a:t>
            </a:r>
            <a:br>
              <a:rPr lang="de-DE" dirty="0"/>
            </a:br>
            <a:r>
              <a:rPr lang="de-DE" dirty="0"/>
              <a:t>• Es kann hilfreich sein die Führungslinien einzublenden, um die Platzhalter akkurat anzuordnen.</a:t>
            </a:r>
            <a:br>
              <a:rPr lang="de-DE" dirty="0"/>
            </a:br>
            <a:r>
              <a:rPr lang="de-DE" dirty="0"/>
              <a:t> -&gt; Klicken Sie dazu auf „Ansicht“ -&gt; „Gitter und Hilfslinien“ -&gt; „Führungslinien“</a:t>
            </a:r>
            <a:br>
              <a:rPr lang="de-DE" dirty="0"/>
            </a:br>
            <a:r>
              <a:rPr lang="de-DE" dirty="0"/>
              <a:t>• Dieser Text kann gelöscht werden.</a:t>
            </a:r>
          </a:p>
          <a:p>
            <a:pPr lvl="0"/>
            <a:endParaRPr lang="de-DE" dirty="0"/>
          </a:p>
        </p:txBody>
      </p:sp>
      <p:sp>
        <p:nvSpPr>
          <p:cNvPr id="6" name="Foliennummernplatzhalter 5">
            <a:extLst>
              <a:ext uri="{FF2B5EF4-FFF2-40B4-BE49-F238E27FC236}">
                <a16:creationId xmlns:a16="http://schemas.microsoft.com/office/drawing/2014/main" id="{C6307CCA-492A-127C-6FBF-780C4494883C}"/>
              </a:ext>
            </a:extLst>
          </p:cNvPr>
          <p:cNvSpPr>
            <a:spLocks noGrp="1"/>
          </p:cNvSpPr>
          <p:nvPr>
            <p:ph type="sldNum" sz="quarter" idx="19"/>
          </p:nvPr>
        </p:nvSpPr>
        <p:spPr/>
        <p:txBody>
          <a:bodyPr/>
          <a:lstStyle/>
          <a:p>
            <a:r>
              <a:rPr lang="de-DE"/>
              <a:t>#</a:t>
            </a:r>
            <a:endParaRPr lang="de-DE" dirty="0"/>
          </a:p>
        </p:txBody>
      </p:sp>
      <p:sp>
        <p:nvSpPr>
          <p:cNvPr id="9" name="Fußzeilenplatzhalter 8">
            <a:extLst>
              <a:ext uri="{FF2B5EF4-FFF2-40B4-BE49-F238E27FC236}">
                <a16:creationId xmlns:a16="http://schemas.microsoft.com/office/drawing/2014/main" id="{9B1E1B47-5361-4449-1A81-FF51FFFB83C2}"/>
              </a:ext>
            </a:extLst>
          </p:cNvPr>
          <p:cNvSpPr>
            <a:spLocks noGrp="1"/>
          </p:cNvSpPr>
          <p:nvPr>
            <p:ph type="ftr" sz="quarter" idx="20"/>
          </p:nvPr>
        </p:nvSpPr>
        <p:spPr/>
        <p:txBody>
          <a:bodyPr/>
          <a:lstStyle/>
          <a:p>
            <a:endParaRPr lang="de-DE"/>
          </a:p>
        </p:txBody>
      </p:sp>
    </p:spTree>
    <p:extLst>
      <p:ext uri="{BB962C8B-B14F-4D97-AF65-F5344CB8AC3E}">
        <p14:creationId xmlns:p14="http://schemas.microsoft.com/office/powerpoint/2010/main" val="1946996418"/>
      </p:ext>
    </p:extLst>
  </p:cSld>
  <p:clrMapOvr>
    <a:masterClrMapping/>
  </p:clrMapOvr>
  <p:extLst>
    <p:ext uri="{DCECCB84-F9BA-43D5-87BE-67443E8EF086}">
      <p15:sldGuideLst xmlns:p15="http://schemas.microsoft.com/office/powerpoint/2012/main">
        <p15:guide id="1" orient="horz" pos="2205" userDrawn="1">
          <p15:clr>
            <a:srgbClr val="FBAE40"/>
          </p15:clr>
        </p15:guide>
        <p15:guide id="2" pos="3840">
          <p15:clr>
            <a:srgbClr val="FBAE40"/>
          </p15:clr>
        </p15:guide>
        <p15:guide id="3" orient="horz" pos="1049" userDrawn="1">
          <p15:clr>
            <a:srgbClr val="FBAE40"/>
          </p15:clr>
        </p15:guide>
        <p15:guide id="4" orient="horz" pos="1298" userDrawn="1">
          <p15:clr>
            <a:srgbClr val="FBAE40"/>
          </p15:clr>
        </p15:guide>
        <p15:guide id="5" orient="horz" pos="1344" userDrawn="1">
          <p15:clr>
            <a:srgbClr val="FBAE40"/>
          </p15:clr>
        </p15:guide>
        <p15:guide id="6" orient="horz" pos="1593" userDrawn="1">
          <p15:clr>
            <a:srgbClr val="FBAE40"/>
          </p15:clr>
        </p15:guide>
        <p15:guide id="7" orient="horz" pos="1638" userDrawn="1">
          <p15:clr>
            <a:srgbClr val="FBAE40"/>
          </p15:clr>
        </p15:guide>
        <p15:guide id="8" orient="horz" pos="1888" userDrawn="1">
          <p15:clr>
            <a:srgbClr val="FBAE40"/>
          </p15:clr>
        </p15:guide>
        <p15:guide id="9" orient="horz" pos="1956" userDrawn="1">
          <p15:clr>
            <a:srgbClr val="FBAE40"/>
          </p15:clr>
        </p15:guide>
        <p15:guide id="10" orient="horz" pos="2273" userDrawn="1">
          <p15:clr>
            <a:srgbClr val="FBAE40"/>
          </p15:clr>
        </p15:guide>
        <p15:guide id="11" orient="horz" pos="2523" userDrawn="1">
          <p15:clr>
            <a:srgbClr val="FBAE40"/>
          </p15:clr>
        </p15:guide>
        <p15:guide id="12" orient="horz" pos="2591" userDrawn="1">
          <p15:clr>
            <a:srgbClr val="FBAE40"/>
          </p15:clr>
        </p15:guide>
        <p15:guide id="13" orient="horz" pos="2840" userDrawn="1">
          <p15:clr>
            <a:srgbClr val="FBAE40"/>
          </p15:clr>
        </p15:guide>
        <p15:guide id="14" orient="horz" pos="2908" userDrawn="1">
          <p15:clr>
            <a:srgbClr val="FBAE40"/>
          </p15:clr>
        </p15:guide>
        <p15:guide id="15" orient="horz" pos="3158" userDrawn="1">
          <p15:clr>
            <a:srgbClr val="FBAE40"/>
          </p15:clr>
        </p15:guide>
        <p15:guide id="16" orient="horz" pos="3226" userDrawn="1">
          <p15:clr>
            <a:srgbClr val="FBAE40"/>
          </p15:clr>
        </p15:guide>
        <p15:guide id="17" orient="horz" pos="347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05_Textfolie">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741A606-E583-73D2-522A-0DF378DC99CE}"/>
              </a:ext>
            </a:extLst>
          </p:cNvPr>
          <p:cNvPicPr>
            <a:picLocks noChangeAspect="1"/>
          </p:cNvPicPr>
          <p:nvPr userDrawn="1"/>
        </p:nvPicPr>
        <p:blipFill>
          <a:blip r:embed="rId2"/>
          <a:stretch>
            <a:fillRect/>
          </a:stretch>
        </p:blipFill>
        <p:spPr>
          <a:xfrm>
            <a:off x="10293350" y="368299"/>
            <a:ext cx="1527175" cy="116901"/>
          </a:xfrm>
          <a:prstGeom prst="rect">
            <a:avLst/>
          </a:prstGeom>
        </p:spPr>
      </p:pic>
      <p:sp>
        <p:nvSpPr>
          <p:cNvPr id="8" name="Textplatzhalter 3">
            <a:extLst>
              <a:ext uri="{FF2B5EF4-FFF2-40B4-BE49-F238E27FC236}">
                <a16:creationId xmlns:a16="http://schemas.microsoft.com/office/drawing/2014/main" id="{A349A36A-C081-6963-9608-032C7C04F0F4}"/>
              </a:ext>
            </a:extLst>
          </p:cNvPr>
          <p:cNvSpPr>
            <a:spLocks noGrp="1"/>
          </p:cNvSpPr>
          <p:nvPr>
            <p:ph type="body" sz="quarter" idx="11" hasCustomPrompt="1"/>
          </p:nvPr>
        </p:nvSpPr>
        <p:spPr>
          <a:xfrm>
            <a:off x="1209040" y="817329"/>
            <a:ext cx="7947660" cy="485060"/>
          </a:xfrm>
          <a:prstGeom prst="rect">
            <a:avLst/>
          </a:prstGeom>
        </p:spPr>
        <p:txBody>
          <a:bodyPr/>
          <a:lstStyle>
            <a:lvl1pPr marL="0" indent="0" algn="l">
              <a:buNone/>
              <a:defRPr sz="3600" b="0" i="0">
                <a:solidFill>
                  <a:srgbClr val="020F21"/>
                </a:solidFill>
                <a:latin typeface="Relais Display" pitchFamily="2" charset="77"/>
                <a:ea typeface="Relais Display" pitchFamily="2" charset="77"/>
                <a:cs typeface="Relais Display" pitchFamily="2" charset="77"/>
              </a:defRPr>
            </a:lvl1pPr>
          </a:lstStyle>
          <a:p>
            <a:pPr lvl="0"/>
            <a:r>
              <a:rPr lang="de-DE"/>
              <a:t>Gliederungsebene 1</a:t>
            </a:r>
          </a:p>
        </p:txBody>
      </p:sp>
      <p:sp>
        <p:nvSpPr>
          <p:cNvPr id="11" name="Textplatzhalter 3">
            <a:extLst>
              <a:ext uri="{FF2B5EF4-FFF2-40B4-BE49-F238E27FC236}">
                <a16:creationId xmlns:a16="http://schemas.microsoft.com/office/drawing/2014/main" id="{1FA8F4F6-664D-ABA3-3C3A-B137ACF5D9B4}"/>
              </a:ext>
            </a:extLst>
          </p:cNvPr>
          <p:cNvSpPr>
            <a:spLocks noGrp="1"/>
          </p:cNvSpPr>
          <p:nvPr>
            <p:ph type="body" sz="quarter" idx="12" hasCustomPrompt="1"/>
          </p:nvPr>
        </p:nvSpPr>
        <p:spPr>
          <a:xfrm>
            <a:off x="931492" y="1508851"/>
            <a:ext cx="5626701" cy="361830"/>
          </a:xfrm>
          <a:prstGeom prst="rect">
            <a:avLst/>
          </a:prstGeom>
        </p:spPr>
        <p:txBody>
          <a:bodyPr/>
          <a:lstStyle>
            <a:lvl1pPr marL="0" indent="0" algn="l">
              <a:buFontTx/>
              <a:buNone/>
              <a:defRPr sz="2400" b="0" i="0">
                <a:solidFill>
                  <a:srgbClr val="020F21"/>
                </a:solidFill>
                <a:latin typeface="Relais Display" pitchFamily="2" charset="77"/>
                <a:ea typeface="Relais Display" pitchFamily="2" charset="77"/>
                <a:cs typeface="Relais Display" pitchFamily="2" charset="77"/>
              </a:defRPr>
            </a:lvl1pPr>
          </a:lstStyle>
          <a:p>
            <a:pPr lvl="0"/>
            <a:r>
              <a:rPr lang="de-DE"/>
              <a:t>Gliederungsebene 2</a:t>
            </a:r>
          </a:p>
        </p:txBody>
      </p:sp>
      <p:sp>
        <p:nvSpPr>
          <p:cNvPr id="4" name="Textplatzhalter 3">
            <a:extLst>
              <a:ext uri="{FF2B5EF4-FFF2-40B4-BE49-F238E27FC236}">
                <a16:creationId xmlns:a16="http://schemas.microsoft.com/office/drawing/2014/main" id="{E0100A95-3315-1223-F151-409A559D3845}"/>
              </a:ext>
            </a:extLst>
          </p:cNvPr>
          <p:cNvSpPr>
            <a:spLocks noGrp="1"/>
          </p:cNvSpPr>
          <p:nvPr>
            <p:ph type="body" sz="quarter" idx="13" hasCustomPrompt="1"/>
          </p:nvPr>
        </p:nvSpPr>
        <p:spPr>
          <a:xfrm>
            <a:off x="273068" y="817689"/>
            <a:ext cx="935972" cy="485060"/>
          </a:xfrm>
          <a:prstGeom prst="rect">
            <a:avLst/>
          </a:prstGeom>
        </p:spPr>
        <p:txBody>
          <a:bodyPr/>
          <a:lstStyle>
            <a:lvl1pPr marL="0" indent="0" algn="l">
              <a:buNone/>
              <a:defRPr sz="3600" b="0" i="0">
                <a:solidFill>
                  <a:srgbClr val="020F21"/>
                </a:solidFill>
                <a:latin typeface="Relais Display" pitchFamily="2" charset="77"/>
                <a:ea typeface="Relais Display" pitchFamily="2" charset="77"/>
                <a:cs typeface="Relais Display" pitchFamily="2" charset="77"/>
              </a:defRPr>
            </a:lvl1pPr>
          </a:lstStyle>
          <a:p>
            <a:pPr lvl="0"/>
            <a:r>
              <a:rPr lang="de-DE"/>
              <a:t>I.</a:t>
            </a:r>
          </a:p>
        </p:txBody>
      </p:sp>
      <p:sp>
        <p:nvSpPr>
          <p:cNvPr id="7" name="Textplatzhalter 3">
            <a:extLst>
              <a:ext uri="{FF2B5EF4-FFF2-40B4-BE49-F238E27FC236}">
                <a16:creationId xmlns:a16="http://schemas.microsoft.com/office/drawing/2014/main" id="{F9A8DF55-9984-BEE8-BA3B-D837E8F1FB25}"/>
              </a:ext>
            </a:extLst>
          </p:cNvPr>
          <p:cNvSpPr>
            <a:spLocks noGrp="1"/>
          </p:cNvSpPr>
          <p:nvPr>
            <p:ph type="body" sz="quarter" idx="14" hasCustomPrompt="1"/>
          </p:nvPr>
        </p:nvSpPr>
        <p:spPr>
          <a:xfrm>
            <a:off x="289911" y="2084172"/>
            <a:ext cx="11530613" cy="3525517"/>
          </a:xfrm>
          <a:prstGeom prst="rect">
            <a:avLst/>
          </a:prstGeom>
        </p:spPr>
        <p:txBody>
          <a:bodyPr/>
          <a:lstStyle>
            <a:lvl1pPr marL="0" indent="0" algn="l">
              <a:lnSpc>
                <a:spcPct val="120000"/>
              </a:lnSpc>
              <a:buFontTx/>
              <a:buNone/>
              <a:defRPr sz="1600" b="0" i="0">
                <a:solidFill>
                  <a:srgbClr val="020F21"/>
                </a:solidFill>
                <a:latin typeface="Avenir Book" panose="02000503020000020003" pitchFamily="2" charset="0"/>
                <a:ea typeface="Relais Display" pitchFamily="2" charset="77"/>
                <a:cs typeface="Relais Display" pitchFamily="2" charset="77"/>
              </a:defRPr>
            </a:lvl1pPr>
          </a:lstStyle>
          <a:p>
            <a:pPr lvl="0"/>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r>
              <a:rPr lang="de-DE" err="1"/>
              <a:t>consetetur</a:t>
            </a:r>
            <a:r>
              <a:rPr lang="de-DE"/>
              <a:t> </a:t>
            </a:r>
            <a:r>
              <a:rPr lang="de-DE" err="1"/>
              <a:t>sadipscing</a:t>
            </a:r>
            <a:r>
              <a:rPr lang="de-DE"/>
              <a:t> </a:t>
            </a:r>
            <a:r>
              <a:rPr lang="de-DE" err="1"/>
              <a:t>elitr</a:t>
            </a:r>
            <a:r>
              <a:rPr lang="de-DE"/>
              <a:t>, sed </a:t>
            </a:r>
            <a:r>
              <a:rPr lang="de-DE" err="1"/>
              <a:t>diam</a:t>
            </a:r>
            <a:r>
              <a:rPr lang="de-DE"/>
              <a:t> </a:t>
            </a:r>
            <a:r>
              <a:rPr lang="de-DE" err="1"/>
              <a:t>nonumy</a:t>
            </a:r>
            <a:r>
              <a:rPr lang="de-DE"/>
              <a:t> </a:t>
            </a:r>
            <a:r>
              <a:rPr lang="de-DE" err="1"/>
              <a:t>eirmod</a:t>
            </a:r>
            <a:r>
              <a:rPr lang="de-DE"/>
              <a:t> </a:t>
            </a:r>
            <a:r>
              <a:rPr lang="de-DE" err="1"/>
              <a:t>tempor</a:t>
            </a:r>
            <a:r>
              <a:rPr lang="de-DE"/>
              <a:t> </a:t>
            </a:r>
            <a:r>
              <a:rPr lang="de-DE" err="1"/>
              <a:t>invidunt</a:t>
            </a:r>
            <a:r>
              <a:rPr lang="de-DE"/>
              <a:t> </a:t>
            </a:r>
            <a:r>
              <a:rPr lang="de-DE" err="1"/>
              <a:t>ut</a:t>
            </a:r>
            <a:r>
              <a:rPr lang="de-DE"/>
              <a:t> </a:t>
            </a:r>
            <a:r>
              <a:rPr lang="de-DE" err="1"/>
              <a:t>labore</a:t>
            </a:r>
            <a:r>
              <a:rPr lang="de-DE"/>
              <a:t> et </a:t>
            </a:r>
            <a:r>
              <a:rPr lang="de-DE" err="1"/>
              <a:t>dolore</a:t>
            </a:r>
            <a:r>
              <a:rPr lang="de-DE"/>
              <a:t> magna </a:t>
            </a:r>
            <a:r>
              <a:rPr lang="de-DE" err="1"/>
              <a:t>aliquyam</a:t>
            </a:r>
            <a:r>
              <a:rPr lang="de-DE"/>
              <a:t> erat, sed </a:t>
            </a:r>
            <a:r>
              <a:rPr lang="de-DE" err="1"/>
              <a:t>diam</a:t>
            </a:r>
            <a:r>
              <a:rPr lang="de-DE"/>
              <a:t> </a:t>
            </a:r>
            <a:r>
              <a:rPr lang="de-DE" err="1"/>
              <a:t>voluptua</a:t>
            </a:r>
            <a:r>
              <a:rPr lang="de-DE"/>
              <a:t>. At </a:t>
            </a:r>
            <a:r>
              <a:rPr lang="de-DE" err="1"/>
              <a:t>vero</a:t>
            </a:r>
            <a:r>
              <a:rPr lang="de-DE"/>
              <a:t> </a:t>
            </a:r>
            <a:r>
              <a:rPr lang="de-DE" err="1"/>
              <a:t>eos</a:t>
            </a:r>
            <a:r>
              <a:rPr lang="de-DE"/>
              <a:t> et </a:t>
            </a:r>
            <a:r>
              <a:rPr lang="de-DE" err="1"/>
              <a:t>accusam</a:t>
            </a:r>
            <a:r>
              <a:rPr lang="de-DE"/>
              <a:t> et </a:t>
            </a:r>
            <a:r>
              <a:rPr lang="de-DE" err="1"/>
              <a:t>justo</a:t>
            </a:r>
            <a:r>
              <a:rPr lang="de-DE"/>
              <a:t> </a:t>
            </a:r>
            <a:r>
              <a:rPr lang="de-DE" err="1"/>
              <a:t>duo</a:t>
            </a:r>
            <a:r>
              <a:rPr lang="de-DE"/>
              <a:t> </a:t>
            </a:r>
            <a:r>
              <a:rPr lang="de-DE" err="1"/>
              <a:t>dolores</a:t>
            </a:r>
            <a:r>
              <a:rPr lang="de-DE"/>
              <a:t> et </a:t>
            </a:r>
            <a:r>
              <a:rPr lang="de-DE" err="1"/>
              <a:t>ea</a:t>
            </a:r>
            <a:r>
              <a:rPr lang="de-DE"/>
              <a:t> </a:t>
            </a:r>
            <a:r>
              <a:rPr lang="de-DE" err="1"/>
              <a:t>rebum</a:t>
            </a:r>
            <a:r>
              <a:rPr lang="de-DE"/>
              <a:t>. Stet </a:t>
            </a:r>
            <a:r>
              <a:rPr lang="de-DE" err="1"/>
              <a:t>clita</a:t>
            </a:r>
            <a:r>
              <a:rPr lang="de-DE"/>
              <a:t> </a:t>
            </a:r>
            <a:r>
              <a:rPr lang="de-DE" err="1"/>
              <a:t>kasd</a:t>
            </a:r>
            <a:r>
              <a:rPr lang="de-DE"/>
              <a:t> </a:t>
            </a:r>
            <a:r>
              <a:rPr lang="de-DE" err="1"/>
              <a:t>gubergren</a:t>
            </a:r>
            <a:r>
              <a:rPr lang="de-DE"/>
              <a:t>, </a:t>
            </a:r>
            <a:r>
              <a:rPr lang="de-DE" err="1"/>
              <a:t>no</a:t>
            </a:r>
            <a:r>
              <a:rPr lang="de-DE"/>
              <a:t> </a:t>
            </a:r>
            <a:r>
              <a:rPr lang="de-DE" err="1"/>
              <a:t>sea</a:t>
            </a:r>
            <a:r>
              <a:rPr lang="de-DE"/>
              <a:t> </a:t>
            </a:r>
            <a:r>
              <a:rPr lang="de-DE" err="1"/>
              <a:t>takimata</a:t>
            </a:r>
            <a:r>
              <a:rPr lang="de-DE"/>
              <a:t> sanctus </a:t>
            </a:r>
            <a:r>
              <a:rPr lang="de-DE" err="1"/>
              <a:t>est</a:t>
            </a:r>
            <a:r>
              <a:rPr lang="de-DE"/>
              <a:t> </a:t>
            </a:r>
            <a:r>
              <a:rPr lang="de-DE" err="1"/>
              <a:t>Lorem</a:t>
            </a:r>
            <a:r>
              <a:rPr lang="de-DE"/>
              <a:t> </a:t>
            </a:r>
            <a:r>
              <a:rPr lang="de-DE" err="1"/>
              <a:t>ipsum</a:t>
            </a:r>
            <a:r>
              <a:rPr lang="de-DE"/>
              <a:t> </a:t>
            </a:r>
            <a:r>
              <a:rPr lang="de-DE" err="1"/>
              <a:t>dolor</a:t>
            </a:r>
            <a:r>
              <a:rPr lang="de-DE"/>
              <a:t> </a:t>
            </a:r>
            <a:r>
              <a:rPr lang="de-DE" err="1"/>
              <a:t>sit</a:t>
            </a:r>
            <a:r>
              <a:rPr lang="de-DE"/>
              <a:t> </a:t>
            </a:r>
            <a:r>
              <a:rPr lang="de-DE" err="1"/>
              <a:t>amet</a:t>
            </a:r>
            <a:r>
              <a:rPr lang="de-DE"/>
              <a:t>.   </a:t>
            </a:r>
          </a:p>
          <a:p>
            <a:pPr lvl="0"/>
            <a:endParaRPr lang="de-DE"/>
          </a:p>
          <a:p>
            <a:pPr lvl="0"/>
            <a:r>
              <a:rPr lang="de-DE"/>
              <a:t>Duis </a:t>
            </a:r>
            <a:r>
              <a:rPr lang="de-DE" err="1"/>
              <a:t>autem</a:t>
            </a:r>
            <a:r>
              <a:rPr lang="de-DE"/>
              <a:t> </a:t>
            </a:r>
            <a:r>
              <a:rPr lang="de-DE" err="1"/>
              <a:t>vel</a:t>
            </a:r>
            <a:r>
              <a:rPr lang="de-DE"/>
              <a:t> </a:t>
            </a:r>
            <a:r>
              <a:rPr lang="de-DE" err="1"/>
              <a:t>eum</a:t>
            </a:r>
            <a:r>
              <a:rPr lang="de-DE"/>
              <a:t> </a:t>
            </a:r>
            <a:r>
              <a:rPr lang="de-DE" err="1"/>
              <a:t>iriure</a:t>
            </a:r>
            <a:r>
              <a:rPr lang="de-DE"/>
              <a:t> </a:t>
            </a:r>
            <a:r>
              <a:rPr lang="de-DE" err="1"/>
              <a:t>dolor</a:t>
            </a:r>
            <a:r>
              <a:rPr lang="de-DE"/>
              <a:t> in </a:t>
            </a:r>
            <a:r>
              <a:rPr lang="de-DE" err="1"/>
              <a:t>hendrerit</a:t>
            </a:r>
            <a:r>
              <a:rPr lang="de-DE"/>
              <a:t> in </a:t>
            </a:r>
            <a:r>
              <a:rPr lang="de-DE" err="1"/>
              <a:t>vulputate</a:t>
            </a:r>
            <a:r>
              <a:rPr lang="de-DE"/>
              <a:t> </a:t>
            </a:r>
            <a:r>
              <a:rPr lang="de-DE" err="1"/>
              <a:t>velit</a:t>
            </a:r>
            <a:r>
              <a:rPr lang="de-DE"/>
              <a:t> esse </a:t>
            </a:r>
            <a:r>
              <a:rPr lang="de-DE" err="1"/>
              <a:t>molestie</a:t>
            </a:r>
            <a:r>
              <a:rPr lang="de-DE"/>
              <a:t> </a:t>
            </a:r>
            <a:r>
              <a:rPr lang="de-DE" err="1"/>
              <a:t>consequat</a:t>
            </a:r>
            <a:r>
              <a:rPr lang="de-DE"/>
              <a:t>, </a:t>
            </a:r>
            <a:r>
              <a:rPr lang="de-DE" err="1"/>
              <a:t>vel</a:t>
            </a:r>
            <a:r>
              <a:rPr lang="de-DE"/>
              <a:t> </a:t>
            </a:r>
            <a:r>
              <a:rPr lang="de-DE" err="1"/>
              <a:t>illum</a:t>
            </a:r>
            <a:r>
              <a:rPr lang="de-DE"/>
              <a:t> </a:t>
            </a:r>
            <a:r>
              <a:rPr lang="de-DE" err="1"/>
              <a:t>dolore</a:t>
            </a:r>
            <a:r>
              <a:rPr lang="de-DE"/>
              <a:t> </a:t>
            </a:r>
            <a:r>
              <a:rPr lang="de-DE" err="1"/>
              <a:t>eu</a:t>
            </a:r>
            <a:r>
              <a:rPr lang="de-DE"/>
              <a:t> </a:t>
            </a:r>
            <a:r>
              <a:rPr lang="de-DE" err="1"/>
              <a:t>feugiat</a:t>
            </a:r>
            <a:r>
              <a:rPr lang="de-DE"/>
              <a:t> nulla </a:t>
            </a:r>
            <a:r>
              <a:rPr lang="de-DE" err="1"/>
              <a:t>facilisis</a:t>
            </a:r>
            <a:r>
              <a:rPr lang="de-DE"/>
              <a:t> at </a:t>
            </a:r>
            <a:r>
              <a:rPr lang="de-DE" err="1"/>
              <a:t>vero</a:t>
            </a:r>
            <a:r>
              <a:rPr lang="de-DE"/>
              <a:t> </a:t>
            </a:r>
            <a:r>
              <a:rPr lang="de-DE" err="1"/>
              <a:t>eros</a:t>
            </a:r>
            <a:r>
              <a:rPr lang="de-DE"/>
              <a:t> et </a:t>
            </a:r>
            <a:r>
              <a:rPr lang="de-DE" err="1"/>
              <a:t>accumsan</a:t>
            </a:r>
            <a:r>
              <a:rPr lang="de-DE"/>
              <a:t> et </a:t>
            </a:r>
            <a:r>
              <a:rPr lang="de-DE" err="1"/>
              <a:t>iusto</a:t>
            </a:r>
            <a:r>
              <a:rPr lang="de-DE"/>
              <a:t> </a:t>
            </a:r>
            <a:r>
              <a:rPr lang="de-DE" err="1"/>
              <a:t>odio</a:t>
            </a:r>
            <a:r>
              <a:rPr lang="de-DE"/>
              <a:t> </a:t>
            </a:r>
            <a:r>
              <a:rPr lang="de-DE" err="1"/>
              <a:t>dignissim</a:t>
            </a:r>
            <a:r>
              <a:rPr lang="de-DE"/>
              <a:t> </a:t>
            </a:r>
            <a:r>
              <a:rPr lang="de-DE" err="1"/>
              <a:t>qui</a:t>
            </a:r>
            <a:r>
              <a:rPr lang="de-DE"/>
              <a:t> </a:t>
            </a:r>
            <a:r>
              <a:rPr lang="de-DE" err="1"/>
              <a:t>blandit</a:t>
            </a:r>
            <a:r>
              <a:rPr lang="de-DE"/>
              <a:t> </a:t>
            </a:r>
            <a:r>
              <a:rPr lang="de-DE" err="1"/>
              <a:t>praesent</a:t>
            </a:r>
            <a:r>
              <a:rPr lang="de-DE"/>
              <a:t> </a:t>
            </a:r>
            <a:r>
              <a:rPr lang="de-DE" err="1"/>
              <a:t>luptatum</a:t>
            </a:r>
            <a:r>
              <a:rPr lang="de-DE"/>
              <a:t> </a:t>
            </a:r>
            <a:r>
              <a:rPr lang="de-DE" err="1"/>
              <a:t>zzril</a:t>
            </a:r>
            <a:r>
              <a:rPr lang="de-DE"/>
              <a:t> </a:t>
            </a:r>
            <a:r>
              <a:rPr lang="de-DE" err="1"/>
              <a:t>delenit</a:t>
            </a:r>
            <a:r>
              <a:rPr lang="de-DE"/>
              <a:t> </a:t>
            </a:r>
            <a:r>
              <a:rPr lang="de-DE" err="1"/>
              <a:t>augue</a:t>
            </a:r>
            <a:r>
              <a:rPr lang="de-DE"/>
              <a:t> </a:t>
            </a:r>
            <a:r>
              <a:rPr lang="de-DE" err="1"/>
              <a:t>duis</a:t>
            </a:r>
            <a:r>
              <a:rPr lang="de-DE"/>
              <a:t> </a:t>
            </a:r>
            <a:r>
              <a:rPr lang="de-DE" err="1"/>
              <a:t>dolore</a:t>
            </a:r>
            <a:r>
              <a:rPr lang="de-DE"/>
              <a:t> </a:t>
            </a:r>
            <a:r>
              <a:rPr lang="de-DE" err="1"/>
              <a:t>te</a:t>
            </a:r>
            <a:endParaRPr lang="de-DE"/>
          </a:p>
        </p:txBody>
      </p:sp>
      <p:sp>
        <p:nvSpPr>
          <p:cNvPr id="9" name="Textplatzhalter 3">
            <a:extLst>
              <a:ext uri="{FF2B5EF4-FFF2-40B4-BE49-F238E27FC236}">
                <a16:creationId xmlns:a16="http://schemas.microsoft.com/office/drawing/2014/main" id="{297FA972-62DE-0A62-3BE9-3B5D782E9479}"/>
              </a:ext>
            </a:extLst>
          </p:cNvPr>
          <p:cNvSpPr>
            <a:spLocks noGrp="1"/>
          </p:cNvSpPr>
          <p:nvPr>
            <p:ph type="body" sz="quarter" idx="15" hasCustomPrompt="1"/>
          </p:nvPr>
        </p:nvSpPr>
        <p:spPr>
          <a:xfrm>
            <a:off x="499663" y="1508491"/>
            <a:ext cx="431829" cy="362190"/>
          </a:xfrm>
          <a:prstGeom prst="rect">
            <a:avLst/>
          </a:prstGeom>
        </p:spPr>
        <p:txBody>
          <a:bodyPr/>
          <a:lstStyle>
            <a:lvl1pPr marL="0" indent="0" algn="l">
              <a:buFontTx/>
              <a:buNone/>
              <a:defRPr sz="2400" b="0" i="0">
                <a:solidFill>
                  <a:srgbClr val="020F21"/>
                </a:solidFill>
                <a:latin typeface="Relais Display" pitchFamily="2" charset="77"/>
                <a:ea typeface="Relais Display" pitchFamily="2" charset="77"/>
                <a:cs typeface="Relais Display" pitchFamily="2" charset="77"/>
              </a:defRPr>
            </a:lvl1pPr>
          </a:lstStyle>
          <a:p>
            <a:pPr lvl="0"/>
            <a:r>
              <a:rPr lang="de-DE"/>
              <a:t>1. </a:t>
            </a:r>
          </a:p>
        </p:txBody>
      </p:sp>
      <p:sp>
        <p:nvSpPr>
          <p:cNvPr id="12" name="Textplatzhalter 2">
            <a:extLst>
              <a:ext uri="{FF2B5EF4-FFF2-40B4-BE49-F238E27FC236}">
                <a16:creationId xmlns:a16="http://schemas.microsoft.com/office/drawing/2014/main" id="{CA8883AC-DE01-EE71-CAEE-43A08512165E}"/>
              </a:ext>
            </a:extLst>
          </p:cNvPr>
          <p:cNvSpPr>
            <a:spLocks noGrp="1"/>
          </p:cNvSpPr>
          <p:nvPr>
            <p:ph type="body" sz="quarter" idx="10" hasCustomPrompt="1"/>
          </p:nvPr>
        </p:nvSpPr>
        <p:spPr>
          <a:xfrm>
            <a:off x="289911" y="315069"/>
            <a:ext cx="5626701" cy="216091"/>
          </a:xfrm>
          <a:prstGeom prst="rect">
            <a:avLst/>
          </a:prstGeom>
        </p:spPr>
        <p:txBody>
          <a:bodyPr/>
          <a:lstStyle>
            <a:lvl1pPr marL="0" indent="0">
              <a:buNone/>
              <a:defRPr sz="1200" b="0" i="0">
                <a:latin typeface="Avenir Medium" panose="02000503020000020003" pitchFamily="2" charset="0"/>
              </a:defRPr>
            </a:lvl1pPr>
          </a:lstStyle>
          <a:p>
            <a:pPr lvl="0"/>
            <a:r>
              <a:rPr lang="de-DE"/>
              <a:t>TITEL DER PRÄSENTATION</a:t>
            </a:r>
          </a:p>
        </p:txBody>
      </p:sp>
      <p:sp>
        <p:nvSpPr>
          <p:cNvPr id="3" name="Fußzeilenplatzhalter 2">
            <a:extLst>
              <a:ext uri="{FF2B5EF4-FFF2-40B4-BE49-F238E27FC236}">
                <a16:creationId xmlns:a16="http://schemas.microsoft.com/office/drawing/2014/main" id="{8B8C170D-1798-7C86-ED7E-87025AC8F18F}"/>
              </a:ext>
            </a:extLst>
          </p:cNvPr>
          <p:cNvSpPr>
            <a:spLocks noGrp="1"/>
          </p:cNvSpPr>
          <p:nvPr>
            <p:ph type="ftr" sz="quarter" idx="17"/>
          </p:nvPr>
        </p:nvSpPr>
        <p:spPr/>
        <p:txBody>
          <a:bodyPr/>
          <a:lstStyle/>
          <a:p>
            <a:endParaRPr lang="de-DE"/>
          </a:p>
        </p:txBody>
      </p:sp>
      <p:sp>
        <p:nvSpPr>
          <p:cNvPr id="2" name="Foliennummernplatzhalter 1">
            <a:extLst>
              <a:ext uri="{FF2B5EF4-FFF2-40B4-BE49-F238E27FC236}">
                <a16:creationId xmlns:a16="http://schemas.microsoft.com/office/drawing/2014/main" id="{3012A069-ADCF-0D8B-FF1F-75CB8068A6CA}"/>
              </a:ext>
            </a:extLst>
          </p:cNvPr>
          <p:cNvSpPr>
            <a:spLocks noGrp="1"/>
          </p:cNvSpPr>
          <p:nvPr>
            <p:ph type="sldNum" sz="quarter" idx="16"/>
          </p:nvPr>
        </p:nvSpPr>
        <p:spPr/>
        <p:txBody>
          <a:bodyPr/>
          <a:lstStyle/>
          <a:p>
            <a:r>
              <a:rPr lang="de-DE"/>
              <a:t>#</a:t>
            </a:r>
          </a:p>
        </p:txBody>
      </p:sp>
      <p:pic>
        <p:nvPicPr>
          <p:cNvPr id="10" name="Grafik 9">
            <a:extLst>
              <a:ext uri="{FF2B5EF4-FFF2-40B4-BE49-F238E27FC236}">
                <a16:creationId xmlns:a16="http://schemas.microsoft.com/office/drawing/2014/main" id="{91728DD5-E3B9-A251-4831-11700C191ADD}"/>
              </a:ext>
            </a:extLst>
          </p:cNvPr>
          <p:cNvPicPr>
            <a:picLocks noChangeAspect="1"/>
          </p:cNvPicPr>
          <p:nvPr userDrawn="1"/>
        </p:nvPicPr>
        <p:blipFill>
          <a:blip r:embed="rId3"/>
          <a:srcRect l="19712" t="23150" r="17875" b="61215"/>
          <a:stretch/>
        </p:blipFill>
        <p:spPr>
          <a:xfrm>
            <a:off x="-1676400" y="5735546"/>
            <a:ext cx="13868400" cy="1606731"/>
          </a:xfrm>
          <a:prstGeom prst="rect">
            <a:avLst/>
          </a:prstGeom>
          <a:noFill/>
          <a:ln>
            <a:noFill/>
          </a:ln>
        </p:spPr>
      </p:pic>
    </p:spTree>
    <p:extLst>
      <p:ext uri="{BB962C8B-B14F-4D97-AF65-F5344CB8AC3E}">
        <p14:creationId xmlns:p14="http://schemas.microsoft.com/office/powerpoint/2010/main" val="25125820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20F2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583555-85E5-A661-A4E5-52132C4204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DE" dirty="0"/>
          </a:p>
        </p:txBody>
      </p:sp>
      <p:sp>
        <p:nvSpPr>
          <p:cNvPr id="3" name="Text Placeholder 2">
            <a:extLst>
              <a:ext uri="{FF2B5EF4-FFF2-40B4-BE49-F238E27FC236}">
                <a16:creationId xmlns:a16="http://schemas.microsoft.com/office/drawing/2014/main" id="{62A388A1-6847-E1CD-4F7B-1C0CF4CB2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DE" dirty="0"/>
          </a:p>
        </p:txBody>
      </p:sp>
      <p:sp>
        <p:nvSpPr>
          <p:cNvPr id="4" name="Date Placeholder 3">
            <a:extLst>
              <a:ext uri="{FF2B5EF4-FFF2-40B4-BE49-F238E27FC236}">
                <a16:creationId xmlns:a16="http://schemas.microsoft.com/office/drawing/2014/main" id="{583283DC-2B41-8EB8-B75C-94EDBEADB4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DE"/>
          </a:p>
        </p:txBody>
      </p:sp>
      <p:sp>
        <p:nvSpPr>
          <p:cNvPr id="5" name="Footer Placeholder 4">
            <a:extLst>
              <a:ext uri="{FF2B5EF4-FFF2-40B4-BE49-F238E27FC236}">
                <a16:creationId xmlns:a16="http://schemas.microsoft.com/office/drawing/2014/main" id="{4362A7C3-979E-214D-C024-3AE170102E6F}"/>
              </a:ext>
            </a:extLst>
          </p:cNvPr>
          <p:cNvSpPr>
            <a:spLocks noGrp="1"/>
          </p:cNvSpPr>
          <p:nvPr>
            <p:ph type="ftr" sz="quarter" idx="3"/>
          </p:nvPr>
        </p:nvSpPr>
        <p:spPr>
          <a:xfrm>
            <a:off x="4038600" y="5242569"/>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DE" dirty="0"/>
          </a:p>
        </p:txBody>
      </p:sp>
    </p:spTree>
    <p:extLst>
      <p:ext uri="{BB962C8B-B14F-4D97-AF65-F5344CB8AC3E}">
        <p14:creationId xmlns:p14="http://schemas.microsoft.com/office/powerpoint/2010/main" val="3442536064"/>
      </p:ext>
    </p:extLst>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B823AE3A-1F5C-D965-C523-1A68D83BCB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2" name="Foliennummernplatzhalter 1">
            <a:extLst>
              <a:ext uri="{FF2B5EF4-FFF2-40B4-BE49-F238E27FC236}">
                <a16:creationId xmlns:a16="http://schemas.microsoft.com/office/drawing/2014/main" id="{035DBB91-530C-BB3B-2703-679ADA421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endParaRPr lang="de-DE" dirty="0"/>
          </a:p>
        </p:txBody>
      </p:sp>
    </p:spTree>
    <p:extLst>
      <p:ext uri="{BB962C8B-B14F-4D97-AF65-F5344CB8AC3E}">
        <p14:creationId xmlns:p14="http://schemas.microsoft.com/office/powerpoint/2010/main" val="1622409167"/>
      </p:ext>
    </p:extLst>
  </p:cSld>
  <p:clrMap bg1="lt1" tx1="dk1" bg2="lt2" tx2="dk2" accent1="accent1" accent2="accent2" accent3="accent3" accent4="accent4" accent5="accent5" accent6="accent6" hlink="hlink" folHlink="folHlink"/>
  <p:sldLayoutIdLst>
    <p:sldLayoutId id="2147483658" r:id="rId1"/>
    <p:sldLayoutId id="214748366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26" userDrawn="1">
          <p15:clr>
            <a:srgbClr val="F26B43"/>
          </p15:clr>
        </p15:guide>
        <p15:guide id="2" orient="horz" pos="2160" userDrawn="1">
          <p15:clr>
            <a:srgbClr val="F26B43"/>
          </p15:clr>
        </p15:guide>
        <p15:guide id="3" pos="3727" userDrawn="1">
          <p15:clr>
            <a:srgbClr val="F26B43"/>
          </p15:clr>
        </p15:guide>
        <p15:guide id="4" pos="3953" userDrawn="1">
          <p15:clr>
            <a:srgbClr val="F26B43"/>
          </p15:clr>
        </p15:guide>
        <p15:guide id="5" orient="horz" pos="4201" userDrawn="1">
          <p15:clr>
            <a:srgbClr val="F26B43"/>
          </p15:clr>
        </p15:guide>
        <p15:guide id="6" orient="horz" pos="4088" userDrawn="1">
          <p15:clr>
            <a:srgbClr val="F26B43"/>
          </p15:clr>
        </p15:guide>
        <p15:guide id="7" orient="horz" pos="119" userDrawn="1">
          <p15:clr>
            <a:srgbClr val="F26B43"/>
          </p15:clr>
        </p15:guide>
        <p15:guide id="8" orient="horz" pos="232" userDrawn="1">
          <p15:clr>
            <a:srgbClr val="F26B43"/>
          </p15:clr>
        </p15:guide>
        <p15:guide id="9" pos="3840" userDrawn="1">
          <p15:clr>
            <a:srgbClr val="F26B43"/>
          </p15:clr>
        </p15:guide>
        <p15:guide id="10" pos="1912" userDrawn="1">
          <p15:clr>
            <a:srgbClr val="F26B43"/>
          </p15:clr>
        </p15:guide>
        <p15:guide id="11" pos="121" userDrawn="1">
          <p15:clr>
            <a:srgbClr val="F26B43"/>
          </p15:clr>
        </p15:guide>
        <p15:guide id="12" pos="234" userDrawn="1">
          <p15:clr>
            <a:srgbClr val="F26B43"/>
          </p15:clr>
        </p15:guide>
        <p15:guide id="13" pos="5654" userDrawn="1">
          <p15:clr>
            <a:srgbClr val="F26B43"/>
          </p15:clr>
        </p15:guide>
        <p15:guide id="14" pos="5768" userDrawn="1">
          <p15:clr>
            <a:srgbClr val="F26B43"/>
          </p15:clr>
        </p15:guide>
        <p15:guide id="15" pos="7446" userDrawn="1">
          <p15:clr>
            <a:srgbClr val="F26B43"/>
          </p15:clr>
        </p15:guide>
        <p15:guide id="16" pos="755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5.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7.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11.sv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11.sv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1.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svg"/><Relationship Id="rId9" Type="http://schemas.openxmlformats.org/officeDocument/2006/relationships/image" Target="../media/image6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71.svg"/></Relationships>
</file>

<file path=ppt/slides/_rels/slide4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in a room&#10;&#10;Description automatically generated">
            <a:extLst>
              <a:ext uri="{FF2B5EF4-FFF2-40B4-BE49-F238E27FC236}">
                <a16:creationId xmlns:a16="http://schemas.microsoft.com/office/drawing/2014/main" id="{2BC16204-7EBC-7D93-D358-FCC83D427BC4}"/>
              </a:ext>
            </a:extLst>
          </p:cNvPr>
          <p:cNvPicPr>
            <a:picLocks noChangeAspect="1"/>
          </p:cNvPicPr>
          <p:nvPr/>
        </p:nvPicPr>
        <p:blipFill rotWithShape="1">
          <a:blip r:embed="rId3"/>
          <a:srcRect l="490" t="15723" r="490" b="-871"/>
          <a:stretch/>
        </p:blipFill>
        <p:spPr>
          <a:xfrm>
            <a:off x="-1" y="0"/>
            <a:ext cx="12192001" cy="6928883"/>
          </a:xfrm>
          <a:prstGeom prst="rect">
            <a:avLst/>
          </a:prstGeom>
        </p:spPr>
      </p:pic>
      <p:sp>
        <p:nvSpPr>
          <p:cNvPr id="9" name="Rectangle 8">
            <a:extLst>
              <a:ext uri="{FF2B5EF4-FFF2-40B4-BE49-F238E27FC236}">
                <a16:creationId xmlns:a16="http://schemas.microsoft.com/office/drawing/2014/main" id="{0D3B0524-96CC-4155-0663-734AD1C8BC1D}"/>
              </a:ext>
            </a:extLst>
          </p:cNvPr>
          <p:cNvSpPr/>
          <p:nvPr/>
        </p:nvSpPr>
        <p:spPr>
          <a:xfrm>
            <a:off x="0" y="0"/>
            <a:ext cx="12192001" cy="6858000"/>
          </a:xfrm>
          <a:prstGeom prst="rect">
            <a:avLst/>
          </a:prstGeom>
          <a:solidFill>
            <a:srgbClr val="020F21">
              <a:alpha val="76222"/>
            </a:srgb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 name="TextBox 4">
            <a:extLst>
              <a:ext uri="{FF2B5EF4-FFF2-40B4-BE49-F238E27FC236}">
                <a16:creationId xmlns:a16="http://schemas.microsoft.com/office/drawing/2014/main" id="{3C21B1F0-55D5-D510-B06E-AE6A7CE19F85}"/>
              </a:ext>
            </a:extLst>
          </p:cNvPr>
          <p:cNvSpPr txBox="1"/>
          <p:nvPr/>
        </p:nvSpPr>
        <p:spPr>
          <a:xfrm>
            <a:off x="683417" y="3067115"/>
            <a:ext cx="11276013" cy="1569660"/>
          </a:xfrm>
          <a:prstGeom prst="rect">
            <a:avLst/>
          </a:prstGeom>
          <a:noFill/>
        </p:spPr>
        <p:txBody>
          <a:bodyPr wrap="square" rtlCol="0">
            <a:spAutoFit/>
          </a:bodyPr>
          <a:lstStyle/>
          <a:p>
            <a:r>
              <a:rPr lang="de-DE" sz="4800" b="1" dirty="0" err="1">
                <a:solidFill>
                  <a:srgbClr val="1FEEFF"/>
                </a:solidFill>
                <a:latin typeface="Relais Display" pitchFamily="50" charset="0"/>
                <a:ea typeface="Relais Display" pitchFamily="50" charset="0"/>
                <a:cs typeface="Relais Display" pitchFamily="50" charset="0"/>
              </a:rPr>
              <a:t>Know</a:t>
            </a:r>
            <a:r>
              <a:rPr lang="de-DE" sz="4800" b="1" dirty="0">
                <a:solidFill>
                  <a:srgbClr val="1FEEFF"/>
                </a:solidFill>
                <a:latin typeface="Relais Display" pitchFamily="50" charset="0"/>
                <a:ea typeface="Relais Display" pitchFamily="50" charset="0"/>
                <a:cs typeface="Relais Display" pitchFamily="50" charset="0"/>
              </a:rPr>
              <a:t> </a:t>
            </a:r>
            <a:r>
              <a:rPr lang="de-DE" sz="4800" b="1" dirty="0" err="1">
                <a:solidFill>
                  <a:srgbClr val="1FEEFF"/>
                </a:solidFill>
                <a:latin typeface="Relais Display" pitchFamily="50" charset="0"/>
                <a:ea typeface="Relais Display" pitchFamily="50" charset="0"/>
                <a:cs typeface="Relais Display" pitchFamily="50" charset="0"/>
              </a:rPr>
              <a:t>how</a:t>
            </a:r>
            <a:r>
              <a:rPr lang="de-DE" sz="4800" b="1" dirty="0">
                <a:solidFill>
                  <a:srgbClr val="1FEEFF"/>
                </a:solidFill>
                <a:latin typeface="Relais Display" pitchFamily="50" charset="0"/>
                <a:ea typeface="Relais Display" pitchFamily="50" charset="0"/>
                <a:cs typeface="Relais Display" pitchFamily="50" charset="0"/>
              </a:rPr>
              <a:t> …</a:t>
            </a:r>
          </a:p>
          <a:p>
            <a:r>
              <a:rPr lang="de-DE" sz="4800" b="1" dirty="0" err="1">
                <a:solidFill>
                  <a:srgbClr val="1FEEFF"/>
                </a:solidFill>
                <a:latin typeface="Relais Display" pitchFamily="50" charset="0"/>
                <a:ea typeface="Relais Display" pitchFamily="50" charset="0"/>
                <a:cs typeface="Relais Display" pitchFamily="50" charset="0"/>
              </a:rPr>
              <a:t>to</a:t>
            </a:r>
            <a:r>
              <a:rPr lang="de-DE" sz="4800" b="1" dirty="0">
                <a:solidFill>
                  <a:srgbClr val="1FEEFF"/>
                </a:solidFill>
                <a:latin typeface="Relais Display" pitchFamily="50" charset="0"/>
                <a:ea typeface="Relais Display" pitchFamily="50" charset="0"/>
                <a:cs typeface="Relais Display" pitchFamily="50" charset="0"/>
              </a:rPr>
              <a:t> </a:t>
            </a:r>
            <a:r>
              <a:rPr lang="de-DE" sz="4800" b="1" dirty="0" err="1">
                <a:solidFill>
                  <a:srgbClr val="1FEEFF"/>
                </a:solidFill>
                <a:latin typeface="Relais Display" pitchFamily="50" charset="0"/>
                <a:ea typeface="Relais Display" pitchFamily="50" charset="0"/>
                <a:cs typeface="Relais Display" pitchFamily="50" charset="0"/>
              </a:rPr>
              <a:t>protect</a:t>
            </a:r>
            <a:r>
              <a:rPr lang="de-DE" sz="4800" b="1" dirty="0">
                <a:solidFill>
                  <a:srgbClr val="1FEEFF"/>
                </a:solidFill>
                <a:latin typeface="Relais Display" pitchFamily="50" charset="0"/>
                <a:ea typeface="Relais Display" pitchFamily="50" charset="0"/>
                <a:cs typeface="Relais Display" pitchFamily="50" charset="0"/>
              </a:rPr>
              <a:t> </a:t>
            </a:r>
            <a:r>
              <a:rPr lang="de-DE" sz="4800" b="1" dirty="0" err="1">
                <a:solidFill>
                  <a:srgbClr val="1FEEFF"/>
                </a:solidFill>
                <a:latin typeface="Relais Display" pitchFamily="50" charset="0"/>
                <a:ea typeface="Relais Display" pitchFamily="50" charset="0"/>
                <a:cs typeface="Relais Display" pitchFamily="50" charset="0"/>
              </a:rPr>
              <a:t>your</a:t>
            </a:r>
            <a:r>
              <a:rPr lang="de-DE" sz="4800" b="1" dirty="0">
                <a:solidFill>
                  <a:srgbClr val="1FEEFF"/>
                </a:solidFill>
                <a:latin typeface="Relais Display" pitchFamily="50" charset="0"/>
                <a:ea typeface="Relais Display" pitchFamily="50" charset="0"/>
                <a:cs typeface="Relais Display" pitchFamily="50" charset="0"/>
              </a:rPr>
              <a:t> </a:t>
            </a:r>
            <a:r>
              <a:rPr lang="de-DE" sz="4800" b="1" dirty="0" err="1">
                <a:solidFill>
                  <a:srgbClr val="1FEEFF"/>
                </a:solidFill>
                <a:latin typeface="Relais Display" pitchFamily="50" charset="0"/>
                <a:ea typeface="Relais Display" pitchFamily="50" charset="0"/>
                <a:cs typeface="Relais Display" pitchFamily="50" charset="0"/>
              </a:rPr>
              <a:t>Know-How</a:t>
            </a:r>
            <a:endParaRPr lang="en-DE" sz="4800" b="1" dirty="0">
              <a:solidFill>
                <a:srgbClr val="1FEEFF"/>
              </a:solidFill>
              <a:latin typeface="Relais Display" pitchFamily="50" charset="0"/>
              <a:ea typeface="Relais Display" pitchFamily="50" charset="0"/>
              <a:cs typeface="Relais Display" pitchFamily="50" charset="0"/>
            </a:endParaRPr>
          </a:p>
        </p:txBody>
      </p:sp>
      <p:sp>
        <p:nvSpPr>
          <p:cNvPr id="6" name="TextBox 5">
            <a:extLst>
              <a:ext uri="{FF2B5EF4-FFF2-40B4-BE49-F238E27FC236}">
                <a16:creationId xmlns:a16="http://schemas.microsoft.com/office/drawing/2014/main" id="{D729B6ED-FC06-8283-7A42-313E4F280F2D}"/>
              </a:ext>
            </a:extLst>
          </p:cNvPr>
          <p:cNvSpPr txBox="1"/>
          <p:nvPr/>
        </p:nvSpPr>
        <p:spPr>
          <a:xfrm>
            <a:off x="683417" y="4529394"/>
            <a:ext cx="10825162" cy="2174954"/>
          </a:xfrm>
          <a:prstGeom prst="rect">
            <a:avLst/>
          </a:prstGeom>
          <a:noFill/>
        </p:spPr>
        <p:txBody>
          <a:bodyPr wrap="square" rtlCol="0">
            <a:spAutoFit/>
          </a:bodyPr>
          <a:lstStyle/>
          <a:p>
            <a:pPr>
              <a:spcAft>
                <a:spcPts val="2000"/>
              </a:spcAft>
            </a:pPr>
            <a:r>
              <a:rPr lang="de-DE" sz="3200" b="1" dirty="0">
                <a:solidFill>
                  <a:schemeClr val="bg1"/>
                </a:solidFill>
                <a:latin typeface="Avenir Book"/>
                <a:ea typeface="Relais Display" pitchFamily="2" charset="77"/>
                <a:cs typeface="Relais Display" pitchFamily="2" charset="77"/>
              </a:rPr>
              <a:t>Schutz von Geschäftsgeheimnissen</a:t>
            </a:r>
          </a:p>
          <a:p>
            <a:pPr>
              <a:spcAft>
                <a:spcPts val="2000"/>
              </a:spcAft>
            </a:pPr>
            <a:endParaRPr lang="de-DE" sz="3000" b="1" dirty="0">
              <a:solidFill>
                <a:schemeClr val="bg1"/>
              </a:solidFill>
              <a:latin typeface="Avenir Medium" panose="02000503020000020003"/>
              <a:ea typeface="Relais Display" pitchFamily="2" charset="77"/>
              <a:cs typeface="Relais Display" pitchFamily="2" charset="77"/>
            </a:endParaRPr>
          </a:p>
          <a:p>
            <a:pPr algn="ctr"/>
            <a:r>
              <a:rPr lang="de-DE" sz="2000" dirty="0">
                <a:solidFill>
                  <a:schemeClr val="bg1"/>
                </a:solidFill>
                <a:latin typeface="Avenir Book"/>
                <a:ea typeface="Relais Display" pitchFamily="50" charset="0"/>
                <a:cs typeface="Relais Display" pitchFamily="50" charset="0"/>
              </a:rPr>
              <a:t>Dr. Anne-Kathrin </a:t>
            </a:r>
            <a:r>
              <a:rPr lang="de-DE" sz="2000" dirty="0" err="1">
                <a:solidFill>
                  <a:schemeClr val="bg1"/>
                </a:solidFill>
                <a:latin typeface="Avenir Book"/>
                <a:ea typeface="Relais Display" pitchFamily="50" charset="0"/>
                <a:cs typeface="Relais Display" pitchFamily="50" charset="0"/>
              </a:rPr>
              <a:t>Bertke</a:t>
            </a:r>
            <a:endParaRPr lang="de-DE" sz="2000" dirty="0">
              <a:solidFill>
                <a:schemeClr val="bg1"/>
              </a:solidFill>
              <a:latin typeface="Avenir Book"/>
              <a:ea typeface="Relais Display" pitchFamily="50" charset="0"/>
              <a:cs typeface="Relais Display" pitchFamily="50" charset="0"/>
            </a:endParaRPr>
          </a:p>
          <a:p>
            <a:pPr algn="ctr"/>
            <a:r>
              <a:rPr lang="de-DE" sz="2000" dirty="0">
                <a:solidFill>
                  <a:schemeClr val="bg1"/>
                </a:solidFill>
                <a:latin typeface="Avenir Book"/>
                <a:ea typeface="Relais Display" pitchFamily="50" charset="0"/>
                <a:cs typeface="Relais Display" pitchFamily="50" charset="0"/>
              </a:rPr>
              <a:t>Blickpunkt Arbeitsrecht, 17.3.2026</a:t>
            </a:r>
          </a:p>
        </p:txBody>
      </p:sp>
      <p:pic>
        <p:nvPicPr>
          <p:cNvPr id="12" name="Picture 11">
            <a:extLst>
              <a:ext uri="{FF2B5EF4-FFF2-40B4-BE49-F238E27FC236}">
                <a16:creationId xmlns:a16="http://schemas.microsoft.com/office/drawing/2014/main" id="{89EE3A4F-5CF5-B0D8-76C8-EFFC99FE1315}"/>
              </a:ext>
            </a:extLst>
          </p:cNvPr>
          <p:cNvPicPr>
            <a:picLocks noChangeAspect="1"/>
          </p:cNvPicPr>
          <p:nvPr/>
        </p:nvPicPr>
        <p:blipFill>
          <a:blip r:embed="rId4"/>
          <a:stretch>
            <a:fillRect/>
          </a:stretch>
        </p:blipFill>
        <p:spPr>
          <a:xfrm>
            <a:off x="515937" y="6082164"/>
            <a:ext cx="451437" cy="396717"/>
          </a:xfrm>
          <a:prstGeom prst="rect">
            <a:avLst/>
          </a:prstGeom>
        </p:spPr>
      </p:pic>
      <p:pic>
        <p:nvPicPr>
          <p:cNvPr id="7" name="Picture 7">
            <a:extLst>
              <a:ext uri="{FF2B5EF4-FFF2-40B4-BE49-F238E27FC236}">
                <a16:creationId xmlns:a16="http://schemas.microsoft.com/office/drawing/2014/main" id="{B232358D-184B-F7BF-EDC8-BA4E0D0552EE}"/>
              </a:ext>
            </a:extLst>
          </p:cNvPr>
          <p:cNvPicPr>
            <a:picLocks noChangeAspect="1"/>
          </p:cNvPicPr>
          <p:nvPr/>
        </p:nvPicPr>
        <p:blipFill>
          <a:blip r:embed="rId5"/>
          <a:stretch>
            <a:fillRect/>
          </a:stretch>
        </p:blipFill>
        <p:spPr>
          <a:xfrm>
            <a:off x="7745005" y="937212"/>
            <a:ext cx="3406238" cy="498049"/>
          </a:xfrm>
          <a:prstGeom prst="rect">
            <a:avLst/>
          </a:prstGeom>
        </p:spPr>
      </p:pic>
      <p:sp>
        <p:nvSpPr>
          <p:cNvPr id="2" name="Foliennummernplatzhalter 1">
            <a:extLst>
              <a:ext uri="{FF2B5EF4-FFF2-40B4-BE49-F238E27FC236}">
                <a16:creationId xmlns:a16="http://schemas.microsoft.com/office/drawing/2014/main" id="{C8A71003-97DF-0336-CC00-810819C6DB19}"/>
              </a:ext>
            </a:extLst>
          </p:cNvPr>
          <p:cNvSpPr>
            <a:spLocks noGrp="1"/>
          </p:cNvSpPr>
          <p:nvPr>
            <p:ph type="sldNum" sz="quarter" idx="12"/>
          </p:nvPr>
        </p:nvSpPr>
        <p:spPr/>
        <p:txBody>
          <a:bodyPr/>
          <a:lstStyle/>
          <a:p>
            <a:fld id="{F350A8C5-3740-4946-BA6B-072FAE995258}" type="slidenum">
              <a:rPr lang="en-DE" smtClean="0"/>
              <a:t>1</a:t>
            </a:fld>
            <a:endParaRPr lang="en-DE" dirty="0"/>
          </a:p>
        </p:txBody>
      </p:sp>
    </p:spTree>
    <p:extLst>
      <p:ext uri="{BB962C8B-B14F-4D97-AF65-F5344CB8AC3E}">
        <p14:creationId xmlns:p14="http://schemas.microsoft.com/office/powerpoint/2010/main" val="258289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41846-9349-6D9A-F5B2-55D885055B76}"/>
            </a:ext>
          </a:extLst>
        </p:cNvPr>
        <p:cNvGrpSpPr/>
        <p:nvPr/>
      </p:nvGrpSpPr>
      <p:grpSpPr>
        <a:xfrm>
          <a:off x="0" y="0"/>
          <a:ext cx="0" cy="0"/>
          <a:chOff x="0" y="0"/>
          <a:chExt cx="0" cy="0"/>
        </a:xfrm>
      </p:grpSpPr>
      <p:pic>
        <p:nvPicPr>
          <p:cNvPr id="21" name="Grafik 20" descr="Wasserflasche Silhouette">
            <a:extLst>
              <a:ext uri="{FF2B5EF4-FFF2-40B4-BE49-F238E27FC236}">
                <a16:creationId xmlns:a16="http://schemas.microsoft.com/office/drawing/2014/main" id="{2AFD9783-97FE-AA7E-34CC-964B9F2F9D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21034" y="2284237"/>
            <a:ext cx="3263900" cy="3263900"/>
          </a:xfrm>
          <a:prstGeom prst="rect">
            <a:avLst/>
          </a:prstGeom>
        </p:spPr>
      </p:pic>
      <p:sp>
        <p:nvSpPr>
          <p:cNvPr id="2" name="Textplatzhalter 1">
            <a:extLst>
              <a:ext uri="{FF2B5EF4-FFF2-40B4-BE49-F238E27FC236}">
                <a16:creationId xmlns:a16="http://schemas.microsoft.com/office/drawing/2014/main" id="{1FB9A84C-F2BC-86C0-6A3A-E3E23232FECE}"/>
              </a:ext>
            </a:extLst>
          </p:cNvPr>
          <p:cNvSpPr>
            <a:spLocks noGrp="1"/>
          </p:cNvSpPr>
          <p:nvPr>
            <p:ph type="body" sz="quarter" idx="11"/>
          </p:nvPr>
        </p:nvSpPr>
        <p:spPr>
          <a:xfrm>
            <a:off x="1209040" y="817329"/>
            <a:ext cx="10486774" cy="485060"/>
          </a:xfrm>
        </p:spPr>
        <p:txBody>
          <a:bodyPr/>
          <a:lstStyle/>
          <a:p>
            <a:r>
              <a:rPr lang="de-DE" sz="2400" b="1" dirty="0"/>
              <a:t>Geschäftsgeheimnisgesetz (</a:t>
            </a:r>
            <a:r>
              <a:rPr lang="de-DE" sz="2400" b="1" dirty="0" err="1"/>
              <a:t>GeschGehG</a:t>
            </a:r>
            <a:r>
              <a:rPr lang="de-DE" sz="2400" b="1" dirty="0"/>
              <a:t>)</a:t>
            </a:r>
          </a:p>
          <a:p>
            <a:r>
              <a:rPr lang="de-DE" sz="2400" dirty="0"/>
              <a:t>2. Beispiel „</a:t>
            </a:r>
            <a:r>
              <a:rPr lang="de-DE" sz="2400" dirty="0" err="1"/>
              <a:t>Colarezeptur</a:t>
            </a:r>
            <a:r>
              <a:rPr lang="de-DE" sz="2400" dirty="0"/>
              <a:t>“</a:t>
            </a:r>
          </a:p>
          <a:p>
            <a:endParaRPr lang="de-DE" sz="2400" dirty="0"/>
          </a:p>
        </p:txBody>
      </p:sp>
      <p:sp>
        <p:nvSpPr>
          <p:cNvPr id="4" name="Textplatzhalter 3">
            <a:extLst>
              <a:ext uri="{FF2B5EF4-FFF2-40B4-BE49-F238E27FC236}">
                <a16:creationId xmlns:a16="http://schemas.microsoft.com/office/drawing/2014/main" id="{0B8C780B-0AE5-B76E-270B-C09B885B8C1A}"/>
              </a:ext>
            </a:extLst>
          </p:cNvPr>
          <p:cNvSpPr>
            <a:spLocks noGrp="1"/>
          </p:cNvSpPr>
          <p:nvPr>
            <p:ph type="body" sz="quarter" idx="13"/>
          </p:nvPr>
        </p:nvSpPr>
        <p:spPr/>
        <p:txBody>
          <a:bodyPr/>
          <a:lstStyle/>
          <a:p>
            <a:r>
              <a:rPr lang="de-DE" sz="2400" b="1" dirty="0"/>
              <a:t>IV.</a:t>
            </a:r>
          </a:p>
        </p:txBody>
      </p:sp>
      <p:sp>
        <p:nvSpPr>
          <p:cNvPr id="7" name="Textplatzhalter 6">
            <a:extLst>
              <a:ext uri="{FF2B5EF4-FFF2-40B4-BE49-F238E27FC236}">
                <a16:creationId xmlns:a16="http://schemas.microsoft.com/office/drawing/2014/main" id="{B503D779-27BD-B3F7-6799-663BEDD5C495}"/>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B380FEC8-E9EB-9F34-7B35-A93406B73392}"/>
              </a:ext>
            </a:extLst>
          </p:cNvPr>
          <p:cNvSpPr txBox="1">
            <a:spLocks/>
          </p:cNvSpPr>
          <p:nvPr/>
        </p:nvSpPr>
        <p:spPr>
          <a:xfrm>
            <a:off x="1209040" y="1862878"/>
            <a:ext cx="10611484"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Clr>
                <a:srgbClr val="1FEEFF"/>
              </a:buClr>
              <a:buFont typeface="Arial" panose="020B0604020202020204" pitchFamily="34" charset="0"/>
              <a:buChar char="•"/>
            </a:pPr>
            <a:r>
              <a:rPr lang="de-DE" sz="2000" dirty="0">
                <a:latin typeface="Avenir Book"/>
                <a:ea typeface="Relais Display" pitchFamily="50" charset="0"/>
                <a:cs typeface="Arial" panose="020B0604020202020204" pitchFamily="34" charset="0"/>
                <a:sym typeface="Wingdings" panose="05000000000000000000" pitchFamily="2" charset="2"/>
              </a:rPr>
              <a:t>Information  „Rezeptur“</a:t>
            </a:r>
          </a:p>
          <a:p>
            <a:pPr marL="285750" indent="-285750">
              <a:lnSpc>
                <a:spcPct val="100000"/>
              </a:lnSpc>
              <a:buClr>
                <a:srgbClr val="1FEEFF"/>
              </a:buClr>
              <a:buFont typeface="Arial" panose="020B0604020202020204" pitchFamily="34" charset="0"/>
              <a:buChar char="•"/>
            </a:pPr>
            <a:r>
              <a:rPr lang="de-DE" sz="2000" dirty="0">
                <a:latin typeface="Avenir Book"/>
                <a:ea typeface="Relais Display" pitchFamily="50" charset="0"/>
                <a:cs typeface="Arial" panose="020B0604020202020204" pitchFamily="34" charset="0"/>
                <a:sym typeface="Wingdings" panose="05000000000000000000" pitchFamily="2" charset="2"/>
              </a:rPr>
              <a:t>Geheim und Geheimhaltungsmaßnahmen?</a:t>
            </a:r>
          </a:p>
          <a:p>
            <a:pPr marL="1143000" lvl="1" indent="-457200">
              <a:lnSpc>
                <a:spcPct val="100000"/>
              </a:lnSpc>
              <a:buClr>
                <a:srgbClr val="1FEEFF"/>
              </a:buClr>
              <a:buFont typeface="Symbol" panose="05050102010706020507" pitchFamily="18" charset="2"/>
              <a:buChar char="-"/>
            </a:pPr>
            <a:r>
              <a:rPr lang="de-DE" sz="2000" b="1" dirty="0">
                <a:highlight>
                  <a:srgbClr val="1FEEFF"/>
                </a:highlight>
                <a:latin typeface="Avenir Book"/>
                <a:ea typeface="Relais Display" pitchFamily="50" charset="0"/>
                <a:cs typeface="Arial" panose="020B0604020202020204" pitchFamily="34" charset="0"/>
                <a:sym typeface="Wingdings" panose="05000000000000000000" pitchFamily="2" charset="2"/>
              </a:rPr>
              <a:t>Genaue Zusammensetzung</a:t>
            </a:r>
            <a:r>
              <a:rPr lang="de-DE" sz="2000" b="1" dirty="0">
                <a:latin typeface="Avenir Book"/>
                <a:ea typeface="Relais Display" pitchFamily="50" charset="0"/>
                <a:cs typeface="Arial" panose="020B0604020202020204" pitchFamily="34" charset="0"/>
                <a:sym typeface="Wingdings" panose="05000000000000000000" pitchFamily="2" charset="2"/>
              </a:rPr>
              <a:t> </a:t>
            </a:r>
            <a:r>
              <a:rPr lang="de-DE" sz="2000" dirty="0">
                <a:latin typeface="Avenir Book"/>
                <a:ea typeface="Relais Display" pitchFamily="50" charset="0"/>
                <a:cs typeface="Arial" panose="020B0604020202020204" pitchFamily="34" charset="0"/>
                <a:sym typeface="Wingdings" panose="05000000000000000000" pitchFamily="2" charset="2"/>
              </a:rPr>
              <a:t>ihrer Bestandteile „geheim“</a:t>
            </a:r>
          </a:p>
          <a:p>
            <a:pPr marL="1143000" lvl="1" indent="-457200">
              <a:lnSpc>
                <a:spcPct val="100000"/>
              </a:lnSpc>
              <a:buClr>
                <a:srgbClr val="1FEEFF"/>
              </a:buClr>
              <a:buFont typeface="Symbol" panose="05050102010706020507" pitchFamily="18" charset="2"/>
              <a:buChar char="-"/>
            </a:pPr>
            <a:r>
              <a:rPr lang="de-DE" sz="2000" b="1" dirty="0">
                <a:highlight>
                  <a:srgbClr val="1FEEFF"/>
                </a:highlight>
                <a:latin typeface="Avenir Book"/>
                <a:ea typeface="Relais Display" pitchFamily="50" charset="0"/>
                <a:cs typeface="Arial" panose="020B0604020202020204" pitchFamily="34" charset="0"/>
                <a:sym typeface="Wingdings" panose="05000000000000000000" pitchFamily="2" charset="2"/>
              </a:rPr>
              <a:t>Maßnahme</a:t>
            </a:r>
            <a:r>
              <a:rPr lang="de-DE" sz="2000" dirty="0">
                <a:latin typeface="Avenir Book"/>
                <a:ea typeface="Relais Display" pitchFamily="50" charset="0"/>
                <a:cs typeface="Arial" panose="020B0604020202020204" pitchFamily="34" charset="0"/>
                <a:sym typeface="Wingdings" panose="05000000000000000000" pitchFamily="2" charset="2"/>
              </a:rPr>
              <a:t> zum Geheimnisschutz: </a:t>
            </a:r>
          </a:p>
          <a:p>
            <a:pPr marL="1600200" lvl="2" indent="-457200">
              <a:lnSpc>
                <a:spcPct val="100000"/>
              </a:lnSpc>
              <a:buClr>
                <a:srgbClr val="1FEEFF"/>
              </a:buClr>
            </a:pPr>
            <a:r>
              <a:rPr lang="de-DE" dirty="0">
                <a:latin typeface="Avenir Book"/>
                <a:ea typeface="Relais Display" pitchFamily="50" charset="0"/>
                <a:cs typeface="Arial" panose="020B0604020202020204" pitchFamily="34" charset="0"/>
                <a:sym typeface="Wingdings" panose="05000000000000000000" pitchFamily="2" charset="2"/>
              </a:rPr>
              <a:t>Rezeptur durch System aus nummerierten Zutaten geschützt</a:t>
            </a:r>
          </a:p>
          <a:p>
            <a:pPr marL="1600200" lvl="2" indent="-457200">
              <a:lnSpc>
                <a:spcPct val="100000"/>
              </a:lnSpc>
              <a:buClr>
                <a:srgbClr val="1FEEFF"/>
              </a:buClr>
            </a:pPr>
            <a:r>
              <a:rPr lang="de-DE" altLang="de-DE" dirty="0">
                <a:latin typeface="Avenir Book"/>
                <a:ea typeface="Relais Display" pitchFamily="50" charset="0"/>
                <a:cs typeface="Arial" panose="020B0604020202020204" pitchFamily="34" charset="0"/>
              </a:rPr>
              <a:t>Produktionsleiter erhalten nur Mischverhältnisse der </a:t>
            </a:r>
            <a:br>
              <a:rPr lang="de-DE" altLang="de-DE" dirty="0">
                <a:latin typeface="Avenir Book"/>
                <a:ea typeface="Relais Display" pitchFamily="50" charset="0"/>
                <a:cs typeface="Arial" panose="020B0604020202020204" pitchFamily="34" charset="0"/>
              </a:rPr>
            </a:br>
            <a:r>
              <a:rPr lang="de-DE" altLang="de-DE" dirty="0">
                <a:latin typeface="Avenir Book"/>
                <a:ea typeface="Relais Display" pitchFamily="50" charset="0"/>
                <a:cs typeface="Arial" panose="020B0604020202020204" pitchFamily="34" charset="0"/>
              </a:rPr>
              <a:t>nummerierten Zutaten</a:t>
            </a:r>
          </a:p>
          <a:p>
            <a:pPr marL="1600200" lvl="2" indent="-457200">
              <a:lnSpc>
                <a:spcPct val="100000"/>
              </a:lnSpc>
              <a:buClr>
                <a:srgbClr val="1FEEFF"/>
              </a:buClr>
            </a:pPr>
            <a:r>
              <a:rPr lang="de-DE" dirty="0">
                <a:latin typeface="Avenir Book"/>
                <a:ea typeface="Relais Display" pitchFamily="50" charset="0"/>
                <a:cs typeface="Arial" panose="020B0604020202020204" pitchFamily="34" charset="0"/>
                <a:sym typeface="Wingdings" panose="05000000000000000000" pitchFamily="2" charset="2"/>
              </a:rPr>
              <a:t>Jede Nummer  selbst Mischung aus einfachen Zutaten</a:t>
            </a:r>
          </a:p>
          <a:p>
            <a:pPr marL="457200" indent="-457200">
              <a:lnSpc>
                <a:spcPct val="100000"/>
              </a:lnSpc>
              <a:buClr>
                <a:srgbClr val="1FEEFF"/>
              </a:buClr>
              <a:buFont typeface="Arial" panose="020B0604020202020204" pitchFamily="34" charset="0"/>
              <a:buChar char="•"/>
            </a:pPr>
            <a:r>
              <a:rPr lang="de-DE" sz="2000" dirty="0">
                <a:latin typeface="Avenir Book"/>
                <a:ea typeface="Relais Display" pitchFamily="50" charset="0"/>
                <a:cs typeface="Arial" panose="020B0604020202020204" pitchFamily="34" charset="0"/>
                <a:sym typeface="Wingdings" panose="05000000000000000000" pitchFamily="2" charset="2"/>
              </a:rPr>
              <a:t>Kommerzieller Wert aufgrund </a:t>
            </a:r>
            <a:r>
              <a:rPr lang="de-DE" sz="2000" b="1" dirty="0">
                <a:latin typeface="Avenir Book"/>
                <a:ea typeface="Relais Display" pitchFamily="50" charset="0"/>
                <a:cs typeface="Arial" panose="020B0604020202020204" pitchFamily="34" charset="0"/>
                <a:sym typeface="Wingdings" panose="05000000000000000000" pitchFamily="2" charset="2"/>
              </a:rPr>
              <a:t>des geheimen Charakters selbst </a:t>
            </a:r>
            <a:endParaRPr lang="de-DE" b="1" dirty="0">
              <a:latin typeface="Avenir Book"/>
              <a:ea typeface="Relais Display" pitchFamily="50" charset="0"/>
              <a:cs typeface="Relais Display" pitchFamily="50" charset="0"/>
              <a:sym typeface="Wingdings" panose="05000000000000000000" pitchFamily="2" charset="2"/>
            </a:endParaRPr>
          </a:p>
          <a:p>
            <a:pPr marL="342900" indent="-342900">
              <a:buAutoNum type="alphaLcParenR"/>
            </a:pPr>
            <a:endParaRPr lang="de-DE"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pic>
        <p:nvPicPr>
          <p:cNvPr id="13" name="Grafik 12" descr="Wasserflasche Silhouette">
            <a:extLst>
              <a:ext uri="{FF2B5EF4-FFF2-40B4-BE49-F238E27FC236}">
                <a16:creationId xmlns:a16="http://schemas.microsoft.com/office/drawing/2014/main" id="{F06A491B-4106-9BED-F1C4-0EC0B2E5D66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66690" y="2241493"/>
            <a:ext cx="3263900" cy="3263900"/>
          </a:xfrm>
          <a:prstGeom prst="rect">
            <a:avLst/>
          </a:prstGeom>
        </p:spPr>
      </p:pic>
      <p:sp>
        <p:nvSpPr>
          <p:cNvPr id="22" name="Textfeld 21">
            <a:extLst>
              <a:ext uri="{FF2B5EF4-FFF2-40B4-BE49-F238E27FC236}">
                <a16:creationId xmlns:a16="http://schemas.microsoft.com/office/drawing/2014/main" id="{42920B37-3986-301A-0B97-61DD7D45CEA4}"/>
              </a:ext>
            </a:extLst>
          </p:cNvPr>
          <p:cNvSpPr txBox="1"/>
          <p:nvPr/>
        </p:nvSpPr>
        <p:spPr>
          <a:xfrm rot="16200000">
            <a:off x="10049859" y="3895107"/>
            <a:ext cx="697563" cy="369332"/>
          </a:xfrm>
          <a:prstGeom prst="rect">
            <a:avLst/>
          </a:prstGeom>
          <a:noFill/>
        </p:spPr>
        <p:txBody>
          <a:bodyPr wrap="none" rtlCol="0">
            <a:spAutoFit/>
          </a:bodyPr>
          <a:lstStyle/>
          <a:p>
            <a:r>
              <a:rPr lang="de-DE" b="1">
                <a:latin typeface="Relais Display"/>
              </a:rPr>
              <a:t>COLA</a:t>
            </a:r>
          </a:p>
        </p:txBody>
      </p:sp>
      <p:sp>
        <p:nvSpPr>
          <p:cNvPr id="5" name="Foliennummernplatzhalter 4">
            <a:extLst>
              <a:ext uri="{FF2B5EF4-FFF2-40B4-BE49-F238E27FC236}">
                <a16:creationId xmlns:a16="http://schemas.microsoft.com/office/drawing/2014/main" id="{209818CF-D3C4-8257-FF06-0F342FF29BFF}"/>
              </a:ext>
            </a:extLst>
          </p:cNvPr>
          <p:cNvSpPr>
            <a:spLocks noGrp="1"/>
          </p:cNvSpPr>
          <p:nvPr>
            <p:ph type="sldNum" sz="quarter" idx="16"/>
          </p:nvPr>
        </p:nvSpPr>
        <p:spPr/>
        <p:txBody>
          <a:bodyPr/>
          <a:lstStyle/>
          <a:p>
            <a:fld id="{69E513D5-09D4-41F4-97F8-CFCA0B39AE6E}" type="slidenum">
              <a:rPr lang="de-DE"/>
              <a:t>10</a:t>
            </a:fld>
            <a:endParaRPr lang="de-DE" dirty="0"/>
          </a:p>
        </p:txBody>
      </p:sp>
    </p:spTree>
    <p:extLst>
      <p:ext uri="{BB962C8B-B14F-4D97-AF65-F5344CB8AC3E}">
        <p14:creationId xmlns:p14="http://schemas.microsoft.com/office/powerpoint/2010/main" val="20584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25257-FE3B-C2B4-5983-22D4C973BE33}"/>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859B621A-54B5-CC3C-A7F4-2701411245C9}"/>
              </a:ext>
            </a:extLst>
          </p:cNvPr>
          <p:cNvSpPr>
            <a:spLocks noGrp="1"/>
          </p:cNvSpPr>
          <p:nvPr>
            <p:ph type="body" sz="quarter" idx="11"/>
          </p:nvPr>
        </p:nvSpPr>
        <p:spPr>
          <a:xfrm>
            <a:off x="1209040" y="817329"/>
            <a:ext cx="10486774" cy="485060"/>
          </a:xfrm>
        </p:spPr>
        <p:txBody>
          <a:bodyPr/>
          <a:lstStyle/>
          <a:p>
            <a:r>
              <a:rPr lang="de-DE" sz="2400" b="1" dirty="0"/>
              <a:t>Geschäftsgeheimnisgesetz (</a:t>
            </a:r>
            <a:r>
              <a:rPr lang="de-DE" sz="2400" b="1" dirty="0" err="1"/>
              <a:t>GeschGehG</a:t>
            </a:r>
            <a:r>
              <a:rPr lang="de-DE" sz="2400" b="1" dirty="0"/>
              <a:t>)</a:t>
            </a:r>
          </a:p>
          <a:p>
            <a:r>
              <a:rPr lang="de-DE" sz="2400" dirty="0"/>
              <a:t>3. Abgrenzung beim Handeln: Handlungsverbote vs. „Reverse Engineering“</a:t>
            </a:r>
          </a:p>
        </p:txBody>
      </p:sp>
      <p:sp>
        <p:nvSpPr>
          <p:cNvPr id="4" name="Textplatzhalter 3">
            <a:extLst>
              <a:ext uri="{FF2B5EF4-FFF2-40B4-BE49-F238E27FC236}">
                <a16:creationId xmlns:a16="http://schemas.microsoft.com/office/drawing/2014/main" id="{12DDE0C1-212E-C833-513B-8FF205D90DBF}"/>
              </a:ext>
            </a:extLst>
          </p:cNvPr>
          <p:cNvSpPr>
            <a:spLocks noGrp="1"/>
          </p:cNvSpPr>
          <p:nvPr>
            <p:ph type="body" sz="quarter" idx="13"/>
          </p:nvPr>
        </p:nvSpPr>
        <p:spPr/>
        <p:txBody>
          <a:bodyPr/>
          <a:lstStyle/>
          <a:p>
            <a:r>
              <a:rPr lang="de-DE" sz="2400" b="1" dirty="0"/>
              <a:t>IV.</a:t>
            </a:r>
          </a:p>
        </p:txBody>
      </p:sp>
      <p:sp>
        <p:nvSpPr>
          <p:cNvPr id="7" name="Textplatzhalter 6">
            <a:extLst>
              <a:ext uri="{FF2B5EF4-FFF2-40B4-BE49-F238E27FC236}">
                <a16:creationId xmlns:a16="http://schemas.microsoft.com/office/drawing/2014/main" id="{4997BCBF-719E-86E0-8FC9-D4231EAA1366}"/>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44AF9F2B-82BB-CFFF-B62F-6C1E7BBDC9B0}"/>
              </a:ext>
            </a:extLst>
          </p:cNvPr>
          <p:cNvSpPr txBox="1">
            <a:spLocks/>
          </p:cNvSpPr>
          <p:nvPr/>
        </p:nvSpPr>
        <p:spPr>
          <a:xfrm>
            <a:off x="992163" y="739944"/>
            <a:ext cx="10361637"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6" name="Foliennummernplatzhalter 5">
            <a:extLst>
              <a:ext uri="{FF2B5EF4-FFF2-40B4-BE49-F238E27FC236}">
                <a16:creationId xmlns:a16="http://schemas.microsoft.com/office/drawing/2014/main" id="{ED951B95-5AEE-11ED-C124-DD43C75A2CE9}"/>
              </a:ext>
            </a:extLst>
          </p:cNvPr>
          <p:cNvSpPr>
            <a:spLocks noGrp="1"/>
          </p:cNvSpPr>
          <p:nvPr>
            <p:ph type="sldNum" sz="quarter" idx="16"/>
          </p:nvPr>
        </p:nvSpPr>
        <p:spPr/>
        <p:txBody>
          <a:bodyPr/>
          <a:lstStyle/>
          <a:p>
            <a:fld id="{6373D3FD-B593-4802-9639-BB8D47B0E829}" type="slidenum">
              <a:rPr lang="de-DE"/>
              <a:t>11</a:t>
            </a:fld>
            <a:endParaRPr lang="de-DE" dirty="0"/>
          </a:p>
        </p:txBody>
      </p:sp>
      <p:pic>
        <p:nvPicPr>
          <p:cNvPr id="5" name="Grafik 4" descr="Wasserflasche Silhouette">
            <a:extLst>
              <a:ext uri="{FF2B5EF4-FFF2-40B4-BE49-F238E27FC236}">
                <a16:creationId xmlns:a16="http://schemas.microsoft.com/office/drawing/2014/main" id="{2866C9BD-8A74-312B-E22A-376FC54A26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8857" y="1930326"/>
            <a:ext cx="1640365" cy="1640365"/>
          </a:xfrm>
          <a:prstGeom prst="rect">
            <a:avLst/>
          </a:prstGeom>
        </p:spPr>
      </p:pic>
      <p:pic>
        <p:nvPicPr>
          <p:cNvPr id="8" name="Grafik 7" descr="Wasserflasche Silhouette">
            <a:extLst>
              <a:ext uri="{FF2B5EF4-FFF2-40B4-BE49-F238E27FC236}">
                <a16:creationId xmlns:a16="http://schemas.microsoft.com/office/drawing/2014/main" id="{755C30E1-4E83-E23C-98E8-87AA7CE8CA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8856" y="3858899"/>
            <a:ext cx="1640365" cy="1640365"/>
          </a:xfrm>
          <a:prstGeom prst="rect">
            <a:avLst/>
          </a:prstGeom>
        </p:spPr>
      </p:pic>
      <p:sp>
        <p:nvSpPr>
          <p:cNvPr id="9" name="Pfeil: nach rechts 8">
            <a:extLst>
              <a:ext uri="{FF2B5EF4-FFF2-40B4-BE49-F238E27FC236}">
                <a16:creationId xmlns:a16="http://schemas.microsoft.com/office/drawing/2014/main" id="{D40B30B2-2546-79CC-4383-056ABA4F4551}"/>
              </a:ext>
            </a:extLst>
          </p:cNvPr>
          <p:cNvSpPr/>
          <p:nvPr/>
        </p:nvSpPr>
        <p:spPr>
          <a:xfrm>
            <a:off x="2029221" y="2470925"/>
            <a:ext cx="3322101" cy="559165"/>
          </a:xfrm>
          <a:prstGeom prst="rightArrow">
            <a:avLst/>
          </a:prstGeom>
          <a:solidFill>
            <a:srgbClr val="040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t>Mitarbeiter gibt unbefugt weiter</a:t>
            </a:r>
          </a:p>
        </p:txBody>
      </p:sp>
      <p:sp>
        <p:nvSpPr>
          <p:cNvPr id="10" name="Pfeil: nach rechts 9">
            <a:extLst>
              <a:ext uri="{FF2B5EF4-FFF2-40B4-BE49-F238E27FC236}">
                <a16:creationId xmlns:a16="http://schemas.microsoft.com/office/drawing/2014/main" id="{F401A197-ABC7-F015-3437-79EA40716185}"/>
              </a:ext>
            </a:extLst>
          </p:cNvPr>
          <p:cNvSpPr/>
          <p:nvPr/>
        </p:nvSpPr>
        <p:spPr>
          <a:xfrm>
            <a:off x="2029220" y="4481673"/>
            <a:ext cx="3322101" cy="559165"/>
          </a:xfrm>
          <a:prstGeom prst="rightArrow">
            <a:avLst/>
          </a:prstGeom>
          <a:solidFill>
            <a:srgbClr val="040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Erwirbt im Handel</a:t>
            </a:r>
          </a:p>
        </p:txBody>
      </p:sp>
      <p:pic>
        <p:nvPicPr>
          <p:cNvPr id="12" name="Grafik 11" descr="Kopf mit Zahnrädern mit einfarbiger Füllung">
            <a:extLst>
              <a:ext uri="{FF2B5EF4-FFF2-40B4-BE49-F238E27FC236}">
                <a16:creationId xmlns:a16="http://schemas.microsoft.com/office/drawing/2014/main" id="{17714F47-C5CD-97F3-BE4B-AE4A6503B0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4303875"/>
            <a:ext cx="914400" cy="914400"/>
          </a:xfrm>
          <a:prstGeom prst="rect">
            <a:avLst/>
          </a:prstGeom>
        </p:spPr>
      </p:pic>
      <p:sp>
        <p:nvSpPr>
          <p:cNvPr id="13" name="Textfeld 12">
            <a:extLst>
              <a:ext uri="{FF2B5EF4-FFF2-40B4-BE49-F238E27FC236}">
                <a16:creationId xmlns:a16="http://schemas.microsoft.com/office/drawing/2014/main" id="{277D70D8-1C01-510E-9E5C-40DCEF86F867}"/>
              </a:ext>
            </a:extLst>
          </p:cNvPr>
          <p:cNvSpPr txBox="1"/>
          <p:nvPr/>
        </p:nvSpPr>
        <p:spPr>
          <a:xfrm>
            <a:off x="3897486" y="5160677"/>
            <a:ext cx="4790863" cy="1200329"/>
          </a:xfrm>
          <a:prstGeom prst="rect">
            <a:avLst/>
          </a:prstGeom>
          <a:noFill/>
        </p:spPr>
        <p:txBody>
          <a:bodyPr wrap="none" rtlCol="0">
            <a:spAutoFit/>
          </a:bodyPr>
          <a:lstStyle/>
          <a:p>
            <a:pPr algn="ctr"/>
            <a:r>
              <a:rPr lang="de-DE" dirty="0">
                <a:latin typeface="Avenir Book"/>
              </a:rPr>
              <a:t>„reverse Engineering“:</a:t>
            </a:r>
          </a:p>
          <a:p>
            <a:pPr marL="285750" indent="-285750">
              <a:buFontTx/>
              <a:buChar char="-"/>
            </a:pPr>
            <a:r>
              <a:rPr lang="de-DE" dirty="0">
                <a:latin typeface="Avenir Book"/>
              </a:rPr>
              <a:t>Spaltet in Zutaten auf</a:t>
            </a:r>
          </a:p>
          <a:p>
            <a:pPr marL="285750" indent="-285750">
              <a:buFontTx/>
              <a:buChar char="-"/>
            </a:pPr>
            <a:r>
              <a:rPr lang="de-DE" dirty="0">
                <a:latin typeface="Avenir Book"/>
              </a:rPr>
              <a:t>Ermittelt exakte Mischverhältnisse</a:t>
            </a:r>
          </a:p>
          <a:p>
            <a:pPr marL="285750" indent="-285750">
              <a:buFontTx/>
              <a:buChar char="-"/>
            </a:pPr>
            <a:r>
              <a:rPr lang="de-DE" dirty="0">
                <a:latin typeface="Avenir Book"/>
              </a:rPr>
              <a:t>Rekonstruiert alleinig auf eigenen Erkenntnissen</a:t>
            </a:r>
          </a:p>
        </p:txBody>
      </p:sp>
      <p:pic>
        <p:nvPicPr>
          <p:cNvPr id="16" name="Grafik 15" descr="Abzeichen Tick1 mit einfarbiger Füllung">
            <a:extLst>
              <a:ext uri="{FF2B5EF4-FFF2-40B4-BE49-F238E27FC236}">
                <a16:creationId xmlns:a16="http://schemas.microsoft.com/office/drawing/2014/main" id="{3A541624-4906-AB22-E042-4A363A8DB1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36328" y="4303875"/>
            <a:ext cx="914400" cy="914400"/>
          </a:xfrm>
          <a:prstGeom prst="rect">
            <a:avLst/>
          </a:prstGeom>
        </p:spPr>
      </p:pic>
      <p:pic>
        <p:nvPicPr>
          <p:cNvPr id="18" name="Grafik 17" descr="Markee nicht mehr folgen mit einfarbiger Füllung">
            <a:extLst>
              <a:ext uri="{FF2B5EF4-FFF2-40B4-BE49-F238E27FC236}">
                <a16:creationId xmlns:a16="http://schemas.microsoft.com/office/drawing/2014/main" id="{F782E517-2FCB-3F2B-49E5-7004EBE3562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36328" y="2293307"/>
            <a:ext cx="914400" cy="914400"/>
          </a:xfrm>
          <a:prstGeom prst="rect">
            <a:avLst/>
          </a:prstGeom>
        </p:spPr>
      </p:pic>
      <p:pic>
        <p:nvPicPr>
          <p:cNvPr id="20" name="Grafik 19" descr="Verbunden mit einfarbiger Füllung">
            <a:extLst>
              <a:ext uri="{FF2B5EF4-FFF2-40B4-BE49-F238E27FC236}">
                <a16:creationId xmlns:a16="http://schemas.microsoft.com/office/drawing/2014/main" id="{7F127334-6465-5AA0-86F3-BA91C121301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38027" y="2287859"/>
            <a:ext cx="914400" cy="914400"/>
          </a:xfrm>
          <a:prstGeom prst="rect">
            <a:avLst/>
          </a:prstGeom>
        </p:spPr>
      </p:pic>
      <p:sp>
        <p:nvSpPr>
          <p:cNvPr id="21" name="Textfeld 20">
            <a:extLst>
              <a:ext uri="{FF2B5EF4-FFF2-40B4-BE49-F238E27FC236}">
                <a16:creationId xmlns:a16="http://schemas.microsoft.com/office/drawing/2014/main" id="{2DA6920F-98E6-87EF-25C0-3CAB2CB46F1A}"/>
              </a:ext>
            </a:extLst>
          </p:cNvPr>
          <p:cNvSpPr txBox="1"/>
          <p:nvPr/>
        </p:nvSpPr>
        <p:spPr>
          <a:xfrm>
            <a:off x="4467547" y="2822918"/>
            <a:ext cx="4447926" cy="1200329"/>
          </a:xfrm>
          <a:prstGeom prst="rect">
            <a:avLst/>
          </a:prstGeom>
          <a:noFill/>
        </p:spPr>
        <p:txBody>
          <a:bodyPr wrap="square" rtlCol="0">
            <a:spAutoFit/>
          </a:bodyPr>
          <a:lstStyle/>
          <a:p>
            <a:pPr algn="ctr"/>
            <a:endParaRPr lang="de-DE" dirty="0">
              <a:latin typeface="Avenir Book"/>
            </a:endParaRPr>
          </a:p>
          <a:p>
            <a:pPr marL="285750" indent="-285750">
              <a:buFontTx/>
              <a:buChar char="-"/>
            </a:pPr>
            <a:r>
              <a:rPr lang="de-DE" dirty="0">
                <a:latin typeface="Avenir Book"/>
              </a:rPr>
              <a:t>Füllt nach identischer Formel ab</a:t>
            </a:r>
          </a:p>
          <a:p>
            <a:pPr marL="285750" indent="-285750">
              <a:buFontTx/>
              <a:buChar char="-"/>
            </a:pPr>
            <a:r>
              <a:rPr lang="de-DE" dirty="0">
                <a:latin typeface="Avenir Book"/>
              </a:rPr>
              <a:t>Nutzt Wissen, dass nur infolge der Weitergabe besteht</a:t>
            </a:r>
          </a:p>
        </p:txBody>
      </p:sp>
      <p:sp>
        <p:nvSpPr>
          <p:cNvPr id="22" name="Textfeld 21">
            <a:extLst>
              <a:ext uri="{FF2B5EF4-FFF2-40B4-BE49-F238E27FC236}">
                <a16:creationId xmlns:a16="http://schemas.microsoft.com/office/drawing/2014/main" id="{513C69D9-F793-C21C-B468-E0883047D940}"/>
              </a:ext>
            </a:extLst>
          </p:cNvPr>
          <p:cNvSpPr txBox="1"/>
          <p:nvPr/>
        </p:nvSpPr>
        <p:spPr>
          <a:xfrm>
            <a:off x="2154126" y="2351086"/>
            <a:ext cx="2321918" cy="276999"/>
          </a:xfrm>
          <a:prstGeom prst="rect">
            <a:avLst/>
          </a:prstGeom>
          <a:noFill/>
        </p:spPr>
        <p:txBody>
          <a:bodyPr wrap="none" rtlCol="0">
            <a:spAutoFit/>
          </a:bodyPr>
          <a:lstStyle/>
          <a:p>
            <a:r>
              <a:rPr lang="de-DE" sz="1200" dirty="0">
                <a:highlight>
                  <a:srgbClr val="1FEEFF"/>
                </a:highlight>
              </a:rPr>
              <a:t>Erlangung: § 4 Abs. 1</a:t>
            </a:r>
            <a:r>
              <a:rPr lang="de-DE" sz="1200" dirty="0">
                <a:highlight>
                  <a:srgbClr val="1FEEFF"/>
                </a:highlight>
                <a:sym typeface="Wingdings" panose="05000000000000000000" pitchFamily="2" charset="2"/>
              </a:rPr>
              <a:t> verboten</a:t>
            </a:r>
            <a:endParaRPr lang="de-DE" sz="1200" dirty="0">
              <a:highlight>
                <a:srgbClr val="1FEEFF"/>
              </a:highlight>
            </a:endParaRPr>
          </a:p>
        </p:txBody>
      </p:sp>
      <p:sp>
        <p:nvSpPr>
          <p:cNvPr id="23" name="Textfeld 22">
            <a:extLst>
              <a:ext uri="{FF2B5EF4-FFF2-40B4-BE49-F238E27FC236}">
                <a16:creationId xmlns:a16="http://schemas.microsoft.com/office/drawing/2014/main" id="{79296BE3-8277-5D4B-849C-E5B8F6BAC596}"/>
              </a:ext>
            </a:extLst>
          </p:cNvPr>
          <p:cNvSpPr txBox="1"/>
          <p:nvPr/>
        </p:nvSpPr>
        <p:spPr>
          <a:xfrm>
            <a:off x="4746035" y="2014167"/>
            <a:ext cx="2341154" cy="276999"/>
          </a:xfrm>
          <a:prstGeom prst="rect">
            <a:avLst/>
          </a:prstGeom>
          <a:noFill/>
        </p:spPr>
        <p:txBody>
          <a:bodyPr wrap="none" rtlCol="0">
            <a:spAutoFit/>
          </a:bodyPr>
          <a:lstStyle/>
          <a:p>
            <a:r>
              <a:rPr lang="de-DE" sz="1200" dirty="0">
                <a:highlight>
                  <a:srgbClr val="1FEEFF"/>
                </a:highlight>
              </a:rPr>
              <a:t>„Nutzung“: § 4 Abs. 2</a:t>
            </a:r>
            <a:r>
              <a:rPr lang="de-DE" sz="1200" dirty="0">
                <a:highlight>
                  <a:srgbClr val="1FEEFF"/>
                </a:highlight>
                <a:sym typeface="Wingdings" panose="05000000000000000000" pitchFamily="2" charset="2"/>
              </a:rPr>
              <a:t> verboten</a:t>
            </a:r>
            <a:endParaRPr lang="de-DE" sz="1200" dirty="0">
              <a:highlight>
                <a:srgbClr val="1FEEFF"/>
              </a:highlight>
            </a:endParaRPr>
          </a:p>
        </p:txBody>
      </p:sp>
      <p:sp>
        <p:nvSpPr>
          <p:cNvPr id="24" name="Textfeld 23">
            <a:extLst>
              <a:ext uri="{FF2B5EF4-FFF2-40B4-BE49-F238E27FC236}">
                <a16:creationId xmlns:a16="http://schemas.microsoft.com/office/drawing/2014/main" id="{6A895C68-33C0-924A-5C70-EEB26AE0FB79}"/>
              </a:ext>
            </a:extLst>
          </p:cNvPr>
          <p:cNvSpPr txBox="1"/>
          <p:nvPr/>
        </p:nvSpPr>
        <p:spPr>
          <a:xfrm>
            <a:off x="8688349" y="5741051"/>
            <a:ext cx="2158269" cy="276999"/>
          </a:xfrm>
          <a:prstGeom prst="rect">
            <a:avLst/>
          </a:prstGeom>
          <a:noFill/>
        </p:spPr>
        <p:txBody>
          <a:bodyPr wrap="square" rtlCol="0">
            <a:spAutoFit/>
          </a:bodyPr>
          <a:lstStyle/>
          <a:p>
            <a:r>
              <a:rPr lang="de-DE" sz="1200" dirty="0">
                <a:highlight>
                  <a:srgbClr val="1FEEFF"/>
                </a:highlight>
                <a:sym typeface="Wingdings" panose="05000000000000000000" pitchFamily="2" charset="2"/>
              </a:rPr>
              <a:t> Explizit erlaubt, § 3 Abs. 2</a:t>
            </a:r>
            <a:endParaRPr lang="de-DE" sz="1200" dirty="0">
              <a:highlight>
                <a:srgbClr val="1FEEFF"/>
              </a:highlight>
            </a:endParaRPr>
          </a:p>
        </p:txBody>
      </p:sp>
    </p:spTree>
    <p:extLst>
      <p:ext uri="{BB962C8B-B14F-4D97-AF65-F5344CB8AC3E}">
        <p14:creationId xmlns:p14="http://schemas.microsoft.com/office/powerpoint/2010/main" val="86631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31975-2DFE-D4AF-713F-8433D70E69B3}"/>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E1A7B506-CA17-ED45-71E7-24F3E666FC5A}"/>
              </a:ext>
            </a:extLst>
          </p:cNvPr>
          <p:cNvSpPr>
            <a:spLocks noGrp="1"/>
          </p:cNvSpPr>
          <p:nvPr>
            <p:ph type="body" sz="quarter" idx="11"/>
          </p:nvPr>
        </p:nvSpPr>
        <p:spPr>
          <a:xfrm>
            <a:off x="1209040" y="817329"/>
            <a:ext cx="10486774" cy="485060"/>
          </a:xfrm>
        </p:spPr>
        <p:txBody>
          <a:bodyPr/>
          <a:lstStyle/>
          <a:p>
            <a:r>
              <a:rPr lang="de-DE" sz="2400" b="1" dirty="0"/>
              <a:t>Geschäftsgeheimnisgesetz (</a:t>
            </a:r>
            <a:r>
              <a:rPr lang="de-DE" sz="2400" b="1" dirty="0" err="1"/>
              <a:t>GeschGehG</a:t>
            </a:r>
            <a:r>
              <a:rPr lang="de-DE" sz="2400" b="1" dirty="0"/>
              <a:t>)</a:t>
            </a:r>
          </a:p>
          <a:p>
            <a:r>
              <a:rPr lang="de-DE" sz="2400" dirty="0"/>
              <a:t>4. Fall: </a:t>
            </a:r>
            <a:r>
              <a:rPr lang="en-US" sz="2400" dirty="0"/>
              <a:t>SAS Institute v. World Programming</a:t>
            </a:r>
            <a:endParaRPr lang="de-DE" sz="2400" dirty="0"/>
          </a:p>
        </p:txBody>
      </p:sp>
      <p:sp>
        <p:nvSpPr>
          <p:cNvPr id="4" name="Textplatzhalter 3">
            <a:extLst>
              <a:ext uri="{FF2B5EF4-FFF2-40B4-BE49-F238E27FC236}">
                <a16:creationId xmlns:a16="http://schemas.microsoft.com/office/drawing/2014/main" id="{FF1F1DEA-A547-91CD-D239-E1E678FAA407}"/>
              </a:ext>
            </a:extLst>
          </p:cNvPr>
          <p:cNvSpPr>
            <a:spLocks noGrp="1"/>
          </p:cNvSpPr>
          <p:nvPr>
            <p:ph type="body" sz="quarter" idx="13"/>
          </p:nvPr>
        </p:nvSpPr>
        <p:spPr/>
        <p:txBody>
          <a:bodyPr/>
          <a:lstStyle/>
          <a:p>
            <a:r>
              <a:rPr lang="de-DE" sz="2400" b="1" dirty="0"/>
              <a:t>IV.</a:t>
            </a:r>
          </a:p>
        </p:txBody>
      </p:sp>
      <p:sp>
        <p:nvSpPr>
          <p:cNvPr id="7" name="Textplatzhalter 6">
            <a:extLst>
              <a:ext uri="{FF2B5EF4-FFF2-40B4-BE49-F238E27FC236}">
                <a16:creationId xmlns:a16="http://schemas.microsoft.com/office/drawing/2014/main" id="{A2878A6B-7E0D-236D-112B-4866EF67A0E7}"/>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A23D86CD-DEB2-0B79-A4C2-481BC888EE9E}"/>
              </a:ext>
            </a:extLst>
          </p:cNvPr>
          <p:cNvSpPr txBox="1">
            <a:spLocks/>
          </p:cNvSpPr>
          <p:nvPr/>
        </p:nvSpPr>
        <p:spPr>
          <a:xfrm>
            <a:off x="1077888" y="1673394"/>
            <a:ext cx="10361637"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6" name="Foliennummernplatzhalter 5">
            <a:extLst>
              <a:ext uri="{FF2B5EF4-FFF2-40B4-BE49-F238E27FC236}">
                <a16:creationId xmlns:a16="http://schemas.microsoft.com/office/drawing/2014/main" id="{37F99167-FA6B-0E31-F39E-CC5A4C8C7437}"/>
              </a:ext>
            </a:extLst>
          </p:cNvPr>
          <p:cNvSpPr>
            <a:spLocks noGrp="1"/>
          </p:cNvSpPr>
          <p:nvPr>
            <p:ph type="sldNum" sz="quarter" idx="16"/>
          </p:nvPr>
        </p:nvSpPr>
        <p:spPr/>
        <p:txBody>
          <a:bodyPr/>
          <a:lstStyle/>
          <a:p>
            <a:fld id="{6373D3FD-B593-4802-9639-BB8D47B0E829}" type="slidenum">
              <a:rPr lang="de-DE"/>
              <a:t>12</a:t>
            </a:fld>
            <a:endParaRPr lang="de-DE" dirty="0"/>
          </a:p>
        </p:txBody>
      </p:sp>
      <p:sp>
        <p:nvSpPr>
          <p:cNvPr id="14" name="Textplatzhalter 4">
            <a:extLst>
              <a:ext uri="{FF2B5EF4-FFF2-40B4-BE49-F238E27FC236}">
                <a16:creationId xmlns:a16="http://schemas.microsoft.com/office/drawing/2014/main" id="{C3CD4454-C647-4CD2-C8F3-D575E23A7B13}"/>
              </a:ext>
            </a:extLst>
          </p:cNvPr>
          <p:cNvSpPr txBox="1">
            <a:spLocks/>
          </p:cNvSpPr>
          <p:nvPr/>
        </p:nvSpPr>
        <p:spPr>
          <a:xfrm>
            <a:off x="1209040" y="1891453"/>
            <a:ext cx="9792335"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1FEEFF"/>
              </a:buClr>
              <a:buFont typeface="Arial" panose="020B0604020202020204" pitchFamily="34" charset="0"/>
              <a:buChar char="•"/>
            </a:pPr>
            <a:r>
              <a:rPr lang="de-DE" sz="2000" dirty="0">
                <a:latin typeface="Avenir Book"/>
                <a:ea typeface="Relais Display" pitchFamily="50" charset="0"/>
                <a:cs typeface="Relais Display" pitchFamily="50" charset="0"/>
                <a:sym typeface="Wingdings" panose="05000000000000000000" pitchFamily="2" charset="2"/>
              </a:rPr>
              <a:t>SAS Institute Inc. und World </a:t>
            </a:r>
            <a:r>
              <a:rPr lang="de-DE" sz="2000" dirty="0" err="1">
                <a:latin typeface="Avenir Book"/>
                <a:ea typeface="Relais Display" pitchFamily="50" charset="0"/>
                <a:cs typeface="Relais Display" pitchFamily="50" charset="0"/>
                <a:sym typeface="Wingdings" panose="05000000000000000000" pitchFamily="2" charset="2"/>
              </a:rPr>
              <a:t>Programming</a:t>
            </a:r>
            <a:r>
              <a:rPr lang="de-DE" sz="2000" dirty="0">
                <a:latin typeface="Avenir Book"/>
                <a:ea typeface="Relais Display" pitchFamily="50" charset="0"/>
                <a:cs typeface="Relais Display" pitchFamily="50" charset="0"/>
                <a:sym typeface="Wingdings" panose="05000000000000000000" pitchFamily="2" charset="2"/>
              </a:rPr>
              <a:t> Ltd.: zwei </a:t>
            </a:r>
            <a:r>
              <a:rPr lang="de-DE" sz="2000" b="1" dirty="0">
                <a:latin typeface="Avenir Book"/>
                <a:ea typeface="Relais Display" pitchFamily="50" charset="0"/>
                <a:cs typeface="Relais Display" pitchFamily="50" charset="0"/>
                <a:sym typeface="Wingdings" panose="05000000000000000000" pitchFamily="2" charset="2"/>
              </a:rPr>
              <a:t>konkurrierende</a:t>
            </a:r>
            <a:r>
              <a:rPr lang="de-DE" sz="2000" dirty="0">
                <a:latin typeface="Avenir Book"/>
                <a:ea typeface="Relais Display" pitchFamily="50" charset="0"/>
                <a:cs typeface="Relais Display" pitchFamily="50" charset="0"/>
                <a:sym typeface="Wingdings" panose="05000000000000000000" pitchFamily="2" charset="2"/>
              </a:rPr>
              <a:t> Softwareentwickler</a:t>
            </a:r>
          </a:p>
          <a:p>
            <a:pPr marL="285750" indent="-285750">
              <a:buClr>
                <a:srgbClr val="1FEEFF"/>
              </a:buClr>
              <a:buFont typeface="Arial" panose="020B0604020202020204" pitchFamily="34" charset="0"/>
              <a:buChar char="•"/>
            </a:pPr>
            <a:r>
              <a:rPr lang="de-DE" sz="2000" b="1" dirty="0">
                <a:latin typeface="Avenir Book"/>
                <a:ea typeface="Relais Display" pitchFamily="50" charset="0"/>
                <a:cs typeface="Relais Display" pitchFamily="50" charset="0"/>
                <a:sym typeface="Wingdings" panose="05000000000000000000" pitchFamily="2" charset="2"/>
              </a:rPr>
              <a:t>Ausgangslage: </a:t>
            </a:r>
            <a:r>
              <a:rPr lang="de-DE" sz="2000" dirty="0">
                <a:latin typeface="Avenir Book"/>
                <a:ea typeface="Relais Display" pitchFamily="50" charset="0"/>
                <a:cs typeface="Relais Display" pitchFamily="50" charset="0"/>
                <a:sym typeface="Wingdings" panose="05000000000000000000" pitchFamily="2" charset="2"/>
              </a:rPr>
              <a:t>World </a:t>
            </a:r>
            <a:r>
              <a:rPr lang="de-DE" sz="2000" dirty="0" err="1">
                <a:latin typeface="Avenir Book"/>
                <a:ea typeface="Relais Display" pitchFamily="50" charset="0"/>
                <a:cs typeface="Relais Display" pitchFamily="50" charset="0"/>
                <a:sym typeface="Wingdings" panose="05000000000000000000" pitchFamily="2" charset="2"/>
              </a:rPr>
              <a:t>Programming</a:t>
            </a:r>
            <a:r>
              <a:rPr lang="de-DE" sz="2000" dirty="0">
                <a:latin typeface="Avenir Book"/>
                <a:ea typeface="Relais Display" pitchFamily="50" charset="0"/>
                <a:cs typeface="Relais Display" pitchFamily="50" charset="0"/>
                <a:sym typeface="Wingdings" panose="05000000000000000000" pitchFamily="2" charset="2"/>
              </a:rPr>
              <a:t> erwarb rechtmäßig Kopien der Lernausgabe des SAS-Systems, die mit einer Lizenz geliefert wurden, nach der die Rechte des Lizenznehmers auf nichtproduktive Zwecke beschränkt waren; </a:t>
            </a:r>
            <a:br>
              <a:rPr lang="de-DE" sz="2000" dirty="0">
                <a:latin typeface="Avenir Book"/>
                <a:ea typeface="Relais Display" pitchFamily="50" charset="0"/>
                <a:cs typeface="Relais Display" pitchFamily="50" charset="0"/>
                <a:sym typeface="Wingdings" panose="05000000000000000000" pitchFamily="2" charset="2"/>
              </a:rPr>
            </a:br>
            <a:r>
              <a:rPr lang="de-DE" sz="2000" dirty="0">
                <a:latin typeface="Avenir Book"/>
                <a:ea typeface="Relais Display" pitchFamily="50" charset="0"/>
                <a:cs typeface="Relais Display" pitchFamily="50" charset="0"/>
                <a:sym typeface="Wingdings" panose="05000000000000000000" pitchFamily="2" charset="2"/>
              </a:rPr>
              <a:t>WP analysierte das Verhalten des SAS‑Programms (Beobachten/Studieren/Testen) und nutzte dieselbe Programmiersprache sowie die Dateiformate, um ein kompatibles System zu bauen.</a:t>
            </a:r>
          </a:p>
          <a:p>
            <a:pPr marL="285750" indent="-285750">
              <a:buClr>
                <a:srgbClr val="1FEEFF"/>
              </a:buClr>
              <a:buFont typeface="Arial" panose="020B0604020202020204" pitchFamily="34" charset="0"/>
              <a:buChar char="•"/>
            </a:pPr>
            <a:r>
              <a:rPr lang="de-DE" sz="2000" dirty="0">
                <a:latin typeface="Avenir Book"/>
                <a:ea typeface="Relais Display" pitchFamily="50" charset="0"/>
                <a:cs typeface="Relais Display" pitchFamily="50" charset="0"/>
                <a:sym typeface="Wingdings" panose="05000000000000000000" pitchFamily="2" charset="2"/>
              </a:rPr>
              <a:t>Das konkurrierende Produkt World </a:t>
            </a:r>
            <a:r>
              <a:rPr lang="de-DE" sz="2000" dirty="0" err="1">
                <a:latin typeface="Avenir Book" panose="02000503020000020003"/>
                <a:ea typeface="Relais Display" pitchFamily="50" charset="0"/>
                <a:cs typeface="Relais Display" pitchFamily="50" charset="0"/>
                <a:sym typeface="Wingdings" panose="05000000000000000000" pitchFamily="2" charset="2"/>
              </a:rPr>
              <a:t>Programming</a:t>
            </a:r>
            <a:r>
              <a:rPr lang="de-DE" sz="2000" dirty="0">
                <a:latin typeface="Avenir Book" panose="02000503020000020003"/>
                <a:ea typeface="Relais Display" pitchFamily="50" charset="0"/>
                <a:cs typeface="Relais Display" pitchFamily="50" charset="0"/>
                <a:sym typeface="Wingdings" panose="05000000000000000000" pitchFamily="2" charset="2"/>
              </a:rPr>
              <a:t> System (WPS) wurde </a:t>
            </a:r>
            <a:r>
              <a:rPr lang="de-DE" sz="2000" b="1" dirty="0">
                <a:latin typeface="Avenir Book" panose="02000503020000020003"/>
                <a:ea typeface="Relais Display" pitchFamily="50" charset="0"/>
                <a:cs typeface="Relais Display" pitchFamily="50" charset="0"/>
                <a:sym typeface="Wingdings" panose="05000000000000000000" pitchFamily="2" charset="2"/>
              </a:rPr>
              <a:t>kommerziell</a:t>
            </a:r>
            <a:r>
              <a:rPr lang="de-DE" sz="2000" dirty="0">
                <a:latin typeface="Avenir Book" panose="02000503020000020003"/>
                <a:ea typeface="Relais Display" pitchFamily="50" charset="0"/>
                <a:cs typeface="Relais Display" pitchFamily="50" charset="0"/>
                <a:sym typeface="Wingdings" panose="05000000000000000000" pitchFamily="2" charset="2"/>
              </a:rPr>
              <a:t> angeboten.</a:t>
            </a:r>
          </a:p>
          <a:p>
            <a:pPr marL="285750" indent="-285750">
              <a:buClr>
                <a:srgbClr val="1FEEFF"/>
              </a:buClr>
              <a:buFont typeface="Arial" panose="020B0604020202020204" pitchFamily="34" charset="0"/>
              <a:buChar char="•"/>
            </a:pPr>
            <a:r>
              <a:rPr lang="de-DE" sz="2000" dirty="0">
                <a:latin typeface="Avenir Book" panose="02000503020000020003"/>
                <a:ea typeface="Relais Display" pitchFamily="50" charset="0"/>
                <a:cs typeface="Relais Display" pitchFamily="50" charset="0"/>
                <a:sym typeface="Wingdings" panose="05000000000000000000" pitchFamily="2" charset="2"/>
              </a:rPr>
              <a:t>Insider-/oder anderweitig erworbene betriebliche Daten nutzte World </a:t>
            </a:r>
            <a:r>
              <a:rPr lang="de-DE" sz="2000" dirty="0" err="1">
                <a:latin typeface="Avenir Book" panose="02000503020000020003"/>
                <a:ea typeface="Relais Display" pitchFamily="50" charset="0"/>
                <a:cs typeface="Relais Display" pitchFamily="50" charset="0"/>
                <a:sym typeface="Wingdings" panose="05000000000000000000" pitchFamily="2" charset="2"/>
              </a:rPr>
              <a:t>Programming</a:t>
            </a:r>
            <a:r>
              <a:rPr lang="de-DE" sz="2000" dirty="0">
                <a:latin typeface="Avenir Book" panose="02000503020000020003"/>
                <a:ea typeface="Relais Display" pitchFamily="50" charset="0"/>
                <a:cs typeface="Relais Display" pitchFamily="50" charset="0"/>
                <a:sym typeface="Wingdings" panose="05000000000000000000" pitchFamily="2" charset="2"/>
              </a:rPr>
              <a:t> nicht.</a:t>
            </a:r>
          </a:p>
          <a:p>
            <a:pPr algn="ctr">
              <a:buClr>
                <a:srgbClr val="1FEEFF"/>
              </a:buClr>
            </a:pPr>
            <a:r>
              <a:rPr lang="de-DE" sz="2000" b="1" dirty="0">
                <a:latin typeface="Avenir Book" panose="02000503020000020003"/>
                <a:ea typeface="Relais Display" pitchFamily="50" charset="0"/>
                <a:cs typeface="Relais Display" pitchFamily="50" charset="0"/>
                <a:sym typeface="Wingdings" panose="05000000000000000000" pitchFamily="2" charset="2"/>
              </a:rPr>
              <a:t>Wie entschied der EuGH? </a:t>
            </a:r>
            <a:endParaRPr lang="de-DE" sz="1800" b="1" dirty="0">
              <a:latin typeface="Avenir Book" panose="02000503020000020003"/>
              <a:ea typeface="Relais Display" pitchFamily="50" charset="0"/>
              <a:cs typeface="Relais Display" pitchFamily="50" charset="0"/>
              <a:sym typeface="Wingdings" panose="05000000000000000000" pitchFamily="2" charset="2"/>
            </a:endParaRPr>
          </a:p>
          <a:p>
            <a:pPr marL="285750" indent="-285750">
              <a:buFont typeface="Arial" panose="020B0604020202020204" pitchFamily="34" charset="0"/>
              <a:buChar char="•"/>
            </a:pPr>
            <a:endParaRPr lang="de-DE" sz="1800" dirty="0">
              <a:latin typeface="Avenir Book" panose="02000503020000020003"/>
              <a:ea typeface="Relais Display" pitchFamily="50" charset="0"/>
              <a:cs typeface="Relais Display" pitchFamily="50" charset="0"/>
              <a:sym typeface="Wingdings" panose="05000000000000000000" pitchFamily="2" charset="2"/>
            </a:endParaRPr>
          </a:p>
          <a:p>
            <a:pPr marL="285750" indent="-285750">
              <a:buFont typeface="Arial" panose="020B0604020202020204" pitchFamily="34" charset="0"/>
              <a:buChar char="•"/>
            </a:pPr>
            <a:endParaRPr lang="de-DE" sz="1800" dirty="0">
              <a:latin typeface="Avenir Book" panose="02000503020000020003"/>
              <a:ea typeface="Relais Display" pitchFamily="50" charset="0"/>
              <a:cs typeface="Relais Display" pitchFamily="50" charset="0"/>
              <a:sym typeface="Wingdings" panose="05000000000000000000" pitchFamily="2" charset="2"/>
            </a:endParaRPr>
          </a:p>
        </p:txBody>
      </p:sp>
    </p:spTree>
    <p:extLst>
      <p:ext uri="{BB962C8B-B14F-4D97-AF65-F5344CB8AC3E}">
        <p14:creationId xmlns:p14="http://schemas.microsoft.com/office/powerpoint/2010/main" val="377166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6FA34-EB48-3E96-A8D7-D95F29B3EF3B}"/>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0AE8F582-D33B-AF3D-5D7F-24BF76A878B6}"/>
              </a:ext>
            </a:extLst>
          </p:cNvPr>
          <p:cNvSpPr>
            <a:spLocks noGrp="1"/>
          </p:cNvSpPr>
          <p:nvPr>
            <p:ph type="body" sz="quarter" idx="11"/>
          </p:nvPr>
        </p:nvSpPr>
        <p:spPr>
          <a:xfrm>
            <a:off x="1209040" y="817329"/>
            <a:ext cx="10486774" cy="485060"/>
          </a:xfrm>
        </p:spPr>
        <p:txBody>
          <a:bodyPr/>
          <a:lstStyle/>
          <a:p>
            <a:r>
              <a:rPr lang="de-DE" sz="2400" b="1" dirty="0"/>
              <a:t>Geschäftsgeheimnisgesetz (</a:t>
            </a:r>
            <a:r>
              <a:rPr lang="de-DE" sz="2400" b="1" dirty="0" err="1"/>
              <a:t>GeschGehG</a:t>
            </a:r>
            <a:r>
              <a:rPr lang="de-DE" sz="2400" b="1" dirty="0"/>
              <a:t>)</a:t>
            </a:r>
          </a:p>
          <a:p>
            <a:r>
              <a:rPr lang="de-DE" sz="2400" dirty="0"/>
              <a:t>4. Fall: </a:t>
            </a:r>
            <a:r>
              <a:rPr lang="en-US" sz="2400" dirty="0"/>
              <a:t>SAS Institute v. World Programming</a:t>
            </a:r>
            <a:endParaRPr lang="de-DE" sz="2400" dirty="0"/>
          </a:p>
        </p:txBody>
      </p:sp>
      <p:sp>
        <p:nvSpPr>
          <p:cNvPr id="4" name="Textplatzhalter 3">
            <a:extLst>
              <a:ext uri="{FF2B5EF4-FFF2-40B4-BE49-F238E27FC236}">
                <a16:creationId xmlns:a16="http://schemas.microsoft.com/office/drawing/2014/main" id="{DC9197E0-59AB-D27C-AE61-2466C6CE5A57}"/>
              </a:ext>
            </a:extLst>
          </p:cNvPr>
          <p:cNvSpPr>
            <a:spLocks noGrp="1"/>
          </p:cNvSpPr>
          <p:nvPr>
            <p:ph type="body" sz="quarter" idx="13"/>
          </p:nvPr>
        </p:nvSpPr>
        <p:spPr/>
        <p:txBody>
          <a:bodyPr/>
          <a:lstStyle/>
          <a:p>
            <a:r>
              <a:rPr lang="de-DE" sz="2400" b="1" dirty="0"/>
              <a:t>IV.</a:t>
            </a:r>
          </a:p>
        </p:txBody>
      </p:sp>
      <p:sp>
        <p:nvSpPr>
          <p:cNvPr id="7" name="Textplatzhalter 6">
            <a:extLst>
              <a:ext uri="{FF2B5EF4-FFF2-40B4-BE49-F238E27FC236}">
                <a16:creationId xmlns:a16="http://schemas.microsoft.com/office/drawing/2014/main" id="{E9C967DF-A5DE-65AE-5A0A-EE36CDD0B8B5}"/>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B8A60E2A-40AA-A9A4-8ECA-040854BB914D}"/>
              </a:ext>
            </a:extLst>
          </p:cNvPr>
          <p:cNvSpPr txBox="1">
            <a:spLocks/>
          </p:cNvSpPr>
          <p:nvPr/>
        </p:nvSpPr>
        <p:spPr>
          <a:xfrm>
            <a:off x="992163" y="739944"/>
            <a:ext cx="10361637"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6" name="Foliennummernplatzhalter 5">
            <a:extLst>
              <a:ext uri="{FF2B5EF4-FFF2-40B4-BE49-F238E27FC236}">
                <a16:creationId xmlns:a16="http://schemas.microsoft.com/office/drawing/2014/main" id="{6395C52F-680E-F0D0-5928-035088A2F81D}"/>
              </a:ext>
            </a:extLst>
          </p:cNvPr>
          <p:cNvSpPr>
            <a:spLocks noGrp="1"/>
          </p:cNvSpPr>
          <p:nvPr>
            <p:ph type="sldNum" sz="quarter" idx="16"/>
          </p:nvPr>
        </p:nvSpPr>
        <p:spPr/>
        <p:txBody>
          <a:bodyPr/>
          <a:lstStyle/>
          <a:p>
            <a:fld id="{6373D3FD-B593-4802-9639-BB8D47B0E829}" type="slidenum">
              <a:rPr lang="de-DE"/>
              <a:t>13</a:t>
            </a:fld>
            <a:endParaRPr lang="de-DE" dirty="0"/>
          </a:p>
        </p:txBody>
      </p:sp>
      <p:sp>
        <p:nvSpPr>
          <p:cNvPr id="11" name="Textfeld 10">
            <a:extLst>
              <a:ext uri="{FF2B5EF4-FFF2-40B4-BE49-F238E27FC236}">
                <a16:creationId xmlns:a16="http://schemas.microsoft.com/office/drawing/2014/main" id="{FAEA05AC-6554-5E87-2D01-3DF63389A1E5}"/>
              </a:ext>
            </a:extLst>
          </p:cNvPr>
          <p:cNvSpPr txBox="1"/>
          <p:nvPr/>
        </p:nvSpPr>
        <p:spPr>
          <a:xfrm>
            <a:off x="2291016" y="5117341"/>
            <a:ext cx="7251192" cy="923330"/>
          </a:xfrm>
          <a:prstGeom prst="rect">
            <a:avLst/>
          </a:prstGeom>
          <a:noFill/>
        </p:spPr>
        <p:txBody>
          <a:bodyPr wrap="square" rtlCol="0">
            <a:spAutoFit/>
          </a:bodyPr>
          <a:lstStyle/>
          <a:p>
            <a:pPr algn="ctr"/>
            <a:r>
              <a:rPr lang="de-DE" b="1" dirty="0">
                <a:highlight>
                  <a:srgbClr val="1FEEFF"/>
                </a:highlight>
              </a:rPr>
              <a:t>Hinweis: </a:t>
            </a:r>
            <a:br>
              <a:rPr lang="de-DE" b="1" dirty="0">
                <a:highlight>
                  <a:srgbClr val="1FEEFF"/>
                </a:highlight>
              </a:rPr>
            </a:br>
            <a:r>
              <a:rPr lang="de-DE" b="1" dirty="0">
                <a:highlight>
                  <a:srgbClr val="1FEEFF"/>
                </a:highlight>
              </a:rPr>
              <a:t>Der Streit </a:t>
            </a:r>
            <a:r>
              <a:rPr lang="de-DE" b="1" dirty="0">
                <a:highlight>
                  <a:srgbClr val="1FEEFF"/>
                </a:highlight>
                <a:sym typeface="Wingdings" panose="05000000000000000000" pitchFamily="2" charset="2"/>
              </a:rPr>
              <a:t>illustriert die bisherige Linie des EuGH </a:t>
            </a:r>
            <a:br>
              <a:rPr lang="de-DE" b="1" dirty="0">
                <a:highlight>
                  <a:srgbClr val="1FEEFF"/>
                </a:highlight>
                <a:sym typeface="Wingdings" panose="05000000000000000000" pitchFamily="2" charset="2"/>
              </a:rPr>
            </a:br>
            <a:r>
              <a:rPr lang="de-DE" b="1" dirty="0">
                <a:highlight>
                  <a:srgbClr val="1FEEFF"/>
                </a:highlight>
                <a:sym typeface="Wingdings" panose="05000000000000000000" pitchFamily="2" charset="2"/>
              </a:rPr>
              <a:t>zum Reverse Engineering</a:t>
            </a:r>
            <a:endParaRPr lang="de-DE" b="1" dirty="0">
              <a:highlight>
                <a:srgbClr val="1FEEFF"/>
              </a:highlight>
            </a:endParaRPr>
          </a:p>
        </p:txBody>
      </p:sp>
      <p:sp>
        <p:nvSpPr>
          <p:cNvPr id="14" name="Textplatzhalter 4">
            <a:extLst>
              <a:ext uri="{FF2B5EF4-FFF2-40B4-BE49-F238E27FC236}">
                <a16:creationId xmlns:a16="http://schemas.microsoft.com/office/drawing/2014/main" id="{5C99F2F2-CF92-CC6E-2AD9-A494B47E9303}"/>
              </a:ext>
            </a:extLst>
          </p:cNvPr>
          <p:cNvSpPr txBox="1">
            <a:spLocks/>
          </p:cNvSpPr>
          <p:nvPr/>
        </p:nvSpPr>
        <p:spPr>
          <a:xfrm>
            <a:off x="1209040" y="1862878"/>
            <a:ext cx="10611484"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lphaLcParenR"/>
            </a:pPr>
            <a:endParaRPr lang="de-DE"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25" name="Textfeld 24">
            <a:extLst>
              <a:ext uri="{FF2B5EF4-FFF2-40B4-BE49-F238E27FC236}">
                <a16:creationId xmlns:a16="http://schemas.microsoft.com/office/drawing/2014/main" id="{0135AE47-20FF-A598-A6AF-D5F7300C2EC7}"/>
              </a:ext>
            </a:extLst>
          </p:cNvPr>
          <p:cNvSpPr txBox="1"/>
          <p:nvPr/>
        </p:nvSpPr>
        <p:spPr>
          <a:xfrm>
            <a:off x="2134771" y="2047577"/>
            <a:ext cx="7847429" cy="2831544"/>
          </a:xfrm>
          <a:prstGeom prst="rect">
            <a:avLst/>
          </a:prstGeom>
          <a:noFill/>
        </p:spPr>
        <p:txBody>
          <a:bodyPr wrap="square">
            <a:spAutoFit/>
          </a:bodyPr>
          <a:lstStyle/>
          <a:p>
            <a:pPr algn="ctr"/>
            <a:r>
              <a:rPr lang="de-DE" i="1" dirty="0">
                <a:latin typeface="Avenir Book"/>
              </a:rPr>
              <a:t>„</a:t>
            </a:r>
            <a:r>
              <a:rPr lang="de-DE" sz="2000" i="1" dirty="0">
                <a:latin typeface="Avenir Book"/>
              </a:rPr>
              <a:t>die Person, die im Besitz einer lizenzierten Kopie eines Computerprogramms ist, [</a:t>
            </a:r>
            <a:r>
              <a:rPr lang="de-DE" sz="2000" b="1" i="1" dirty="0">
                <a:latin typeface="Avenir Book"/>
              </a:rPr>
              <a:t>kann</a:t>
            </a:r>
            <a:r>
              <a:rPr lang="de-DE" sz="2000" i="1" dirty="0">
                <a:latin typeface="Avenir Book"/>
              </a:rPr>
              <a:t>] das Funktionieren dieses Programms, </a:t>
            </a:r>
            <a:r>
              <a:rPr lang="de-DE" sz="2000" b="1" i="1" dirty="0">
                <a:latin typeface="Avenir Book"/>
              </a:rPr>
              <a:t>ohne die Genehmigung des Urheberrechtsinhabers</a:t>
            </a:r>
            <a:r>
              <a:rPr lang="de-DE" sz="2000" i="1" dirty="0">
                <a:latin typeface="Avenir Book"/>
              </a:rPr>
              <a:t> einholen zu müssen, </a:t>
            </a:r>
            <a:r>
              <a:rPr lang="de-DE" sz="2000" b="1" i="1" dirty="0">
                <a:latin typeface="Avenir Book"/>
              </a:rPr>
              <a:t>beobachten, untersuchen oder testen </a:t>
            </a:r>
            <a:r>
              <a:rPr lang="de-DE" sz="2000" i="1" dirty="0">
                <a:latin typeface="Avenir Book"/>
              </a:rPr>
              <a:t>[…], um die einem Programmelement zugrunde liegenden Ideen und Grundsätze zu ermitteln, wenn sie von dieser Lizenz umfasste Handlungen sowie Handlungen zum Laden und Ablaufen vornimmt, die für die Benutzung des Computerprogramms erforderlich sind“</a:t>
            </a:r>
            <a:br>
              <a:rPr lang="de-DE" sz="2000" i="1" dirty="0">
                <a:latin typeface="Avenir Book"/>
              </a:rPr>
            </a:br>
            <a:endParaRPr lang="de-DE" sz="2000" i="1" dirty="0">
              <a:latin typeface="Avenir Book"/>
            </a:endParaRPr>
          </a:p>
          <a:p>
            <a:pPr algn="ctr"/>
            <a:r>
              <a:rPr lang="en-US" dirty="0">
                <a:latin typeface="Avenir Book"/>
              </a:rPr>
              <a:t>(</a:t>
            </a:r>
            <a:r>
              <a:rPr lang="de-DE" dirty="0">
                <a:latin typeface="Avenir Book"/>
              </a:rPr>
              <a:t>EuGH, </a:t>
            </a:r>
            <a:r>
              <a:rPr lang="de-DE" dirty="0"/>
              <a:t>2. Mai 2012</a:t>
            </a:r>
            <a:r>
              <a:rPr lang="de-DE" dirty="0">
                <a:latin typeface="Avenir Book"/>
              </a:rPr>
              <a:t> – C‑406/10)</a:t>
            </a:r>
            <a:endParaRPr lang="de-DE" i="1" dirty="0">
              <a:latin typeface="Avenir Book"/>
            </a:endParaRPr>
          </a:p>
        </p:txBody>
      </p:sp>
    </p:spTree>
    <p:extLst>
      <p:ext uri="{BB962C8B-B14F-4D97-AF65-F5344CB8AC3E}">
        <p14:creationId xmlns:p14="http://schemas.microsoft.com/office/powerpoint/2010/main" val="417828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6FB50-36A9-76F4-F3EE-FACE54CA1BEA}"/>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32064D58-07CE-1EB8-8BCE-F880821E4970}"/>
              </a:ext>
            </a:extLst>
          </p:cNvPr>
          <p:cNvSpPr>
            <a:spLocks noGrp="1"/>
          </p:cNvSpPr>
          <p:nvPr>
            <p:ph type="body" sz="quarter" idx="11"/>
          </p:nvPr>
        </p:nvSpPr>
        <p:spPr>
          <a:xfrm>
            <a:off x="1209040" y="817329"/>
            <a:ext cx="10486774" cy="485060"/>
          </a:xfrm>
        </p:spPr>
        <p:txBody>
          <a:bodyPr/>
          <a:lstStyle/>
          <a:p>
            <a:r>
              <a:rPr lang="de-DE" sz="2400" b="1" dirty="0"/>
              <a:t>Geschäftsgeheimnisgesetz (</a:t>
            </a:r>
            <a:r>
              <a:rPr lang="de-DE" sz="2400" b="1" dirty="0" err="1"/>
              <a:t>GeschGehG</a:t>
            </a:r>
            <a:r>
              <a:rPr lang="de-DE" sz="2400" b="1" dirty="0"/>
              <a:t>)</a:t>
            </a:r>
          </a:p>
          <a:p>
            <a:r>
              <a:rPr lang="de-DE" sz="2400" dirty="0"/>
              <a:t>5. Geheimhaltungsmaßnahmen</a:t>
            </a:r>
          </a:p>
        </p:txBody>
      </p:sp>
      <p:sp>
        <p:nvSpPr>
          <p:cNvPr id="4" name="Textplatzhalter 3">
            <a:extLst>
              <a:ext uri="{FF2B5EF4-FFF2-40B4-BE49-F238E27FC236}">
                <a16:creationId xmlns:a16="http://schemas.microsoft.com/office/drawing/2014/main" id="{77A492DD-04A7-7837-EA40-A21DD55A3D92}"/>
              </a:ext>
            </a:extLst>
          </p:cNvPr>
          <p:cNvSpPr>
            <a:spLocks noGrp="1"/>
          </p:cNvSpPr>
          <p:nvPr>
            <p:ph type="body" sz="quarter" idx="13"/>
          </p:nvPr>
        </p:nvSpPr>
        <p:spPr/>
        <p:txBody>
          <a:bodyPr/>
          <a:lstStyle/>
          <a:p>
            <a:r>
              <a:rPr lang="de-DE" sz="2400" b="1" dirty="0"/>
              <a:t>IV.</a:t>
            </a:r>
          </a:p>
        </p:txBody>
      </p:sp>
      <p:sp>
        <p:nvSpPr>
          <p:cNvPr id="7" name="Textplatzhalter 6">
            <a:extLst>
              <a:ext uri="{FF2B5EF4-FFF2-40B4-BE49-F238E27FC236}">
                <a16:creationId xmlns:a16="http://schemas.microsoft.com/office/drawing/2014/main" id="{4996D237-4431-45D6-87D1-D48BA0B0A38D}"/>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0ABC252C-243E-64CC-21DD-815A3F6DDEE7}"/>
              </a:ext>
            </a:extLst>
          </p:cNvPr>
          <p:cNvSpPr txBox="1">
            <a:spLocks/>
          </p:cNvSpPr>
          <p:nvPr/>
        </p:nvSpPr>
        <p:spPr>
          <a:xfrm>
            <a:off x="1351057" y="2019540"/>
            <a:ext cx="10202739"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Aft>
                <a:spcPts val="300"/>
              </a:spcAft>
              <a:buClr>
                <a:srgbClr val="1FEEFF"/>
              </a:buClr>
              <a:buFont typeface="Arial" panose="020B0604020202020204" pitchFamily="34" charset="0"/>
              <a:buChar char="•"/>
            </a:pPr>
            <a:r>
              <a:rPr lang="de-DE" sz="2000" b="1" dirty="0">
                <a:solidFill>
                  <a:srgbClr val="0B1220"/>
                </a:solidFill>
                <a:latin typeface="Avenir Book"/>
                <a:ea typeface="Relais Display" pitchFamily="50" charset="0"/>
                <a:cs typeface="Relais Display" pitchFamily="50" charset="0"/>
                <a:sym typeface="Wingdings" panose="05000000000000000000" pitchFamily="2" charset="2"/>
              </a:rPr>
              <a:t>Voraussetzung für den Schutz</a:t>
            </a: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 </a:t>
            </a:r>
            <a:r>
              <a:rPr lang="de-DE" sz="2000" b="1" dirty="0">
                <a:solidFill>
                  <a:srgbClr val="0B1220"/>
                </a:solidFill>
                <a:highlight>
                  <a:srgbClr val="1FEEFF"/>
                </a:highlight>
                <a:latin typeface="Avenir Book"/>
                <a:ea typeface="Relais Display" pitchFamily="50" charset="0"/>
                <a:cs typeface="Relais Display" pitchFamily="50" charset="0"/>
                <a:sym typeface="Wingdings" panose="05000000000000000000" pitchFamily="2" charset="2"/>
              </a:rPr>
              <a:t>Angemessene Geheimhaltungsmaßnahmen</a:t>
            </a:r>
          </a:p>
          <a:p>
            <a:pPr marL="720725" lvl="1" indent="-447675">
              <a:lnSpc>
                <a:spcPct val="100000"/>
              </a:lnSpc>
              <a:spcAft>
                <a:spcPts val="300"/>
              </a:spcAft>
              <a:buClr>
                <a:srgbClr val="1FEEFF"/>
              </a:buClr>
              <a:buFont typeface="Symbol" panose="05050102010706020507" pitchFamily="18" charset="2"/>
              <a:buChar char="-"/>
            </a:pP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Den </a:t>
            </a:r>
            <a:r>
              <a:rPr lang="de-DE" sz="2000" b="1" dirty="0">
                <a:solidFill>
                  <a:srgbClr val="0B1220"/>
                </a:solidFill>
                <a:latin typeface="Avenir Book"/>
                <a:ea typeface="Relais Display" pitchFamily="50" charset="0"/>
                <a:cs typeface="Relais Display" pitchFamily="50" charset="0"/>
                <a:sym typeface="Wingdings" panose="05000000000000000000" pitchFamily="2" charset="2"/>
              </a:rPr>
              <a:t>Schutz des Gesetzes </a:t>
            </a: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genießt nur, wer ein Geheimnis </a:t>
            </a:r>
            <a:r>
              <a:rPr lang="de-DE" sz="2000" b="1" dirty="0">
                <a:solidFill>
                  <a:srgbClr val="0B1220"/>
                </a:solidFill>
                <a:latin typeface="Avenir Book"/>
                <a:ea typeface="Relais Display" pitchFamily="50" charset="0"/>
                <a:cs typeface="Relais Display" pitchFamily="50" charset="0"/>
                <a:sym typeface="Wingdings" panose="05000000000000000000" pitchFamily="2" charset="2"/>
              </a:rPr>
              <a:t>aktiv</a:t>
            </a: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 schützt!</a:t>
            </a:r>
          </a:p>
          <a:p>
            <a:pPr marL="720725" lvl="1" indent="-447675">
              <a:lnSpc>
                <a:spcPct val="100000"/>
              </a:lnSpc>
              <a:spcAft>
                <a:spcPts val="300"/>
              </a:spcAft>
              <a:buClr>
                <a:srgbClr val="1FEEFF"/>
              </a:buClr>
              <a:buFont typeface="Symbol" panose="05050102010706020507" pitchFamily="18" charset="2"/>
              <a:buChar char="-"/>
            </a:pPr>
            <a:r>
              <a:rPr lang="de-DE" sz="2000" b="1" dirty="0">
                <a:solidFill>
                  <a:srgbClr val="0B1220"/>
                </a:solidFill>
                <a:latin typeface="Avenir Book"/>
                <a:ea typeface="Relais Display" pitchFamily="50" charset="0"/>
                <a:cs typeface="Relais Display" pitchFamily="50" charset="0"/>
                <a:sym typeface="Wingdings" panose="05000000000000000000" pitchFamily="2" charset="2"/>
              </a:rPr>
              <a:t>Geheimhaltungsmaßnahmen: </a:t>
            </a: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Mittel, die geeignet und bestimmt sind, eine unbefugte Erlangung, Nutzung oder Offenlegung der geheimen Informationen zu verhindern oder zu erschweren </a:t>
            </a:r>
          </a:p>
          <a:p>
            <a:pPr indent="-412750">
              <a:lnSpc>
                <a:spcPct val="100000"/>
              </a:lnSpc>
              <a:spcAft>
                <a:spcPts val="300"/>
              </a:spcAft>
              <a:buClr>
                <a:srgbClr val="1FEEFF"/>
              </a:buClr>
              <a:buFont typeface="Arial" panose="020B0604020202020204" pitchFamily="34" charset="0"/>
              <a:buChar char="•"/>
            </a:pPr>
            <a:r>
              <a:rPr lang="de-DE" sz="2000" b="1" dirty="0">
                <a:solidFill>
                  <a:srgbClr val="0B1220"/>
                </a:solidFill>
                <a:latin typeface="Avenir Book"/>
                <a:ea typeface="Relais Display" pitchFamily="50" charset="0"/>
                <a:cs typeface="Relais Display" pitchFamily="50" charset="0"/>
                <a:sym typeface="Wingdings" panose="05000000000000000000" pitchFamily="2" charset="2"/>
              </a:rPr>
              <a:t>Beispiele:</a:t>
            </a:r>
          </a:p>
          <a:p>
            <a:pPr marL="720725" lvl="1" indent="-447675">
              <a:lnSpc>
                <a:spcPct val="100000"/>
              </a:lnSpc>
              <a:spcAft>
                <a:spcPts val="300"/>
              </a:spcAft>
              <a:buClr>
                <a:srgbClr val="1FEEFF"/>
              </a:buClr>
              <a:buFont typeface="Symbol" panose="05050102010706020507" pitchFamily="18" charset="2"/>
              <a:buChar char="-"/>
            </a:pPr>
            <a:r>
              <a:rPr lang="de-DE" sz="2000" b="1" dirty="0">
                <a:solidFill>
                  <a:srgbClr val="0B1220"/>
                </a:solidFill>
                <a:latin typeface="Avenir Book"/>
                <a:ea typeface="Relais Display" pitchFamily="50" charset="0"/>
                <a:cs typeface="Relais Display" pitchFamily="50" charset="0"/>
                <a:sym typeface="Wingdings" panose="05000000000000000000" pitchFamily="2" charset="2"/>
              </a:rPr>
              <a:t>Technische Zugangshürden</a:t>
            </a:r>
            <a:endParaRPr lang="de-DE" sz="2000" dirty="0">
              <a:solidFill>
                <a:srgbClr val="0B1220"/>
              </a:solidFill>
              <a:latin typeface="Avenir Book"/>
              <a:ea typeface="Relais Display" pitchFamily="50" charset="0"/>
              <a:cs typeface="Relais Display" pitchFamily="50" charset="0"/>
              <a:sym typeface="Wingdings" panose="05000000000000000000" pitchFamily="2" charset="2"/>
            </a:endParaRPr>
          </a:p>
          <a:p>
            <a:pPr marL="720725" lvl="1" indent="-447675">
              <a:lnSpc>
                <a:spcPct val="100000"/>
              </a:lnSpc>
              <a:spcAft>
                <a:spcPts val="300"/>
              </a:spcAft>
              <a:buClr>
                <a:srgbClr val="1FEEFF"/>
              </a:buClr>
              <a:buFont typeface="Symbol" panose="05050102010706020507" pitchFamily="18" charset="2"/>
              <a:buChar char="-"/>
            </a:pPr>
            <a:r>
              <a:rPr lang="de-DE" sz="2000" b="1" dirty="0">
                <a:solidFill>
                  <a:srgbClr val="0B1220"/>
                </a:solidFill>
                <a:latin typeface="Avenir Book"/>
                <a:ea typeface="Relais Display" pitchFamily="50" charset="0"/>
                <a:cs typeface="Relais Display" pitchFamily="50" charset="0"/>
                <a:sym typeface="Wingdings" panose="05000000000000000000" pitchFamily="2" charset="2"/>
              </a:rPr>
              <a:t>Organisatorische Maßnahmen</a:t>
            </a:r>
          </a:p>
          <a:p>
            <a:pPr marL="720725" lvl="1" indent="-447675">
              <a:lnSpc>
                <a:spcPct val="100000"/>
              </a:lnSpc>
              <a:spcAft>
                <a:spcPts val="300"/>
              </a:spcAft>
              <a:buClr>
                <a:srgbClr val="1FEEFF"/>
              </a:buClr>
              <a:buFont typeface="Symbol" panose="05050102010706020507" pitchFamily="18" charset="2"/>
              <a:buChar char="-"/>
            </a:pPr>
            <a:r>
              <a:rPr lang="de-DE" sz="2000" b="1" dirty="0">
                <a:solidFill>
                  <a:srgbClr val="0B1220"/>
                </a:solidFill>
                <a:latin typeface="Avenir Book"/>
                <a:ea typeface="Relais Display" pitchFamily="50" charset="0"/>
                <a:cs typeface="Relais Display" pitchFamily="50" charset="0"/>
                <a:sym typeface="Wingdings" panose="05000000000000000000" pitchFamily="2" charset="2"/>
              </a:rPr>
              <a:t>Rechtliche Maßnahmen: </a:t>
            </a: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 Interne Richtlinien</a:t>
            </a:r>
            <a:endParaRPr lang="de-DE" sz="20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5" name="Foliennummernplatzhalter 4">
            <a:extLst>
              <a:ext uri="{FF2B5EF4-FFF2-40B4-BE49-F238E27FC236}">
                <a16:creationId xmlns:a16="http://schemas.microsoft.com/office/drawing/2014/main" id="{DD0B8F1C-C100-F61A-7F01-794D89A0DB8D}"/>
              </a:ext>
            </a:extLst>
          </p:cNvPr>
          <p:cNvSpPr>
            <a:spLocks noGrp="1"/>
          </p:cNvSpPr>
          <p:nvPr>
            <p:ph type="sldNum" sz="quarter" idx="16"/>
          </p:nvPr>
        </p:nvSpPr>
        <p:spPr/>
        <p:txBody>
          <a:bodyPr/>
          <a:lstStyle/>
          <a:p>
            <a:fld id="{411BB6CC-3BA8-4915-8318-AAB7E6B703CB}" type="slidenum">
              <a:rPr lang="de-DE"/>
              <a:t>14</a:t>
            </a:fld>
            <a:endParaRPr lang="de-DE" dirty="0"/>
          </a:p>
        </p:txBody>
      </p:sp>
    </p:spTree>
    <p:extLst>
      <p:ext uri="{BB962C8B-B14F-4D97-AF65-F5344CB8AC3E}">
        <p14:creationId xmlns:p14="http://schemas.microsoft.com/office/powerpoint/2010/main" val="313304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7C447-2B83-CB0C-CDA4-A792544D2AF0}"/>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7D16C3B5-B1C3-8E2F-E177-305C23554FED}"/>
              </a:ext>
            </a:extLst>
          </p:cNvPr>
          <p:cNvSpPr>
            <a:spLocks noGrp="1"/>
          </p:cNvSpPr>
          <p:nvPr>
            <p:ph type="body" sz="quarter" idx="11"/>
          </p:nvPr>
        </p:nvSpPr>
        <p:spPr>
          <a:xfrm>
            <a:off x="1209040" y="817329"/>
            <a:ext cx="10486774" cy="485060"/>
          </a:xfrm>
        </p:spPr>
        <p:txBody>
          <a:bodyPr/>
          <a:lstStyle/>
          <a:p>
            <a:r>
              <a:rPr lang="de-DE" sz="2400" b="1" dirty="0"/>
              <a:t>Geschäftsgeheimnisgesetz (</a:t>
            </a:r>
            <a:r>
              <a:rPr lang="de-DE" sz="2400" b="1" dirty="0" err="1"/>
              <a:t>GeschGehG</a:t>
            </a:r>
            <a:r>
              <a:rPr lang="de-DE" sz="2400" b="1" dirty="0"/>
              <a:t>)</a:t>
            </a:r>
          </a:p>
          <a:p>
            <a:r>
              <a:rPr lang="de-DE" sz="2400" dirty="0"/>
              <a:t>5. Geheimhaltungsmaßnahmen </a:t>
            </a:r>
          </a:p>
        </p:txBody>
      </p:sp>
      <p:sp>
        <p:nvSpPr>
          <p:cNvPr id="4" name="Textplatzhalter 3">
            <a:extLst>
              <a:ext uri="{FF2B5EF4-FFF2-40B4-BE49-F238E27FC236}">
                <a16:creationId xmlns:a16="http://schemas.microsoft.com/office/drawing/2014/main" id="{B6A778F0-0FF4-7D3E-15FA-DCAF9CFE303C}"/>
              </a:ext>
            </a:extLst>
          </p:cNvPr>
          <p:cNvSpPr>
            <a:spLocks noGrp="1"/>
          </p:cNvSpPr>
          <p:nvPr>
            <p:ph type="body" sz="quarter" idx="13"/>
          </p:nvPr>
        </p:nvSpPr>
        <p:spPr/>
        <p:txBody>
          <a:bodyPr/>
          <a:lstStyle/>
          <a:p>
            <a:r>
              <a:rPr lang="de-DE" sz="2400" b="1" dirty="0"/>
              <a:t>IV.</a:t>
            </a:r>
          </a:p>
        </p:txBody>
      </p:sp>
      <p:sp>
        <p:nvSpPr>
          <p:cNvPr id="7" name="Textplatzhalter 6">
            <a:extLst>
              <a:ext uri="{FF2B5EF4-FFF2-40B4-BE49-F238E27FC236}">
                <a16:creationId xmlns:a16="http://schemas.microsoft.com/office/drawing/2014/main" id="{92C50ED9-4F24-6FE0-7A8E-5C9521214058}"/>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6C8B01F1-51CC-E9DB-7400-702AE14E3C29}"/>
              </a:ext>
            </a:extLst>
          </p:cNvPr>
          <p:cNvSpPr txBox="1">
            <a:spLocks/>
          </p:cNvSpPr>
          <p:nvPr/>
        </p:nvSpPr>
        <p:spPr>
          <a:xfrm>
            <a:off x="1209040" y="1818804"/>
            <a:ext cx="10361637"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Clr>
                <a:srgbClr val="1FEEFF"/>
              </a:buClr>
              <a:buFont typeface="Arial" panose="020B0604020202020204" pitchFamily="34" charset="0"/>
              <a:buChar char="•"/>
            </a:pPr>
            <a:r>
              <a:rPr lang="de-DE" sz="2000" b="1" dirty="0">
                <a:latin typeface="Avenir Book"/>
                <a:ea typeface="Relais Display" pitchFamily="50" charset="0"/>
                <a:cs typeface="Relais Display" pitchFamily="50" charset="0"/>
                <a:sym typeface="Wingdings" panose="05000000000000000000" pitchFamily="2" charset="2"/>
              </a:rPr>
              <a:t>Angemessene Maßnahmen </a:t>
            </a:r>
            <a:r>
              <a:rPr lang="de-DE" sz="2000" dirty="0">
                <a:latin typeface="Avenir Book"/>
                <a:ea typeface="Relais Display" pitchFamily="50" charset="0"/>
                <a:cs typeface="Relais Display" pitchFamily="50" charset="0"/>
                <a:sym typeface="Wingdings" panose="05000000000000000000" pitchFamily="2" charset="2"/>
              </a:rPr>
              <a:t>hängen von der Art des Geschäftsgeheimnisses und den konkreten Umständen der Nutzung ab. </a:t>
            </a:r>
          </a:p>
          <a:p>
            <a:pPr>
              <a:lnSpc>
                <a:spcPct val="100000"/>
              </a:lnSpc>
            </a:pPr>
            <a:r>
              <a:rPr lang="de-DE" sz="2000" dirty="0">
                <a:latin typeface="Avenir Book"/>
                <a:ea typeface="Relais Display" pitchFamily="50" charset="0"/>
                <a:cs typeface="Relais Display" pitchFamily="50" charset="0"/>
                <a:sym typeface="Wingdings" panose="05000000000000000000" pitchFamily="2" charset="2"/>
              </a:rPr>
              <a:t> </a:t>
            </a:r>
            <a:r>
              <a:rPr lang="de-DE" sz="2000" dirty="0">
                <a:highlight>
                  <a:srgbClr val="1FEEFF"/>
                </a:highlight>
                <a:latin typeface="Avenir Book"/>
                <a:ea typeface="Relais Display" pitchFamily="50" charset="0"/>
                <a:cs typeface="Relais Display" pitchFamily="50" charset="0"/>
                <a:sym typeface="Wingdings" panose="05000000000000000000" pitchFamily="2" charset="2"/>
              </a:rPr>
              <a:t>Je höher</a:t>
            </a:r>
            <a:r>
              <a:rPr lang="de-DE" sz="2000" dirty="0">
                <a:latin typeface="Avenir Book"/>
                <a:ea typeface="Relais Display" pitchFamily="50" charset="0"/>
                <a:cs typeface="Relais Display" pitchFamily="50" charset="0"/>
                <a:sym typeface="Wingdings" panose="05000000000000000000" pitchFamily="2" charset="2"/>
              </a:rPr>
              <a:t> der Wert des Geschäftsgeheimnisses, </a:t>
            </a:r>
            <a:r>
              <a:rPr lang="de-DE" sz="2000" dirty="0">
                <a:highlight>
                  <a:srgbClr val="1FEEFF"/>
                </a:highlight>
                <a:latin typeface="Avenir Book"/>
                <a:ea typeface="Relais Display" pitchFamily="50" charset="0"/>
                <a:cs typeface="Relais Display" pitchFamily="50" charset="0"/>
                <a:sym typeface="Wingdings" panose="05000000000000000000" pitchFamily="2" charset="2"/>
              </a:rPr>
              <a:t>desto höher </a:t>
            </a:r>
            <a:r>
              <a:rPr lang="de-DE" sz="2000" dirty="0">
                <a:latin typeface="Avenir Book"/>
                <a:ea typeface="Relais Display" pitchFamily="50" charset="0"/>
                <a:cs typeface="Relais Display" pitchFamily="50" charset="0"/>
                <a:sym typeface="Wingdings" panose="05000000000000000000" pitchFamily="2" charset="2"/>
              </a:rPr>
              <a:t>die notwendigen Anforderungen.</a:t>
            </a:r>
          </a:p>
          <a:p>
            <a:pPr marL="285750" indent="-285750">
              <a:lnSpc>
                <a:spcPct val="100000"/>
              </a:lnSpc>
              <a:buClr>
                <a:srgbClr val="1FEEFF"/>
              </a:buClr>
              <a:buFont typeface="Arial" panose="020B0604020202020204" pitchFamily="34" charset="0"/>
              <a:buChar char="•"/>
            </a:pPr>
            <a:r>
              <a:rPr lang="de-DE" sz="2000" dirty="0">
                <a:latin typeface="Avenir Book"/>
                <a:ea typeface="Relais Display" pitchFamily="50" charset="0"/>
                <a:cs typeface="Relais Display" pitchFamily="50" charset="0"/>
                <a:sym typeface="Wingdings" panose="05000000000000000000" pitchFamily="2" charset="2"/>
              </a:rPr>
              <a:t>Kriterien:</a:t>
            </a:r>
          </a:p>
          <a:p>
            <a:pPr marL="1143000" lvl="1" indent="-457200">
              <a:lnSpc>
                <a:spcPct val="100000"/>
              </a:lnSpc>
              <a:buClr>
                <a:srgbClr val="1FEEFF"/>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der </a:t>
            </a:r>
            <a:r>
              <a:rPr lang="de-DE" sz="2000" dirty="0">
                <a:highlight>
                  <a:srgbClr val="1FEEFF"/>
                </a:highlight>
                <a:latin typeface="Avenir Book"/>
                <a:ea typeface="Relais Display" pitchFamily="50" charset="0"/>
                <a:cs typeface="Relais Display" pitchFamily="50" charset="0"/>
                <a:sym typeface="Wingdings" panose="05000000000000000000" pitchFamily="2" charset="2"/>
              </a:rPr>
              <a:t>Wert</a:t>
            </a:r>
            <a:r>
              <a:rPr lang="de-DE" sz="2000" dirty="0">
                <a:latin typeface="Avenir Book"/>
                <a:ea typeface="Relais Display" pitchFamily="50" charset="0"/>
                <a:cs typeface="Relais Display" pitchFamily="50" charset="0"/>
                <a:sym typeface="Wingdings" panose="05000000000000000000" pitchFamily="2" charset="2"/>
              </a:rPr>
              <a:t> des Geschäftsgeheimnisses und dessen Entwicklungskosten </a:t>
            </a:r>
          </a:p>
          <a:p>
            <a:pPr marL="1143000" lvl="1" indent="-457200">
              <a:lnSpc>
                <a:spcPct val="100000"/>
              </a:lnSpc>
              <a:buClr>
                <a:srgbClr val="1FEEFF"/>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die </a:t>
            </a:r>
            <a:r>
              <a:rPr lang="de-DE" sz="2000" dirty="0">
                <a:highlight>
                  <a:srgbClr val="1FEEFF"/>
                </a:highlight>
                <a:latin typeface="Avenir Book"/>
                <a:ea typeface="Relais Display" pitchFamily="50" charset="0"/>
                <a:cs typeface="Relais Display" pitchFamily="50" charset="0"/>
                <a:sym typeface="Wingdings" panose="05000000000000000000" pitchFamily="2" charset="2"/>
              </a:rPr>
              <a:t>Natur</a:t>
            </a:r>
            <a:r>
              <a:rPr lang="de-DE" sz="2000" dirty="0">
                <a:latin typeface="Avenir Book"/>
                <a:ea typeface="Relais Display" pitchFamily="50" charset="0"/>
                <a:cs typeface="Relais Display" pitchFamily="50" charset="0"/>
                <a:sym typeface="Wingdings" panose="05000000000000000000" pitchFamily="2" charset="2"/>
              </a:rPr>
              <a:t> der Informationen</a:t>
            </a:r>
          </a:p>
          <a:p>
            <a:pPr marL="1143000" lvl="1" indent="-457200">
              <a:lnSpc>
                <a:spcPct val="100000"/>
              </a:lnSpc>
              <a:buClr>
                <a:srgbClr val="1FEEFF"/>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die </a:t>
            </a:r>
            <a:r>
              <a:rPr lang="de-DE" sz="2000" dirty="0">
                <a:highlight>
                  <a:srgbClr val="1FEEFF"/>
                </a:highlight>
                <a:latin typeface="Avenir Book"/>
                <a:ea typeface="Relais Display" pitchFamily="50" charset="0"/>
                <a:cs typeface="Relais Display" pitchFamily="50" charset="0"/>
                <a:sym typeface="Wingdings" panose="05000000000000000000" pitchFamily="2" charset="2"/>
              </a:rPr>
              <a:t>Bedeutung</a:t>
            </a:r>
            <a:r>
              <a:rPr lang="de-DE" sz="2000" dirty="0">
                <a:latin typeface="Avenir Book"/>
                <a:ea typeface="Relais Display" pitchFamily="50" charset="0"/>
                <a:cs typeface="Relais Display" pitchFamily="50" charset="0"/>
                <a:sym typeface="Wingdings" panose="05000000000000000000" pitchFamily="2" charset="2"/>
              </a:rPr>
              <a:t> für das Unternehmen </a:t>
            </a:r>
          </a:p>
          <a:p>
            <a:pPr marL="1143000" lvl="1" indent="-457200">
              <a:lnSpc>
                <a:spcPct val="100000"/>
              </a:lnSpc>
              <a:buClr>
                <a:srgbClr val="1FEEFF"/>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die </a:t>
            </a:r>
            <a:r>
              <a:rPr lang="de-DE" sz="2000" dirty="0">
                <a:highlight>
                  <a:srgbClr val="1FEEFF"/>
                </a:highlight>
                <a:latin typeface="Avenir Book"/>
                <a:ea typeface="Relais Display" pitchFamily="50" charset="0"/>
                <a:cs typeface="Relais Display" pitchFamily="50" charset="0"/>
                <a:sym typeface="Wingdings" panose="05000000000000000000" pitchFamily="2" charset="2"/>
              </a:rPr>
              <a:t>Größe</a:t>
            </a:r>
            <a:r>
              <a:rPr lang="de-DE" sz="2000" dirty="0">
                <a:latin typeface="Avenir Book"/>
                <a:ea typeface="Relais Display" pitchFamily="50" charset="0"/>
                <a:cs typeface="Relais Display" pitchFamily="50" charset="0"/>
                <a:sym typeface="Wingdings" panose="05000000000000000000" pitchFamily="2" charset="2"/>
              </a:rPr>
              <a:t> des Unternehmens</a:t>
            </a:r>
          </a:p>
          <a:p>
            <a:pPr marL="1143000" lvl="1" indent="-457200">
              <a:lnSpc>
                <a:spcPct val="100000"/>
              </a:lnSpc>
              <a:buClr>
                <a:srgbClr val="1FEEFF"/>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die üblichen </a:t>
            </a:r>
            <a:r>
              <a:rPr lang="de-DE" sz="2000" dirty="0">
                <a:highlight>
                  <a:srgbClr val="1FEEFF"/>
                </a:highlight>
                <a:latin typeface="Avenir Book"/>
                <a:ea typeface="Relais Display" pitchFamily="50" charset="0"/>
                <a:cs typeface="Relais Display" pitchFamily="50" charset="0"/>
                <a:sym typeface="Wingdings" panose="05000000000000000000" pitchFamily="2" charset="2"/>
              </a:rPr>
              <a:t>Geheimhaltungsmaßnahmen</a:t>
            </a:r>
            <a:r>
              <a:rPr lang="de-DE" sz="2000" dirty="0">
                <a:latin typeface="Avenir Book"/>
                <a:ea typeface="Relais Display" pitchFamily="50" charset="0"/>
                <a:cs typeface="Relais Display" pitchFamily="50" charset="0"/>
                <a:sym typeface="Wingdings" panose="05000000000000000000" pitchFamily="2" charset="2"/>
              </a:rPr>
              <a:t> in dem Unternehmen</a:t>
            </a:r>
          </a:p>
          <a:p>
            <a:pPr marL="1143000" lvl="1" indent="-457200">
              <a:lnSpc>
                <a:spcPct val="100000"/>
              </a:lnSpc>
              <a:buClr>
                <a:srgbClr val="1FEEFF"/>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die </a:t>
            </a:r>
            <a:r>
              <a:rPr lang="de-DE" sz="2000" dirty="0">
                <a:highlight>
                  <a:srgbClr val="1FEEFF"/>
                </a:highlight>
                <a:latin typeface="Avenir Book"/>
                <a:ea typeface="Relais Display" pitchFamily="50" charset="0"/>
                <a:cs typeface="Relais Display" pitchFamily="50" charset="0"/>
                <a:sym typeface="Wingdings" panose="05000000000000000000" pitchFamily="2" charset="2"/>
              </a:rPr>
              <a:t>Art der Kennzeichnung </a:t>
            </a:r>
            <a:r>
              <a:rPr lang="de-DE" sz="2000" dirty="0">
                <a:latin typeface="Avenir Book"/>
                <a:ea typeface="Relais Display" pitchFamily="50" charset="0"/>
                <a:cs typeface="Relais Display" pitchFamily="50" charset="0"/>
                <a:sym typeface="Wingdings" panose="05000000000000000000" pitchFamily="2" charset="2"/>
              </a:rPr>
              <a:t>der Informationen</a:t>
            </a:r>
          </a:p>
          <a:p>
            <a:pPr marL="1143000" lvl="1" indent="-457200">
              <a:lnSpc>
                <a:spcPct val="100000"/>
              </a:lnSpc>
              <a:buClr>
                <a:srgbClr val="1FEEFF"/>
              </a:buClr>
              <a:buFont typeface="Symbol" panose="05050102010706020507" pitchFamily="18" charset="2"/>
              <a:buChar char="-"/>
            </a:pPr>
            <a:r>
              <a:rPr lang="de-DE" sz="2000" dirty="0">
                <a:highlight>
                  <a:srgbClr val="1FEEFF"/>
                </a:highlight>
                <a:latin typeface="Avenir Book"/>
                <a:ea typeface="Relais Display" pitchFamily="50" charset="0"/>
                <a:cs typeface="Relais Display" pitchFamily="50" charset="0"/>
                <a:sym typeface="Wingdings" panose="05000000000000000000" pitchFamily="2" charset="2"/>
              </a:rPr>
              <a:t>vereinbarte vertragliche Regelungen</a:t>
            </a:r>
            <a:endParaRPr lang="de-DE" sz="1800" b="1" dirty="0">
              <a:latin typeface="Avenir Book"/>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6" name="Foliennummernplatzhalter 5">
            <a:extLst>
              <a:ext uri="{FF2B5EF4-FFF2-40B4-BE49-F238E27FC236}">
                <a16:creationId xmlns:a16="http://schemas.microsoft.com/office/drawing/2014/main" id="{06791BD7-D53B-B96D-3D49-BB6DA332934E}"/>
              </a:ext>
            </a:extLst>
          </p:cNvPr>
          <p:cNvSpPr>
            <a:spLocks noGrp="1"/>
          </p:cNvSpPr>
          <p:nvPr>
            <p:ph type="sldNum" sz="quarter" idx="16"/>
          </p:nvPr>
        </p:nvSpPr>
        <p:spPr/>
        <p:txBody>
          <a:bodyPr/>
          <a:lstStyle/>
          <a:p>
            <a:fld id="{6373D3FD-B593-4802-9639-BB8D47B0E829}" type="slidenum">
              <a:rPr lang="de-DE"/>
              <a:t>15</a:t>
            </a:fld>
            <a:endParaRPr lang="de-DE" dirty="0"/>
          </a:p>
        </p:txBody>
      </p:sp>
    </p:spTree>
    <p:extLst>
      <p:ext uri="{BB962C8B-B14F-4D97-AF65-F5344CB8AC3E}">
        <p14:creationId xmlns:p14="http://schemas.microsoft.com/office/powerpoint/2010/main" val="340832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EB825-98C7-A45A-9675-4C7DA111A0B9}"/>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485DA8DD-1699-5059-E4DE-A2ACD48A4487}"/>
              </a:ext>
            </a:extLst>
          </p:cNvPr>
          <p:cNvSpPr>
            <a:spLocks noGrp="1"/>
          </p:cNvSpPr>
          <p:nvPr>
            <p:ph type="body" sz="quarter" idx="11"/>
          </p:nvPr>
        </p:nvSpPr>
        <p:spPr>
          <a:xfrm>
            <a:off x="1209040" y="817329"/>
            <a:ext cx="10486774" cy="485060"/>
          </a:xfrm>
        </p:spPr>
        <p:txBody>
          <a:bodyPr/>
          <a:lstStyle/>
          <a:p>
            <a:r>
              <a:rPr lang="de-DE" sz="2400" b="1" dirty="0"/>
              <a:t>Geschäftsgeheimnisgesetz (</a:t>
            </a:r>
            <a:r>
              <a:rPr lang="de-DE" sz="2400" b="1" dirty="0" err="1"/>
              <a:t>GeschGehG</a:t>
            </a:r>
            <a:r>
              <a:rPr lang="de-DE" sz="2400" b="1" dirty="0"/>
              <a:t>)</a:t>
            </a:r>
          </a:p>
          <a:p>
            <a:r>
              <a:rPr lang="de-DE" sz="2400" dirty="0"/>
              <a:t>5. Geheimhaltungsmaßnahmen– Beispiel</a:t>
            </a:r>
          </a:p>
        </p:txBody>
      </p:sp>
      <p:sp>
        <p:nvSpPr>
          <p:cNvPr id="4" name="Textplatzhalter 3">
            <a:extLst>
              <a:ext uri="{FF2B5EF4-FFF2-40B4-BE49-F238E27FC236}">
                <a16:creationId xmlns:a16="http://schemas.microsoft.com/office/drawing/2014/main" id="{1A05259E-85A7-118A-6D80-020F2234DC43}"/>
              </a:ext>
            </a:extLst>
          </p:cNvPr>
          <p:cNvSpPr>
            <a:spLocks noGrp="1"/>
          </p:cNvSpPr>
          <p:nvPr>
            <p:ph type="body" sz="quarter" idx="13"/>
          </p:nvPr>
        </p:nvSpPr>
        <p:spPr/>
        <p:txBody>
          <a:bodyPr/>
          <a:lstStyle/>
          <a:p>
            <a:r>
              <a:rPr lang="de-DE" sz="2400" b="1" dirty="0"/>
              <a:t>IV.</a:t>
            </a:r>
          </a:p>
        </p:txBody>
      </p:sp>
      <p:sp>
        <p:nvSpPr>
          <p:cNvPr id="7" name="Textplatzhalter 6">
            <a:extLst>
              <a:ext uri="{FF2B5EF4-FFF2-40B4-BE49-F238E27FC236}">
                <a16:creationId xmlns:a16="http://schemas.microsoft.com/office/drawing/2014/main" id="{B2CE5387-7E57-AB0A-9352-1D5056A80D99}"/>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56524536-C9BF-48D7-2713-B442BE418B92}"/>
              </a:ext>
            </a:extLst>
          </p:cNvPr>
          <p:cNvSpPr txBox="1">
            <a:spLocks/>
          </p:cNvSpPr>
          <p:nvPr/>
        </p:nvSpPr>
        <p:spPr>
          <a:xfrm>
            <a:off x="1209040" y="1818804"/>
            <a:ext cx="10361637"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1FEEFF"/>
              </a:buClr>
              <a:buFont typeface="Arial" panose="020B0604020202020204" pitchFamily="34" charset="0"/>
              <a:buChar char="•"/>
            </a:pPr>
            <a:r>
              <a:rPr lang="de-DE" sz="2000" b="1" dirty="0">
                <a:latin typeface="Avenir Book" panose="02000503020000020003"/>
                <a:ea typeface="Relais Display" pitchFamily="50" charset="0"/>
                <a:cs typeface="Relais Display" pitchFamily="50" charset="0"/>
                <a:sym typeface="Wingdings" panose="05000000000000000000" pitchFamily="2" charset="2"/>
              </a:rPr>
              <a:t>Mittelständischer Anlagenbauer </a:t>
            </a:r>
            <a:r>
              <a:rPr lang="de-DE" sz="2000" dirty="0">
                <a:latin typeface="Avenir Book" panose="02000503020000020003"/>
                <a:ea typeface="Relais Display" pitchFamily="50" charset="0"/>
                <a:cs typeface="Relais Display" pitchFamily="50" charset="0"/>
                <a:sym typeface="Wingdings" panose="05000000000000000000" pitchFamily="2" charset="2"/>
              </a:rPr>
              <a:t>(ca. 36 Mitarbeitende; Konstruktion 5–8 Personen) entwickelt und </a:t>
            </a:r>
            <a:r>
              <a:rPr lang="de-DE" sz="2000" b="1" dirty="0">
                <a:latin typeface="Avenir Book" panose="02000503020000020003"/>
                <a:ea typeface="Relais Display" pitchFamily="50" charset="0"/>
                <a:cs typeface="Relais Display" pitchFamily="50" charset="0"/>
                <a:sym typeface="Wingdings" panose="05000000000000000000" pitchFamily="2" charset="2"/>
              </a:rPr>
              <a:t>fertigt</a:t>
            </a:r>
            <a:r>
              <a:rPr lang="de-DE" sz="2000" dirty="0">
                <a:latin typeface="Avenir Book" panose="02000503020000020003"/>
                <a:ea typeface="Relais Display" pitchFamily="50" charset="0"/>
                <a:cs typeface="Relais Display" pitchFamily="50" charset="0"/>
                <a:sym typeface="Wingdings" panose="05000000000000000000" pitchFamily="2" charset="2"/>
              </a:rPr>
              <a:t> </a:t>
            </a:r>
            <a:r>
              <a:rPr lang="de-DE" sz="2000" b="1" dirty="0">
                <a:latin typeface="Avenir Book" panose="02000503020000020003"/>
                <a:ea typeface="Relais Display" pitchFamily="50" charset="0"/>
                <a:cs typeface="Relais Display" pitchFamily="50" charset="0"/>
                <a:sym typeface="Wingdings" panose="05000000000000000000" pitchFamily="2" charset="2"/>
              </a:rPr>
              <a:t>spezialisierte</a:t>
            </a:r>
            <a:r>
              <a:rPr lang="de-DE" sz="2000" dirty="0">
                <a:latin typeface="Avenir Book" panose="02000503020000020003"/>
                <a:ea typeface="Relais Display" pitchFamily="50" charset="0"/>
                <a:cs typeface="Relais Display" pitchFamily="50" charset="0"/>
                <a:sym typeface="Wingdings" panose="05000000000000000000" pitchFamily="2" charset="2"/>
              </a:rPr>
              <a:t> Anlagen.</a:t>
            </a:r>
          </a:p>
          <a:p>
            <a:pPr marL="285750" indent="-285750">
              <a:buClr>
                <a:srgbClr val="1FEEFF"/>
              </a:buClr>
              <a:buFont typeface="Arial" panose="020B0604020202020204" pitchFamily="34" charset="0"/>
              <a:buChar char="•"/>
            </a:pPr>
            <a:r>
              <a:rPr lang="de-DE" sz="2000" dirty="0">
                <a:latin typeface="Avenir Book" panose="02000503020000020003"/>
                <a:ea typeface="Relais Display" pitchFamily="50" charset="0"/>
                <a:cs typeface="Relais Display" pitchFamily="50" charset="0"/>
                <a:sym typeface="Wingdings" panose="05000000000000000000" pitchFamily="2" charset="2"/>
              </a:rPr>
              <a:t>Langjähriger Vertriebsingenieur scheidet aus, gründet neues Unternehmen </a:t>
            </a:r>
            <a:r>
              <a:rPr lang="de-DE" sz="2000" b="1" dirty="0">
                <a:latin typeface="Avenir Book" panose="02000503020000020003"/>
                <a:ea typeface="Relais Display" pitchFamily="50" charset="0"/>
                <a:cs typeface="Relais Display" pitchFamily="50" charset="0"/>
                <a:sym typeface="Wingdings" panose="05000000000000000000" pitchFamily="2" charset="2"/>
              </a:rPr>
              <a:t>im selben Marktsegment.</a:t>
            </a:r>
          </a:p>
          <a:p>
            <a:pPr marL="285750" indent="-285750">
              <a:buClr>
                <a:srgbClr val="1FEEFF"/>
              </a:buClr>
              <a:buFont typeface="Arial" panose="020B0604020202020204" pitchFamily="34" charset="0"/>
              <a:buChar char="•"/>
            </a:pPr>
            <a:r>
              <a:rPr lang="de-DE" sz="2000" b="1" dirty="0">
                <a:latin typeface="Avenir Book" panose="02000503020000020003"/>
                <a:ea typeface="Relais Display" pitchFamily="50" charset="0"/>
                <a:cs typeface="Relais Display" pitchFamily="50" charset="0"/>
                <a:sym typeface="Wingdings" panose="05000000000000000000" pitchFamily="2" charset="2"/>
              </a:rPr>
              <a:t>Vorwurf</a:t>
            </a:r>
            <a:r>
              <a:rPr lang="de-DE" sz="2000" dirty="0">
                <a:latin typeface="Avenir Book" panose="02000503020000020003"/>
                <a:ea typeface="Relais Display" pitchFamily="50" charset="0"/>
                <a:cs typeface="Relais Display" pitchFamily="50" charset="0"/>
                <a:sym typeface="Wingdings" panose="05000000000000000000" pitchFamily="2" charset="2"/>
              </a:rPr>
              <a:t>: Der ehemalige Mitarbeiter bzw. das neue Unternehmen nutze/verwende Konstruktionszeichnungen der Herstellerin sowie ein Excel‑Angebotskalkulationstool (Preisermittlung) </a:t>
            </a:r>
          </a:p>
          <a:p>
            <a:pPr marL="285750" indent="-285750">
              <a:buClr>
                <a:srgbClr val="1FEEFF"/>
              </a:buClr>
              <a:buFont typeface="Arial" panose="020B0604020202020204" pitchFamily="34" charset="0"/>
              <a:buChar char="•"/>
            </a:pPr>
            <a:r>
              <a:rPr lang="de-DE" sz="2000" dirty="0">
                <a:latin typeface="Avenir Book" panose="02000503020000020003"/>
                <a:ea typeface="Relais Display" pitchFamily="50" charset="0"/>
                <a:cs typeface="Relais Display" pitchFamily="50" charset="0"/>
                <a:sym typeface="Wingdings" panose="05000000000000000000" pitchFamily="2" charset="2"/>
              </a:rPr>
              <a:t>Nach Darstellung der Herstellerin soll zudem ein ehemaliger Konstrukteur/Projektleiter technische Unterlagen aus dem Bestand der Herstellerin weitergegeben haben. </a:t>
            </a:r>
          </a:p>
          <a:p>
            <a:pPr marL="285750" indent="-285750">
              <a:buClr>
                <a:srgbClr val="1FEEFF"/>
              </a:buClr>
              <a:buFont typeface="Arial" panose="020B0604020202020204" pitchFamily="34" charset="0"/>
              <a:buChar char="•"/>
            </a:pPr>
            <a:r>
              <a:rPr lang="de-DE" sz="2000" b="1" dirty="0">
                <a:latin typeface="Avenir Book" panose="02000503020000020003"/>
                <a:ea typeface="Relais Display" pitchFamily="50" charset="0"/>
                <a:cs typeface="Relais Display" pitchFamily="50" charset="0"/>
                <a:sym typeface="Wingdings" panose="05000000000000000000" pitchFamily="2" charset="2"/>
              </a:rPr>
              <a:t>Schaden</a:t>
            </a:r>
            <a:r>
              <a:rPr lang="de-DE" sz="2000" dirty="0">
                <a:latin typeface="Avenir Book" panose="02000503020000020003"/>
                <a:ea typeface="Relais Display" pitchFamily="50" charset="0"/>
                <a:cs typeface="Relais Display" pitchFamily="50" charset="0"/>
                <a:sym typeface="Wingdings" panose="05000000000000000000" pitchFamily="2" charset="2"/>
              </a:rPr>
              <a:t>: in </a:t>
            </a:r>
            <a:r>
              <a:rPr lang="de-DE" sz="2000" u="sng" dirty="0">
                <a:latin typeface="Avenir Book" panose="02000503020000020003"/>
                <a:ea typeface="Relais Display" pitchFamily="50" charset="0"/>
                <a:cs typeface="Relais Display" pitchFamily="50" charset="0"/>
                <a:sym typeface="Wingdings" panose="05000000000000000000" pitchFamily="2" charset="2"/>
              </a:rPr>
              <a:t>Millionenhöhe.</a:t>
            </a:r>
          </a:p>
          <a:p>
            <a:pPr algn="ctr"/>
            <a:r>
              <a:rPr lang="de-DE" sz="1800" b="1" dirty="0">
                <a:highlight>
                  <a:srgbClr val="1FEEFF"/>
                </a:highlight>
              </a:rPr>
              <a:t>LAG Baden-Württemberg, 03.07.2025 – 8 Ta 1/25</a:t>
            </a:r>
            <a:endParaRPr lang="de-DE" sz="1800" b="1" dirty="0">
              <a:highlight>
                <a:srgbClr val="1FEEFF"/>
              </a:highlight>
              <a:latin typeface="Relais Display" pitchFamily="50" charset="0"/>
              <a:ea typeface="Relais Display" pitchFamily="50" charset="0"/>
              <a:cs typeface="Relais Display" pitchFamily="50" charset="0"/>
              <a:sym typeface="Wingdings" panose="05000000000000000000" pitchFamily="2" charset="2"/>
            </a:endParaRPr>
          </a:p>
        </p:txBody>
      </p:sp>
      <p:sp>
        <p:nvSpPr>
          <p:cNvPr id="6" name="Foliennummernplatzhalter 5">
            <a:extLst>
              <a:ext uri="{FF2B5EF4-FFF2-40B4-BE49-F238E27FC236}">
                <a16:creationId xmlns:a16="http://schemas.microsoft.com/office/drawing/2014/main" id="{E9ECB071-10CE-D6C3-05B0-CE17AD9B0C78}"/>
              </a:ext>
            </a:extLst>
          </p:cNvPr>
          <p:cNvSpPr>
            <a:spLocks noGrp="1"/>
          </p:cNvSpPr>
          <p:nvPr>
            <p:ph type="sldNum" sz="quarter" idx="16"/>
          </p:nvPr>
        </p:nvSpPr>
        <p:spPr/>
        <p:txBody>
          <a:bodyPr/>
          <a:lstStyle/>
          <a:p>
            <a:fld id="{6373D3FD-B593-4802-9639-BB8D47B0E829}" type="slidenum">
              <a:rPr lang="de-DE"/>
              <a:t>16</a:t>
            </a:fld>
            <a:endParaRPr lang="de-DE" dirty="0"/>
          </a:p>
        </p:txBody>
      </p:sp>
    </p:spTree>
    <p:extLst>
      <p:ext uri="{BB962C8B-B14F-4D97-AF65-F5344CB8AC3E}">
        <p14:creationId xmlns:p14="http://schemas.microsoft.com/office/powerpoint/2010/main" val="100741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5F955-6677-D1CB-D6E4-EEB0DCF0C9D8}"/>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E3A58A4B-9083-2BAB-E152-8E3E593E5D8E}"/>
              </a:ext>
            </a:extLst>
          </p:cNvPr>
          <p:cNvSpPr>
            <a:spLocks noGrp="1"/>
          </p:cNvSpPr>
          <p:nvPr>
            <p:ph type="body" sz="quarter" idx="11"/>
          </p:nvPr>
        </p:nvSpPr>
        <p:spPr>
          <a:xfrm>
            <a:off x="1209040" y="817329"/>
            <a:ext cx="10486774" cy="485060"/>
          </a:xfrm>
        </p:spPr>
        <p:txBody>
          <a:bodyPr/>
          <a:lstStyle/>
          <a:p>
            <a:r>
              <a:rPr lang="de-DE" sz="2400" b="1" dirty="0"/>
              <a:t>Geschäftsgeheimnisgesetz (</a:t>
            </a:r>
            <a:r>
              <a:rPr lang="de-DE" sz="2400" b="1" dirty="0" err="1"/>
              <a:t>GeschGehG</a:t>
            </a:r>
            <a:r>
              <a:rPr lang="de-DE" sz="2400" b="1" dirty="0"/>
              <a:t>)</a:t>
            </a:r>
          </a:p>
          <a:p>
            <a:r>
              <a:rPr lang="de-DE" sz="2400" dirty="0"/>
              <a:t>5. Geheimhaltungsmaßnahmen– Beispiel </a:t>
            </a:r>
          </a:p>
        </p:txBody>
      </p:sp>
      <p:sp>
        <p:nvSpPr>
          <p:cNvPr id="4" name="Textplatzhalter 3">
            <a:extLst>
              <a:ext uri="{FF2B5EF4-FFF2-40B4-BE49-F238E27FC236}">
                <a16:creationId xmlns:a16="http://schemas.microsoft.com/office/drawing/2014/main" id="{32096BE6-DEDD-2266-857C-BCCBA96EB4A2}"/>
              </a:ext>
            </a:extLst>
          </p:cNvPr>
          <p:cNvSpPr>
            <a:spLocks noGrp="1"/>
          </p:cNvSpPr>
          <p:nvPr>
            <p:ph type="body" sz="quarter" idx="13"/>
          </p:nvPr>
        </p:nvSpPr>
        <p:spPr/>
        <p:txBody>
          <a:bodyPr/>
          <a:lstStyle/>
          <a:p>
            <a:r>
              <a:rPr lang="de-DE" sz="2400" b="1" dirty="0"/>
              <a:t>IV.</a:t>
            </a:r>
          </a:p>
        </p:txBody>
      </p:sp>
      <p:sp>
        <p:nvSpPr>
          <p:cNvPr id="7" name="Textplatzhalter 6">
            <a:extLst>
              <a:ext uri="{FF2B5EF4-FFF2-40B4-BE49-F238E27FC236}">
                <a16:creationId xmlns:a16="http://schemas.microsoft.com/office/drawing/2014/main" id="{131D0970-CC31-1CAC-D3D4-28C883060283}"/>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2889693A-A866-7140-8089-1B2ABBCD0441}"/>
              </a:ext>
            </a:extLst>
          </p:cNvPr>
          <p:cNvSpPr txBox="1">
            <a:spLocks/>
          </p:cNvSpPr>
          <p:nvPr/>
        </p:nvSpPr>
        <p:spPr>
          <a:xfrm>
            <a:off x="1209040" y="1818804"/>
            <a:ext cx="10361637"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Aft>
                <a:spcPts val="1000"/>
              </a:spcAft>
              <a:buClr>
                <a:srgbClr val="1FEEFF"/>
              </a:buClr>
              <a:buFont typeface="Arial" panose="020B0604020202020204" pitchFamily="34" charset="0"/>
              <a:buChar char="•"/>
            </a:pPr>
            <a:r>
              <a:rPr lang="de-DE" sz="2000" dirty="0">
                <a:latin typeface="Avenir Book"/>
                <a:ea typeface="Relais Display" pitchFamily="50" charset="0"/>
                <a:cs typeface="Relais Display" pitchFamily="50" charset="0"/>
                <a:sym typeface="Wingdings" panose="05000000000000000000" pitchFamily="2" charset="2"/>
              </a:rPr>
              <a:t>Im Verfahren wird beantragt, </a:t>
            </a:r>
            <a:r>
              <a:rPr lang="de-DE" sz="2000" b="1" dirty="0">
                <a:latin typeface="Avenir Book"/>
                <a:ea typeface="Relais Display" pitchFamily="50" charset="0"/>
                <a:cs typeface="Relais Display" pitchFamily="50" charset="0"/>
                <a:sym typeface="Wingdings" panose="05000000000000000000" pitchFamily="2" charset="2"/>
              </a:rPr>
              <a:t>zahlreiche Zeichnungen sowie die Beschreibung des Excel‑Tools als geheimhaltungsbedürftig</a:t>
            </a:r>
            <a:r>
              <a:rPr lang="de-DE" sz="2000" dirty="0">
                <a:latin typeface="Avenir Book"/>
                <a:ea typeface="Relais Display" pitchFamily="50" charset="0"/>
                <a:cs typeface="Relais Display" pitchFamily="50" charset="0"/>
                <a:sym typeface="Wingdings" panose="05000000000000000000" pitchFamily="2" charset="2"/>
              </a:rPr>
              <a:t> nach § 16 Abs. 1 </a:t>
            </a:r>
            <a:r>
              <a:rPr lang="de-DE" sz="2000" dirty="0" err="1">
                <a:latin typeface="Avenir Book"/>
                <a:ea typeface="Relais Display" pitchFamily="50" charset="0"/>
                <a:cs typeface="Relais Display" pitchFamily="50" charset="0"/>
                <a:sym typeface="Wingdings" panose="05000000000000000000" pitchFamily="2" charset="2"/>
              </a:rPr>
              <a:t>GeschGehG</a:t>
            </a:r>
            <a:r>
              <a:rPr lang="de-DE" sz="2000" dirty="0">
                <a:latin typeface="Avenir Book"/>
                <a:ea typeface="Relais Display" pitchFamily="50" charset="0"/>
                <a:cs typeface="Relais Display" pitchFamily="50" charset="0"/>
                <a:sym typeface="Wingdings" panose="05000000000000000000" pitchFamily="2" charset="2"/>
              </a:rPr>
              <a:t> zu behandeln</a:t>
            </a:r>
          </a:p>
          <a:p>
            <a:pPr marL="285750" indent="-285750">
              <a:buClr>
                <a:srgbClr val="1FEEFF"/>
              </a:buClr>
              <a:buFont typeface="Arial" panose="020B0604020202020204" pitchFamily="34" charset="0"/>
              <a:buChar char="•"/>
            </a:pPr>
            <a:r>
              <a:rPr lang="de-DE" sz="2000" dirty="0">
                <a:latin typeface="Avenir Book"/>
                <a:ea typeface="Relais Display" pitchFamily="50" charset="0"/>
                <a:cs typeface="Relais Display" pitchFamily="50" charset="0"/>
                <a:sym typeface="Wingdings" panose="05000000000000000000" pitchFamily="2" charset="2"/>
              </a:rPr>
              <a:t>Von der Herstellerin behauptete Geheimhaltungsmaßnahmen (Auszug):</a:t>
            </a:r>
          </a:p>
          <a:p>
            <a:pPr marL="971550" lvl="1" indent="-285750">
              <a:lnSpc>
                <a:spcPct val="150000"/>
              </a:lnSpc>
              <a:spcBef>
                <a:spcPts val="0"/>
              </a:spcBef>
              <a:spcAft>
                <a:spcPts val="300"/>
              </a:spcAft>
              <a:buClr>
                <a:srgbClr val="1FEEFF"/>
              </a:buClr>
            </a:pPr>
            <a:r>
              <a:rPr lang="de-DE" sz="2000" dirty="0">
                <a:latin typeface="Avenir Book"/>
                <a:ea typeface="Relais Display" pitchFamily="50" charset="0"/>
                <a:cs typeface="Relais Display" pitchFamily="50" charset="0"/>
                <a:sym typeface="Wingdings" panose="05000000000000000000" pitchFamily="2" charset="2"/>
              </a:rPr>
              <a:t>Zeichnungen lagen auf </a:t>
            </a:r>
            <a:r>
              <a:rPr lang="de-DE" sz="2000" b="1" dirty="0">
                <a:latin typeface="Avenir Book"/>
                <a:ea typeface="Relais Display" pitchFamily="50" charset="0"/>
                <a:cs typeface="Relais Display" pitchFamily="50" charset="0"/>
                <a:sym typeface="Wingdings" panose="05000000000000000000" pitchFamily="2" charset="2"/>
              </a:rPr>
              <a:t>internem Serve</a:t>
            </a:r>
            <a:r>
              <a:rPr lang="de-DE" sz="2000" dirty="0">
                <a:latin typeface="Avenir Book"/>
                <a:ea typeface="Relais Display" pitchFamily="50" charset="0"/>
                <a:cs typeface="Relais Display" pitchFamily="50" charset="0"/>
                <a:sym typeface="Wingdings" panose="05000000000000000000" pitchFamily="2" charset="2"/>
              </a:rPr>
              <a:t>r </a:t>
            </a:r>
          </a:p>
          <a:p>
            <a:pPr marL="971550" lvl="1" indent="-285750">
              <a:lnSpc>
                <a:spcPct val="150000"/>
              </a:lnSpc>
              <a:spcBef>
                <a:spcPts val="0"/>
              </a:spcBef>
              <a:spcAft>
                <a:spcPts val="300"/>
              </a:spcAft>
              <a:buClr>
                <a:srgbClr val="1FEEFF"/>
              </a:buClr>
            </a:pPr>
            <a:r>
              <a:rPr lang="de-DE" sz="2000" b="1" dirty="0">
                <a:latin typeface="Avenir Book"/>
                <a:ea typeface="Relais Display" pitchFamily="50" charset="0"/>
                <a:cs typeface="Relais Display" pitchFamily="50" charset="0"/>
                <a:sym typeface="Wingdings" panose="05000000000000000000" pitchFamily="2" charset="2"/>
              </a:rPr>
              <a:t>Zugriff nur für Mitarbeitende der Konstruktionsabteilung </a:t>
            </a:r>
            <a:r>
              <a:rPr lang="de-DE" sz="2000" dirty="0">
                <a:latin typeface="Avenir Book"/>
                <a:ea typeface="Relais Display" pitchFamily="50" charset="0"/>
                <a:cs typeface="Relais Display" pitchFamily="50" charset="0"/>
                <a:sym typeface="Wingdings" panose="05000000000000000000" pitchFamily="2" charset="2"/>
              </a:rPr>
              <a:t>(„</a:t>
            </a:r>
            <a:r>
              <a:rPr lang="de-DE" sz="2000" dirty="0" err="1">
                <a:latin typeface="Avenir Book"/>
                <a:ea typeface="Relais Display" pitchFamily="50" charset="0"/>
                <a:cs typeface="Relais Display" pitchFamily="50" charset="0"/>
                <a:sym typeface="Wingdings" panose="05000000000000000000" pitchFamily="2" charset="2"/>
              </a:rPr>
              <a:t>need‑to‑know</a:t>
            </a:r>
            <a:r>
              <a:rPr lang="de-DE" sz="2000" dirty="0">
                <a:latin typeface="Avenir Book"/>
                <a:ea typeface="Relais Display" pitchFamily="50" charset="0"/>
                <a:cs typeface="Relais Display" pitchFamily="50" charset="0"/>
                <a:sym typeface="Wingdings" panose="05000000000000000000" pitchFamily="2" charset="2"/>
              </a:rPr>
              <a:t>“)</a:t>
            </a:r>
          </a:p>
          <a:p>
            <a:pPr marL="971550" lvl="1" indent="-285750">
              <a:lnSpc>
                <a:spcPct val="150000"/>
              </a:lnSpc>
              <a:spcBef>
                <a:spcPts val="0"/>
              </a:spcBef>
              <a:spcAft>
                <a:spcPts val="300"/>
              </a:spcAft>
              <a:buClr>
                <a:srgbClr val="1FEEFF"/>
              </a:buClr>
            </a:pPr>
            <a:r>
              <a:rPr lang="de-DE" sz="2000" dirty="0">
                <a:latin typeface="Avenir Book"/>
                <a:ea typeface="Relais Display" pitchFamily="50" charset="0"/>
                <a:cs typeface="Relais Display" pitchFamily="50" charset="0"/>
                <a:sym typeface="Wingdings" panose="05000000000000000000" pitchFamily="2" charset="2"/>
              </a:rPr>
              <a:t>Verbot der Nutzung privater Datenträger </a:t>
            </a:r>
          </a:p>
          <a:p>
            <a:pPr marL="971550" lvl="1" indent="-285750">
              <a:lnSpc>
                <a:spcPct val="150000"/>
              </a:lnSpc>
              <a:spcBef>
                <a:spcPts val="0"/>
              </a:spcBef>
              <a:spcAft>
                <a:spcPts val="300"/>
              </a:spcAft>
              <a:buClr>
                <a:srgbClr val="1FEEFF"/>
              </a:buClr>
            </a:pPr>
            <a:r>
              <a:rPr lang="de-DE" sz="2000" dirty="0">
                <a:latin typeface="Avenir Book"/>
                <a:ea typeface="Relais Display" pitchFamily="50" charset="0"/>
                <a:cs typeface="Relais Display" pitchFamily="50" charset="0"/>
                <a:sym typeface="Wingdings" panose="05000000000000000000" pitchFamily="2" charset="2"/>
              </a:rPr>
              <a:t>Vertraulichkeits-/Verschwiegenheitsklauseln in Arbeitsverträgen, mündliche Hinweise</a:t>
            </a:r>
          </a:p>
        </p:txBody>
      </p:sp>
      <p:sp>
        <p:nvSpPr>
          <p:cNvPr id="6" name="Foliennummernplatzhalter 5">
            <a:extLst>
              <a:ext uri="{FF2B5EF4-FFF2-40B4-BE49-F238E27FC236}">
                <a16:creationId xmlns:a16="http://schemas.microsoft.com/office/drawing/2014/main" id="{0251E56C-3CD8-3D64-3CA1-5B69E43385BB}"/>
              </a:ext>
            </a:extLst>
          </p:cNvPr>
          <p:cNvSpPr>
            <a:spLocks noGrp="1"/>
          </p:cNvSpPr>
          <p:nvPr>
            <p:ph type="sldNum" sz="quarter" idx="16"/>
          </p:nvPr>
        </p:nvSpPr>
        <p:spPr/>
        <p:txBody>
          <a:bodyPr/>
          <a:lstStyle/>
          <a:p>
            <a:fld id="{6373D3FD-B593-4802-9639-BB8D47B0E829}" type="slidenum">
              <a:rPr lang="de-DE"/>
              <a:t>17</a:t>
            </a:fld>
            <a:endParaRPr lang="de-DE" dirty="0"/>
          </a:p>
        </p:txBody>
      </p:sp>
    </p:spTree>
    <p:extLst>
      <p:ext uri="{BB962C8B-B14F-4D97-AF65-F5344CB8AC3E}">
        <p14:creationId xmlns:p14="http://schemas.microsoft.com/office/powerpoint/2010/main" val="113684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94D8B-1195-39C7-9FAA-1087D8F5E827}"/>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B165BABD-4785-6AA7-8EE8-BCAB1549EF15}"/>
              </a:ext>
            </a:extLst>
          </p:cNvPr>
          <p:cNvSpPr>
            <a:spLocks noGrp="1"/>
          </p:cNvSpPr>
          <p:nvPr>
            <p:ph type="body" sz="quarter" idx="11"/>
          </p:nvPr>
        </p:nvSpPr>
        <p:spPr>
          <a:xfrm>
            <a:off x="1209040" y="817329"/>
            <a:ext cx="10486774" cy="485060"/>
          </a:xfrm>
        </p:spPr>
        <p:txBody>
          <a:bodyPr/>
          <a:lstStyle/>
          <a:p>
            <a:r>
              <a:rPr lang="de-DE" sz="2400" b="1" dirty="0"/>
              <a:t>Geschäftsgeheimnisgesetz (</a:t>
            </a:r>
            <a:r>
              <a:rPr lang="de-DE" sz="2400" b="1" dirty="0" err="1"/>
              <a:t>GeschGehG</a:t>
            </a:r>
            <a:r>
              <a:rPr lang="de-DE" sz="2400" b="1" dirty="0"/>
              <a:t>)</a:t>
            </a:r>
          </a:p>
          <a:p>
            <a:r>
              <a:rPr lang="de-DE" sz="2400" dirty="0"/>
              <a:t>5. Geheimhaltungsmaßnahmen– Beispiel</a:t>
            </a:r>
          </a:p>
        </p:txBody>
      </p:sp>
      <p:sp>
        <p:nvSpPr>
          <p:cNvPr id="4" name="Textplatzhalter 3">
            <a:extLst>
              <a:ext uri="{FF2B5EF4-FFF2-40B4-BE49-F238E27FC236}">
                <a16:creationId xmlns:a16="http://schemas.microsoft.com/office/drawing/2014/main" id="{B00A51D0-8512-59C6-82F2-C400EFC4C804}"/>
              </a:ext>
            </a:extLst>
          </p:cNvPr>
          <p:cNvSpPr>
            <a:spLocks noGrp="1"/>
          </p:cNvSpPr>
          <p:nvPr>
            <p:ph type="body" sz="quarter" idx="13"/>
          </p:nvPr>
        </p:nvSpPr>
        <p:spPr/>
        <p:txBody>
          <a:bodyPr/>
          <a:lstStyle/>
          <a:p>
            <a:r>
              <a:rPr lang="de-DE" sz="2400" b="1" dirty="0"/>
              <a:t>IV.</a:t>
            </a:r>
          </a:p>
        </p:txBody>
      </p:sp>
      <p:sp>
        <p:nvSpPr>
          <p:cNvPr id="7" name="Textplatzhalter 6">
            <a:extLst>
              <a:ext uri="{FF2B5EF4-FFF2-40B4-BE49-F238E27FC236}">
                <a16:creationId xmlns:a16="http://schemas.microsoft.com/office/drawing/2014/main" id="{49456E10-859C-5B56-2F55-433C9A4CA633}"/>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60CEB760-1EFF-5321-14B3-B249E37707D3}"/>
              </a:ext>
            </a:extLst>
          </p:cNvPr>
          <p:cNvSpPr txBox="1">
            <a:spLocks/>
          </p:cNvSpPr>
          <p:nvPr/>
        </p:nvSpPr>
        <p:spPr>
          <a:xfrm>
            <a:off x="1209040" y="1818804"/>
            <a:ext cx="10361637"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rabicPeriod"/>
            </a:pPr>
            <a:r>
              <a:rPr lang="de-DE" sz="2000" b="1" dirty="0">
                <a:latin typeface="Relais Display" pitchFamily="50" charset="0"/>
                <a:ea typeface="Relais Display" pitchFamily="50" charset="0"/>
                <a:cs typeface="Relais Display" pitchFamily="50" charset="0"/>
                <a:sym typeface="Wingdings" panose="05000000000000000000" pitchFamily="2" charset="2"/>
              </a:rPr>
              <a:t>Wie entschied das Gericht im vorliegenden Fall? </a:t>
            </a:r>
            <a:r>
              <a:rPr lang="de-DE" sz="2000" b="1" dirty="0">
                <a:highlight>
                  <a:srgbClr val="1FEEFF"/>
                </a:highlight>
                <a:latin typeface="Relais Display" pitchFamily="50" charset="0"/>
                <a:ea typeface="Relais Display" pitchFamily="50" charset="0"/>
                <a:cs typeface="Relais Display" pitchFamily="50" charset="0"/>
                <a:sym typeface="Wingdings" panose="05000000000000000000" pitchFamily="2" charset="2"/>
              </a:rPr>
              <a:t>Angemessene Maßnahmen</a:t>
            </a:r>
            <a:r>
              <a:rPr lang="de-DE" sz="2000" b="1" dirty="0">
                <a:latin typeface="Relais Display" pitchFamily="50" charset="0"/>
                <a:ea typeface="Relais Display" pitchFamily="50" charset="0"/>
                <a:cs typeface="Relais Display" pitchFamily="50" charset="0"/>
                <a:sym typeface="Wingdings" panose="05000000000000000000" pitchFamily="2" charset="2"/>
              </a:rPr>
              <a:t> – Ja? Nein?</a:t>
            </a:r>
          </a:p>
          <a:p>
            <a:pPr marL="342900" indent="-342900">
              <a:buAutoNum type="arabicPeriod"/>
            </a:pPr>
            <a:r>
              <a:rPr lang="de-DE" sz="2000" b="1" dirty="0">
                <a:latin typeface="Relais Display" pitchFamily="50" charset="0"/>
                <a:ea typeface="Relais Display" pitchFamily="50" charset="0"/>
                <a:cs typeface="Relais Display" pitchFamily="50" charset="0"/>
                <a:sym typeface="Wingdings" panose="05000000000000000000" pitchFamily="2" charset="2"/>
              </a:rPr>
              <a:t>Worauf könnte die Entscheidung des Gerichts beruhen? (Stichwort: Je-mehr-desto-Formel)</a:t>
            </a:r>
          </a:p>
          <a:p>
            <a:pPr marL="342900" indent="-342900">
              <a:buAutoNum type="arabicPeriod"/>
            </a:pPr>
            <a:r>
              <a:rPr lang="de-DE" sz="2000" b="1" dirty="0">
                <a:latin typeface="Relais Display" pitchFamily="50" charset="0"/>
                <a:ea typeface="Relais Display" pitchFamily="50" charset="0"/>
                <a:cs typeface="Relais Display" pitchFamily="50" charset="0"/>
                <a:sym typeface="Wingdings" panose="05000000000000000000" pitchFamily="2" charset="2"/>
              </a:rPr>
              <a:t>Welche (insb. vertraglichen) </a:t>
            </a:r>
            <a:r>
              <a:rPr lang="de-DE" sz="2000" b="1" dirty="0">
                <a:highlight>
                  <a:srgbClr val="1FEEFF"/>
                </a:highlight>
                <a:latin typeface="Relais Display" pitchFamily="50" charset="0"/>
                <a:ea typeface="Relais Display" pitchFamily="50" charset="0"/>
                <a:cs typeface="Relais Display" pitchFamily="50" charset="0"/>
                <a:sym typeface="Wingdings" panose="05000000000000000000" pitchFamily="2" charset="2"/>
              </a:rPr>
              <a:t>Probleme</a:t>
            </a:r>
            <a:r>
              <a:rPr lang="de-DE" sz="2000" b="1" dirty="0">
                <a:latin typeface="Relais Display" pitchFamily="50" charset="0"/>
                <a:ea typeface="Relais Display" pitchFamily="50" charset="0"/>
                <a:cs typeface="Relais Display" pitchFamily="50" charset="0"/>
                <a:sym typeface="Wingdings" panose="05000000000000000000" pitchFamily="2" charset="2"/>
              </a:rPr>
              <a:t> könnten einer positiven Beurteilung entgegenstehen?</a:t>
            </a:r>
          </a:p>
        </p:txBody>
      </p:sp>
      <p:sp>
        <p:nvSpPr>
          <p:cNvPr id="6" name="Foliennummernplatzhalter 5">
            <a:extLst>
              <a:ext uri="{FF2B5EF4-FFF2-40B4-BE49-F238E27FC236}">
                <a16:creationId xmlns:a16="http://schemas.microsoft.com/office/drawing/2014/main" id="{1E2F846C-2475-6545-2896-31099FC3E899}"/>
              </a:ext>
            </a:extLst>
          </p:cNvPr>
          <p:cNvSpPr>
            <a:spLocks noGrp="1"/>
          </p:cNvSpPr>
          <p:nvPr>
            <p:ph type="sldNum" sz="quarter" idx="16"/>
          </p:nvPr>
        </p:nvSpPr>
        <p:spPr/>
        <p:txBody>
          <a:bodyPr/>
          <a:lstStyle/>
          <a:p>
            <a:fld id="{6373D3FD-B593-4802-9639-BB8D47B0E829}" type="slidenum">
              <a:rPr lang="de-DE"/>
              <a:t>18</a:t>
            </a:fld>
            <a:endParaRPr lang="de-DE" dirty="0"/>
          </a:p>
        </p:txBody>
      </p:sp>
    </p:spTree>
    <p:extLst>
      <p:ext uri="{BB962C8B-B14F-4D97-AF65-F5344CB8AC3E}">
        <p14:creationId xmlns:p14="http://schemas.microsoft.com/office/powerpoint/2010/main" val="203479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31C78-4C1F-831D-BE5D-8D9B65E9117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F1C13D52-205B-2D92-4BDE-6C35F08A258E}"/>
              </a:ext>
            </a:extLst>
          </p:cNvPr>
          <p:cNvSpPr>
            <a:spLocks noGrp="1"/>
          </p:cNvSpPr>
          <p:nvPr>
            <p:ph type="body" sz="quarter" idx="11"/>
          </p:nvPr>
        </p:nvSpPr>
        <p:spPr>
          <a:xfrm>
            <a:off x="1209040" y="817329"/>
            <a:ext cx="10486774" cy="485060"/>
          </a:xfrm>
        </p:spPr>
        <p:txBody>
          <a:bodyPr/>
          <a:lstStyle/>
          <a:p>
            <a:r>
              <a:rPr lang="de-DE" sz="2400" b="1" dirty="0"/>
              <a:t>Geschäftsgeheimnisgesetz (</a:t>
            </a:r>
            <a:r>
              <a:rPr lang="de-DE" sz="2400" b="1" dirty="0" err="1"/>
              <a:t>GeschGehG</a:t>
            </a:r>
            <a:r>
              <a:rPr lang="de-DE" sz="2400" b="1" dirty="0"/>
              <a:t>)</a:t>
            </a:r>
          </a:p>
          <a:p>
            <a:r>
              <a:rPr lang="de-DE" sz="2400" dirty="0"/>
              <a:t>5. Geheimhaltungsmaßnahmen– Beispiel</a:t>
            </a:r>
          </a:p>
          <a:p>
            <a:endParaRPr lang="de-DE" sz="1800" b="1" dirty="0">
              <a:latin typeface="+mn-lt"/>
            </a:endParaRPr>
          </a:p>
          <a:p>
            <a:r>
              <a:rPr lang="de-DE" sz="1800" b="1" dirty="0">
                <a:latin typeface="+mn-lt"/>
              </a:rPr>
              <a:t>Das Gericht entschied:</a:t>
            </a:r>
          </a:p>
          <a:p>
            <a:endParaRPr lang="de-DE" sz="1800" b="1" dirty="0">
              <a:latin typeface="+mn-lt"/>
            </a:endParaRPr>
          </a:p>
          <a:p>
            <a:endParaRPr lang="de-DE" sz="1800" b="1" dirty="0">
              <a:latin typeface="+mn-lt"/>
            </a:endParaRPr>
          </a:p>
          <a:p>
            <a:endParaRPr lang="de-DE" sz="2400" dirty="0"/>
          </a:p>
          <a:p>
            <a:endParaRPr lang="de-DE" sz="2400" dirty="0"/>
          </a:p>
        </p:txBody>
      </p:sp>
      <p:sp>
        <p:nvSpPr>
          <p:cNvPr id="4" name="Textplatzhalter 3">
            <a:extLst>
              <a:ext uri="{FF2B5EF4-FFF2-40B4-BE49-F238E27FC236}">
                <a16:creationId xmlns:a16="http://schemas.microsoft.com/office/drawing/2014/main" id="{191613EC-9053-4121-E178-D287DF48F91A}"/>
              </a:ext>
            </a:extLst>
          </p:cNvPr>
          <p:cNvSpPr>
            <a:spLocks noGrp="1"/>
          </p:cNvSpPr>
          <p:nvPr>
            <p:ph type="body" sz="quarter" idx="13"/>
          </p:nvPr>
        </p:nvSpPr>
        <p:spPr/>
        <p:txBody>
          <a:bodyPr/>
          <a:lstStyle/>
          <a:p>
            <a:r>
              <a:rPr lang="de-DE" sz="2400" b="1" dirty="0"/>
              <a:t>IV.</a:t>
            </a:r>
          </a:p>
        </p:txBody>
      </p:sp>
      <p:sp>
        <p:nvSpPr>
          <p:cNvPr id="7" name="Textplatzhalter 6">
            <a:extLst>
              <a:ext uri="{FF2B5EF4-FFF2-40B4-BE49-F238E27FC236}">
                <a16:creationId xmlns:a16="http://schemas.microsoft.com/office/drawing/2014/main" id="{C55D02F8-E5A7-6BCD-E8B1-9F673BDEF9EC}"/>
              </a:ext>
            </a:extLst>
          </p:cNvPr>
          <p:cNvSpPr>
            <a:spLocks noGrp="1"/>
          </p:cNvSpPr>
          <p:nvPr>
            <p:ph type="body" sz="quarter" idx="10"/>
          </p:nvPr>
        </p:nvSpPr>
        <p:spPr/>
        <p:txBody>
          <a:bodyPr/>
          <a:lstStyle/>
          <a:p>
            <a:r>
              <a:rPr lang="de-DE" dirty="0"/>
              <a:t>Schutz von Geschäftsgeheimnissen – Dr. Anne-Kathrin </a:t>
            </a:r>
            <a:r>
              <a:rPr lang="de-DE" dirty="0" err="1"/>
              <a:t>Bertke</a:t>
            </a:r>
            <a:endParaRPr lang="de-DE" dirty="0"/>
          </a:p>
          <a:p>
            <a:endParaRPr lang="de-DE" dirty="0"/>
          </a:p>
        </p:txBody>
      </p:sp>
      <p:sp>
        <p:nvSpPr>
          <p:cNvPr id="3" name="Textplatzhalter 4">
            <a:extLst>
              <a:ext uri="{FF2B5EF4-FFF2-40B4-BE49-F238E27FC236}">
                <a16:creationId xmlns:a16="http://schemas.microsoft.com/office/drawing/2014/main" id="{C04D1F0E-2109-6FF9-7414-3CD0142E2E4C}"/>
              </a:ext>
            </a:extLst>
          </p:cNvPr>
          <p:cNvSpPr txBox="1">
            <a:spLocks/>
          </p:cNvSpPr>
          <p:nvPr/>
        </p:nvSpPr>
        <p:spPr>
          <a:xfrm>
            <a:off x="1209040" y="1818804"/>
            <a:ext cx="10361637"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lphaLcParenR"/>
            </a:pPr>
            <a:endParaRPr lang="de-DE" sz="1800" b="1" u="sng" dirty="0">
              <a:latin typeface="Relais Display" pitchFamily="50" charset="0"/>
              <a:ea typeface="Relais Display" pitchFamily="50" charset="0"/>
              <a:cs typeface="Relais Display" pitchFamily="50" charset="0"/>
              <a:sym typeface="Wingdings" panose="05000000000000000000" pitchFamily="2" charset="2"/>
            </a:endParaRPr>
          </a:p>
          <a:p>
            <a:endParaRPr lang="de-DE" sz="24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6" name="Foliennummernplatzhalter 5">
            <a:extLst>
              <a:ext uri="{FF2B5EF4-FFF2-40B4-BE49-F238E27FC236}">
                <a16:creationId xmlns:a16="http://schemas.microsoft.com/office/drawing/2014/main" id="{F9721FFF-4F05-909B-B4CE-7A49FAAC3D16}"/>
              </a:ext>
            </a:extLst>
          </p:cNvPr>
          <p:cNvSpPr>
            <a:spLocks noGrp="1"/>
          </p:cNvSpPr>
          <p:nvPr>
            <p:ph type="sldNum" sz="quarter" idx="16"/>
          </p:nvPr>
        </p:nvSpPr>
        <p:spPr/>
        <p:txBody>
          <a:bodyPr/>
          <a:lstStyle/>
          <a:p>
            <a:fld id="{6373D3FD-B593-4802-9639-BB8D47B0E829}" type="slidenum">
              <a:rPr lang="de-DE"/>
              <a:t>19</a:t>
            </a:fld>
            <a:endParaRPr lang="de-DE" dirty="0"/>
          </a:p>
        </p:txBody>
      </p:sp>
      <p:sp>
        <p:nvSpPr>
          <p:cNvPr id="5" name="Textplatzhalter 4">
            <a:extLst>
              <a:ext uri="{FF2B5EF4-FFF2-40B4-BE49-F238E27FC236}">
                <a16:creationId xmlns:a16="http://schemas.microsoft.com/office/drawing/2014/main" id="{86CE97E3-6765-FD58-363A-52EAE0405FCD}"/>
              </a:ext>
            </a:extLst>
          </p:cNvPr>
          <p:cNvSpPr txBox="1">
            <a:spLocks/>
          </p:cNvSpPr>
          <p:nvPr/>
        </p:nvSpPr>
        <p:spPr>
          <a:xfrm>
            <a:off x="1361440" y="1971204"/>
            <a:ext cx="10361637"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24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8" name="Textplatzhalter 4">
            <a:extLst>
              <a:ext uri="{FF2B5EF4-FFF2-40B4-BE49-F238E27FC236}">
                <a16:creationId xmlns:a16="http://schemas.microsoft.com/office/drawing/2014/main" id="{DC8812C3-6365-6279-CC19-E5F95A1FC6F7}"/>
              </a:ext>
            </a:extLst>
          </p:cNvPr>
          <p:cNvSpPr txBox="1">
            <a:spLocks/>
          </p:cNvSpPr>
          <p:nvPr/>
        </p:nvSpPr>
        <p:spPr>
          <a:xfrm>
            <a:off x="1513840" y="2123604"/>
            <a:ext cx="10361637"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9" name="Rectangle 1">
            <a:extLst>
              <a:ext uri="{FF2B5EF4-FFF2-40B4-BE49-F238E27FC236}">
                <a16:creationId xmlns:a16="http://schemas.microsoft.com/office/drawing/2014/main" id="{AD9B13AD-FA7C-A8C9-04F7-33675016AC71}"/>
              </a:ext>
            </a:extLst>
          </p:cNvPr>
          <p:cNvSpPr>
            <a:spLocks noChangeArrowheads="1"/>
          </p:cNvSpPr>
          <p:nvPr/>
        </p:nvSpPr>
        <p:spPr bwMode="auto">
          <a:xfrm>
            <a:off x="1209040" y="2383099"/>
            <a:ext cx="10430894" cy="3272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buClr>
                <a:srgbClr val="1FEEFF"/>
              </a:buClr>
            </a:pPr>
            <a:endParaRPr kumimoji="0" lang="de-DE" altLang="de-DE" sz="2000" b="1" i="0" u="none" strike="noStrike" cap="none" normalizeH="0" baseline="0" dirty="0">
              <a:ln>
                <a:noFill/>
              </a:ln>
              <a:solidFill>
                <a:schemeClr val="tx1"/>
              </a:solidFill>
              <a:effectLst/>
              <a:latin typeface="Avenir Book"/>
            </a:endParaRPr>
          </a:p>
          <a:p>
            <a:pPr marL="285750" indent="-285750" eaLnBrk="0" fontAlgn="base" hangingPunct="0">
              <a:lnSpc>
                <a:spcPct val="150000"/>
              </a:lnSpc>
              <a:spcBef>
                <a:spcPct val="0"/>
              </a:spcBef>
              <a:spcAft>
                <a:spcPct val="0"/>
              </a:spcAft>
              <a:buClr>
                <a:srgbClr val="1FEEFF"/>
              </a:buClr>
              <a:buFont typeface="Arial" panose="020B0604020202020204" pitchFamily="34" charset="0"/>
              <a:buChar char="•"/>
            </a:pPr>
            <a:r>
              <a:rPr kumimoji="0" lang="de-DE" altLang="de-DE" sz="2000" b="1" i="0" u="none" strike="noStrike" cap="none" normalizeH="0" baseline="0" dirty="0">
                <a:ln>
                  <a:noFill/>
                </a:ln>
                <a:solidFill>
                  <a:schemeClr val="tx1"/>
                </a:solidFill>
                <a:effectLst/>
                <a:latin typeface="Avenir Book"/>
              </a:rPr>
              <a:t>Technikniveau zu niedrig im Verhältnis zum behaupteten Wert:</a:t>
            </a:r>
            <a:r>
              <a:rPr kumimoji="0" lang="de-DE" altLang="de-DE" sz="2000" b="0" i="0" u="none" strike="noStrike" cap="none" normalizeH="0" baseline="0" dirty="0">
                <a:ln>
                  <a:noFill/>
                </a:ln>
                <a:solidFill>
                  <a:schemeClr val="tx1"/>
                </a:solidFill>
                <a:effectLst/>
                <a:latin typeface="Avenir Book"/>
              </a:rPr>
              <a:t> </a:t>
            </a:r>
          </a:p>
          <a:p>
            <a:pPr marL="285750" indent="-285750" eaLnBrk="0" fontAlgn="base" hangingPunct="0">
              <a:lnSpc>
                <a:spcPct val="150000"/>
              </a:lnSpc>
              <a:spcBef>
                <a:spcPct val="0"/>
              </a:spcBef>
              <a:spcAft>
                <a:spcPct val="0"/>
              </a:spcAft>
              <a:buClr>
                <a:srgbClr val="1FEEFF"/>
              </a:buClr>
              <a:buFont typeface="Arial" panose="020B0604020202020204" pitchFamily="34" charset="0"/>
              <a:buChar char="•"/>
            </a:pPr>
            <a:r>
              <a:rPr kumimoji="0" lang="de-DE" altLang="de-DE" sz="2000" b="1" i="0" u="none" strike="noStrike" cap="none" normalizeH="0" baseline="0" dirty="0">
                <a:ln>
                  <a:noFill/>
                </a:ln>
                <a:solidFill>
                  <a:schemeClr val="tx1"/>
                </a:solidFill>
                <a:effectLst/>
                <a:latin typeface="Avenir Book"/>
              </a:rPr>
              <a:t>Insider-Abfluss nicht verhindert und nicht nachverfolgbar:</a:t>
            </a:r>
            <a:r>
              <a:rPr kumimoji="0" lang="de-DE" altLang="de-DE" sz="2000" b="0" i="0" u="none" strike="noStrike" cap="none" normalizeH="0" baseline="0" dirty="0">
                <a:ln>
                  <a:noFill/>
                </a:ln>
                <a:solidFill>
                  <a:schemeClr val="tx1"/>
                </a:solidFill>
                <a:effectLst/>
                <a:latin typeface="Avenir Book"/>
              </a:rPr>
              <a:t> Jeder berechtigte Nutzer konnte die Dateien technisch </a:t>
            </a:r>
            <a:r>
              <a:rPr kumimoji="0" lang="de-DE" altLang="de-DE" sz="2000" b="1" i="0" u="none" strike="noStrike" cap="none" normalizeH="0" baseline="0" dirty="0">
                <a:ln>
                  <a:noFill/>
                </a:ln>
                <a:solidFill>
                  <a:schemeClr val="tx1"/>
                </a:solidFill>
                <a:effectLst/>
                <a:latin typeface="Avenir Book"/>
              </a:rPr>
              <a:t>leicht kopieren</a:t>
            </a:r>
            <a:r>
              <a:rPr kumimoji="0" lang="de-DE" altLang="de-DE" sz="2000" b="0" i="0" u="none" strike="noStrike" cap="none" normalizeH="0" baseline="0" dirty="0">
                <a:ln>
                  <a:noFill/>
                </a:ln>
                <a:solidFill>
                  <a:schemeClr val="tx1"/>
                </a:solidFill>
                <a:effectLst/>
                <a:latin typeface="Avenir Book"/>
              </a:rPr>
              <a:t> (z. B. auf USB-Stick).</a:t>
            </a:r>
          </a:p>
          <a:p>
            <a:pPr marL="285750" marR="0" lvl="0" indent="-285750" algn="l" defTabSz="914400" rtl="0" eaLnBrk="0" fontAlgn="base" latinLnBrk="0" hangingPunct="0">
              <a:lnSpc>
                <a:spcPct val="150000"/>
              </a:lnSpc>
              <a:spcBef>
                <a:spcPct val="0"/>
              </a:spcBef>
              <a:spcAft>
                <a:spcPct val="0"/>
              </a:spcAft>
              <a:buClr>
                <a:srgbClr val="1FEEFF"/>
              </a:buClr>
              <a:buSzTx/>
              <a:buFont typeface="Arial" panose="020B0604020202020204" pitchFamily="34" charset="0"/>
              <a:buChar char="•"/>
              <a:tabLst/>
            </a:pPr>
            <a:r>
              <a:rPr kumimoji="0" lang="de-DE" altLang="de-DE" sz="2000" b="1" i="0" u="none" strike="noStrike" cap="none" normalizeH="0" baseline="0" dirty="0">
                <a:ln>
                  <a:noFill/>
                </a:ln>
                <a:solidFill>
                  <a:schemeClr val="tx1"/>
                </a:solidFill>
                <a:effectLst/>
                <a:latin typeface="Avenir Book"/>
              </a:rPr>
              <a:t>Ergänzende Bausteine reichten nicht:</a:t>
            </a:r>
            <a:r>
              <a:rPr kumimoji="0" lang="de-DE" altLang="de-DE" sz="2000" b="0" i="0" u="none" strike="noStrike" cap="none" normalizeH="0" baseline="0" dirty="0">
                <a:ln>
                  <a:noFill/>
                </a:ln>
                <a:solidFill>
                  <a:schemeClr val="tx1"/>
                </a:solidFill>
                <a:effectLst/>
                <a:latin typeface="Avenir Book"/>
              </a:rPr>
              <a:t> Mündliche Hinweise auf Vertraulichkeit sowie der Rechtehinweis auf den Zeichnungen wurden berücksichtigt, waren</a:t>
            </a:r>
            <a:r>
              <a:rPr kumimoji="0" lang="de-DE" altLang="de-DE" sz="2000" b="0" i="0" u="none" strike="noStrike" cap="none" normalizeH="0" dirty="0">
                <a:ln>
                  <a:noFill/>
                </a:ln>
                <a:solidFill>
                  <a:schemeClr val="tx1"/>
                </a:solidFill>
                <a:effectLst/>
                <a:latin typeface="Avenir Book"/>
              </a:rPr>
              <a:t> </a:t>
            </a:r>
            <a:r>
              <a:rPr kumimoji="0" lang="de-DE" altLang="de-DE" sz="2000" b="1" i="0" u="none" strike="noStrike" cap="none" normalizeH="0" baseline="0" dirty="0">
                <a:ln>
                  <a:noFill/>
                </a:ln>
                <a:solidFill>
                  <a:schemeClr val="tx1"/>
                </a:solidFill>
                <a:effectLst/>
                <a:latin typeface="Avenir Book"/>
              </a:rPr>
              <a:t>nicht ausreichend.</a:t>
            </a:r>
          </a:p>
          <a:p>
            <a:pPr marR="0" lvl="0" algn="l" defTabSz="914400" rtl="0" eaLnBrk="0" fontAlgn="base" latinLnBrk="0" hangingPunct="0">
              <a:lnSpc>
                <a:spcPct val="150000"/>
              </a:lnSpc>
              <a:spcBef>
                <a:spcPct val="0"/>
              </a:spcBef>
              <a:spcAft>
                <a:spcPct val="0"/>
              </a:spcAft>
              <a:buClr>
                <a:srgbClr val="1FEEFF"/>
              </a:buClr>
              <a:buSzTx/>
              <a:tabLst/>
            </a:pPr>
            <a:r>
              <a:rPr lang="de-DE" altLang="de-DE" sz="2000" b="1" dirty="0">
                <a:latin typeface="Avenir Book"/>
                <a:sym typeface="Wingdings" panose="05000000000000000000" pitchFamily="2" charset="2"/>
              </a:rPr>
              <a:t> und: </a:t>
            </a:r>
            <a:r>
              <a:rPr lang="de-DE" altLang="de-DE" sz="2000" dirty="0">
                <a:latin typeface="Avenir Book"/>
                <a:sym typeface="Wingdings" panose="05000000000000000000" pitchFamily="2" charset="2"/>
              </a:rPr>
              <a:t>Verschwiegenheitsklausel wieder unwirksam (zu unspezifisch)</a:t>
            </a:r>
            <a:endParaRPr kumimoji="0" lang="de-DE" altLang="de-DE" sz="2000" b="0" i="0" u="none" strike="noStrike" cap="none" normalizeH="0" baseline="0" dirty="0">
              <a:ln>
                <a:noFill/>
              </a:ln>
              <a:solidFill>
                <a:schemeClr val="tx1"/>
              </a:solidFill>
              <a:effectLst/>
              <a:latin typeface="Avenir Book"/>
            </a:endParaRPr>
          </a:p>
        </p:txBody>
      </p:sp>
      <p:pic>
        <p:nvPicPr>
          <p:cNvPr id="11" name="Grafik 10" descr="Daumen runter mit einfarbiger Füllung">
            <a:extLst>
              <a:ext uri="{FF2B5EF4-FFF2-40B4-BE49-F238E27FC236}">
                <a16:creationId xmlns:a16="http://schemas.microsoft.com/office/drawing/2014/main" id="{E994A286-961C-7341-AFEE-8DD826568B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21880" y="2075410"/>
            <a:ext cx="419100" cy="419100"/>
          </a:xfrm>
          <a:prstGeom prst="rect">
            <a:avLst/>
          </a:prstGeom>
        </p:spPr>
      </p:pic>
      <p:pic>
        <p:nvPicPr>
          <p:cNvPr id="10" name="Grafik 9" descr="Daumen runter mit einfarbiger Füllung">
            <a:extLst>
              <a:ext uri="{FF2B5EF4-FFF2-40B4-BE49-F238E27FC236}">
                <a16:creationId xmlns:a16="http://schemas.microsoft.com/office/drawing/2014/main" id="{A25F436A-CA74-FFE2-54C2-BBC5A4477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21880" y="2046747"/>
            <a:ext cx="419100" cy="419100"/>
          </a:xfrm>
          <a:prstGeom prst="rect">
            <a:avLst/>
          </a:prstGeom>
        </p:spPr>
      </p:pic>
    </p:spTree>
    <p:extLst>
      <p:ext uri="{BB962C8B-B14F-4D97-AF65-F5344CB8AC3E}">
        <p14:creationId xmlns:p14="http://schemas.microsoft.com/office/powerpoint/2010/main" val="146990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52A1689-4EAE-93A3-8BA2-DA5F2CDCA676}"/>
              </a:ext>
            </a:extLst>
          </p:cNvPr>
          <p:cNvSpPr>
            <a:spLocks noGrp="1"/>
          </p:cNvSpPr>
          <p:nvPr>
            <p:ph type="body" sz="quarter" idx="10"/>
          </p:nvPr>
        </p:nvSpPr>
        <p:spPr/>
        <p:txBody>
          <a:bodyPr/>
          <a:lstStyle/>
          <a:p>
            <a:r>
              <a:rPr lang="de-DE" dirty="0"/>
              <a:t>Schutz von Geschäftsgeheimnissen – Dr. Anne-Kathrin </a:t>
            </a:r>
            <a:r>
              <a:rPr lang="de-DE" dirty="0" err="1"/>
              <a:t>Bertke</a:t>
            </a:r>
            <a:endParaRPr lang="de-DE" dirty="0"/>
          </a:p>
        </p:txBody>
      </p:sp>
      <p:sp>
        <p:nvSpPr>
          <p:cNvPr id="3" name="Textplatzhalter 2">
            <a:extLst>
              <a:ext uri="{FF2B5EF4-FFF2-40B4-BE49-F238E27FC236}">
                <a16:creationId xmlns:a16="http://schemas.microsoft.com/office/drawing/2014/main" id="{6851B023-D718-46CC-498D-1DE78EEA57AB}"/>
              </a:ext>
            </a:extLst>
          </p:cNvPr>
          <p:cNvSpPr>
            <a:spLocks noGrp="1"/>
          </p:cNvSpPr>
          <p:nvPr>
            <p:ph type="body" sz="quarter" idx="11"/>
          </p:nvPr>
        </p:nvSpPr>
        <p:spPr/>
        <p:txBody>
          <a:bodyPr/>
          <a:lstStyle/>
          <a:p>
            <a:r>
              <a:rPr lang="de-DE" b="1" dirty="0"/>
              <a:t>Agenda</a:t>
            </a:r>
          </a:p>
        </p:txBody>
      </p:sp>
      <p:sp>
        <p:nvSpPr>
          <p:cNvPr id="4" name="Textplatzhalter 3">
            <a:extLst>
              <a:ext uri="{FF2B5EF4-FFF2-40B4-BE49-F238E27FC236}">
                <a16:creationId xmlns:a16="http://schemas.microsoft.com/office/drawing/2014/main" id="{BB2D23D7-A5AD-FEDA-5254-301A11D31E97}"/>
              </a:ext>
            </a:extLst>
          </p:cNvPr>
          <p:cNvSpPr>
            <a:spLocks noGrp="1"/>
          </p:cNvSpPr>
          <p:nvPr>
            <p:ph type="body" sz="quarter" idx="12"/>
          </p:nvPr>
        </p:nvSpPr>
        <p:spPr>
          <a:xfrm>
            <a:off x="289911" y="1665157"/>
            <a:ext cx="11166465" cy="395417"/>
          </a:xfrm>
        </p:spPr>
        <p:txBody>
          <a:bodyPr numCol="2"/>
          <a:lstStyle/>
          <a:p>
            <a:pPr marL="514350" indent="-514350">
              <a:buAutoNum type="romanUcPeriod"/>
            </a:pPr>
            <a:r>
              <a:rPr lang="de-DE" sz="1800" b="1" dirty="0"/>
              <a:t>Interessenlage</a:t>
            </a:r>
          </a:p>
          <a:p>
            <a:pPr marL="514350" indent="-514350">
              <a:buAutoNum type="romanUcPeriod"/>
            </a:pPr>
            <a:r>
              <a:rPr lang="de-DE" sz="1800" b="1" dirty="0"/>
              <a:t>Fall aus der Praxis </a:t>
            </a:r>
          </a:p>
          <a:p>
            <a:pPr marL="514350" indent="-514350">
              <a:buAutoNum type="romanUcPeriod"/>
            </a:pPr>
            <a:r>
              <a:rPr lang="de-DE" sz="1800" b="1" dirty="0"/>
              <a:t>Überblick</a:t>
            </a:r>
          </a:p>
          <a:p>
            <a:pPr marL="457200" lvl="1" indent="0">
              <a:buNone/>
            </a:pPr>
            <a:r>
              <a:rPr lang="de-DE" sz="1800" dirty="0">
                <a:latin typeface="Avenir Book"/>
              </a:rPr>
              <a:t>Datenschutz </a:t>
            </a:r>
            <a:r>
              <a:rPr lang="de-DE" sz="1800" dirty="0">
                <a:solidFill>
                  <a:srgbClr val="1FEEFF"/>
                </a:solidFill>
                <a:latin typeface="Avenir Book"/>
              </a:rPr>
              <a:t>|</a:t>
            </a:r>
            <a:r>
              <a:rPr lang="de-DE" sz="1800" dirty="0">
                <a:latin typeface="Avenir Book"/>
              </a:rPr>
              <a:t> Gesetz </a:t>
            </a:r>
            <a:r>
              <a:rPr lang="de-DE" sz="1800" dirty="0">
                <a:solidFill>
                  <a:srgbClr val="1FEEFF"/>
                </a:solidFill>
                <a:latin typeface="Avenir Book"/>
              </a:rPr>
              <a:t>|</a:t>
            </a:r>
            <a:r>
              <a:rPr lang="de-DE" sz="1800" dirty="0">
                <a:latin typeface="Avenir Book"/>
              </a:rPr>
              <a:t> Vertrag</a:t>
            </a:r>
          </a:p>
          <a:p>
            <a:pPr marL="514350" indent="-514350">
              <a:buAutoNum type="romanUcPeriod"/>
            </a:pPr>
            <a:r>
              <a:rPr lang="de-DE" sz="1800" b="1" dirty="0"/>
              <a:t>Geschäftsgeheimnisgesetz</a:t>
            </a:r>
          </a:p>
          <a:p>
            <a:pPr marL="457200" lvl="1" indent="0">
              <a:buNone/>
            </a:pPr>
            <a:r>
              <a:rPr lang="de-DE" sz="1800" dirty="0">
                <a:latin typeface="Avenir Book"/>
              </a:rPr>
              <a:t>Begriffsbestimmung </a:t>
            </a:r>
            <a:r>
              <a:rPr lang="de-DE" sz="1800" dirty="0">
                <a:solidFill>
                  <a:srgbClr val="1FEEFF"/>
                </a:solidFill>
                <a:latin typeface="Avenir Book"/>
              </a:rPr>
              <a:t>|</a:t>
            </a:r>
            <a:r>
              <a:rPr lang="de-DE" sz="1800" dirty="0">
                <a:latin typeface="Avenir Book"/>
              </a:rPr>
              <a:t> Beispiel </a:t>
            </a:r>
            <a:r>
              <a:rPr lang="de-DE" sz="1800" dirty="0">
                <a:solidFill>
                  <a:srgbClr val="1FEEFF"/>
                </a:solidFill>
                <a:latin typeface="Avenir Book"/>
              </a:rPr>
              <a:t>|</a:t>
            </a:r>
            <a:r>
              <a:rPr lang="de-DE" sz="1800" dirty="0">
                <a:latin typeface="Avenir Book"/>
              </a:rPr>
              <a:t> Reverse </a:t>
            </a:r>
            <a:r>
              <a:rPr lang="de-DE" sz="1800" dirty="0" err="1">
                <a:latin typeface="Avenir Book"/>
              </a:rPr>
              <a:t>Engineering</a:t>
            </a:r>
            <a:r>
              <a:rPr lang="de-DE" sz="1800" dirty="0" err="1">
                <a:solidFill>
                  <a:srgbClr val="1FEEFF"/>
                </a:solidFill>
                <a:latin typeface="Avenir Book"/>
              </a:rPr>
              <a:t>|</a:t>
            </a:r>
            <a:r>
              <a:rPr lang="de-DE" sz="1800" dirty="0" err="1">
                <a:latin typeface="Avenir Book"/>
              </a:rPr>
              <a:t>Geheimhaltung</a:t>
            </a:r>
            <a:endParaRPr lang="de-DE" sz="1800" dirty="0">
              <a:latin typeface="Avenir Book"/>
            </a:endParaRPr>
          </a:p>
          <a:p>
            <a:pPr marL="514350" indent="-514350">
              <a:buAutoNum type="romanUcPeriod"/>
            </a:pPr>
            <a:r>
              <a:rPr lang="de-DE" sz="1800" b="1" dirty="0"/>
              <a:t>Rücksichtnahmepflicht - Vertrag</a:t>
            </a:r>
          </a:p>
          <a:p>
            <a:pPr marL="457200" lvl="1" indent="0">
              <a:buNone/>
            </a:pPr>
            <a:r>
              <a:rPr lang="de-DE" sz="1800" dirty="0">
                <a:latin typeface="Avenir Book"/>
              </a:rPr>
              <a:t>Grenzen des § 241 Abs. 2 BGB </a:t>
            </a:r>
            <a:r>
              <a:rPr lang="de-DE" sz="1800" dirty="0">
                <a:solidFill>
                  <a:srgbClr val="1FEEFF"/>
                </a:solidFill>
                <a:latin typeface="Avenir Book"/>
              </a:rPr>
              <a:t>|</a:t>
            </a:r>
            <a:r>
              <a:rPr lang="de-DE" sz="1800" dirty="0">
                <a:latin typeface="Avenir Book"/>
              </a:rPr>
              <a:t> AGB-widrige Klauseln </a:t>
            </a:r>
            <a:r>
              <a:rPr lang="de-DE" sz="1800" dirty="0">
                <a:solidFill>
                  <a:srgbClr val="1FEEFF"/>
                </a:solidFill>
                <a:latin typeface="Avenir Book"/>
              </a:rPr>
              <a:t>| </a:t>
            </a:r>
            <a:r>
              <a:rPr lang="de-DE" sz="1800" dirty="0">
                <a:latin typeface="Avenir Book"/>
              </a:rPr>
              <a:t>Unklarheiten der aktuellen Rechtsprechung</a:t>
            </a:r>
          </a:p>
          <a:p>
            <a:pPr marL="514350" indent="-514350">
              <a:buAutoNum type="romanUcPeriod"/>
            </a:pPr>
            <a:r>
              <a:rPr lang="de-DE" sz="1800" b="1" dirty="0"/>
              <a:t>Alternativen zum Schutz von Geschäftsgeheimnissen</a:t>
            </a:r>
          </a:p>
          <a:p>
            <a:pPr marL="514350" indent="-514350">
              <a:buAutoNum type="romanUcPeriod"/>
            </a:pPr>
            <a:r>
              <a:rPr lang="de-DE" sz="1800" b="1" dirty="0"/>
              <a:t>Ausnahmen</a:t>
            </a:r>
          </a:p>
          <a:p>
            <a:pPr marL="457200" lvl="1" indent="0">
              <a:buNone/>
            </a:pPr>
            <a:r>
              <a:rPr lang="de-DE" sz="1800" dirty="0">
                <a:latin typeface="Avenir Book"/>
              </a:rPr>
              <a:t>Rechtfertigungsgründe </a:t>
            </a:r>
            <a:r>
              <a:rPr lang="de-DE" sz="1800" dirty="0">
                <a:solidFill>
                  <a:srgbClr val="1FEEFF"/>
                </a:solidFill>
                <a:latin typeface="Avenir Book"/>
              </a:rPr>
              <a:t>|</a:t>
            </a:r>
            <a:r>
              <a:rPr lang="de-DE" sz="1800" dirty="0">
                <a:latin typeface="Avenir Book"/>
              </a:rPr>
              <a:t> Whistleblowing </a:t>
            </a:r>
            <a:r>
              <a:rPr lang="de-DE" sz="1800" dirty="0">
                <a:solidFill>
                  <a:srgbClr val="1FEEFF"/>
                </a:solidFill>
                <a:latin typeface="Avenir Book"/>
              </a:rPr>
              <a:t>|</a:t>
            </a:r>
            <a:r>
              <a:rPr lang="de-DE" sz="1800" dirty="0">
                <a:latin typeface="Avenir Book"/>
              </a:rPr>
              <a:t> Melde- und Hinweisstelle</a:t>
            </a:r>
          </a:p>
          <a:p>
            <a:pPr marL="514350" indent="-514350">
              <a:buAutoNum type="romanUcPeriod"/>
            </a:pPr>
            <a:r>
              <a:rPr lang="de-DE" sz="1800" b="1" dirty="0"/>
              <a:t>Internationale Bezüge</a:t>
            </a:r>
          </a:p>
          <a:p>
            <a:pPr marL="514350" indent="-514350">
              <a:buAutoNum type="romanUcPeriod"/>
            </a:pPr>
            <a:r>
              <a:rPr lang="de-DE" sz="1800" b="1" dirty="0"/>
              <a:t>Fragen zum Abschluss</a:t>
            </a:r>
          </a:p>
          <a:p>
            <a:endParaRPr lang="de-DE" dirty="0"/>
          </a:p>
        </p:txBody>
      </p:sp>
      <p:sp>
        <p:nvSpPr>
          <p:cNvPr id="9" name="Foliennummernplatzhalter 8">
            <a:extLst>
              <a:ext uri="{FF2B5EF4-FFF2-40B4-BE49-F238E27FC236}">
                <a16:creationId xmlns:a16="http://schemas.microsoft.com/office/drawing/2014/main" id="{C5AFD1DE-CE0E-14B8-5787-E4B8BE2F42FB}"/>
              </a:ext>
            </a:extLst>
          </p:cNvPr>
          <p:cNvSpPr>
            <a:spLocks noGrp="1"/>
          </p:cNvSpPr>
          <p:nvPr>
            <p:ph type="sldNum" sz="quarter" idx="19"/>
          </p:nvPr>
        </p:nvSpPr>
        <p:spPr/>
        <p:txBody>
          <a:bodyPr/>
          <a:lstStyle/>
          <a:p>
            <a:fld id="{8A9649E1-35BD-43D8-8B62-536511316008}" type="slidenum">
              <a:rPr lang="de-DE"/>
              <a:t>2</a:t>
            </a:fld>
            <a:endParaRPr lang="de-DE" dirty="0"/>
          </a:p>
        </p:txBody>
      </p:sp>
    </p:spTree>
    <p:extLst>
      <p:ext uri="{BB962C8B-B14F-4D97-AF65-F5344CB8AC3E}">
        <p14:creationId xmlns:p14="http://schemas.microsoft.com/office/powerpoint/2010/main" val="941903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3A755-27A3-064B-ECB0-077103CF80D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8D4CD11C-6340-FAB3-24DF-1ABD6D53BA27}"/>
              </a:ext>
            </a:extLst>
          </p:cNvPr>
          <p:cNvSpPr>
            <a:spLocks noGrp="1"/>
          </p:cNvSpPr>
          <p:nvPr>
            <p:ph type="body" sz="quarter" idx="11"/>
          </p:nvPr>
        </p:nvSpPr>
        <p:spPr>
          <a:xfrm>
            <a:off x="1209040" y="817329"/>
            <a:ext cx="10486774" cy="485060"/>
          </a:xfrm>
        </p:spPr>
        <p:txBody>
          <a:bodyPr/>
          <a:lstStyle/>
          <a:p>
            <a:r>
              <a:rPr lang="de-DE" sz="2400" b="1" dirty="0"/>
              <a:t>Geschäftsgeheimnisgesetz (</a:t>
            </a:r>
            <a:r>
              <a:rPr lang="de-DE" sz="2400" b="1" dirty="0" err="1"/>
              <a:t>GeschGehG</a:t>
            </a:r>
            <a:r>
              <a:rPr lang="de-DE" sz="2400" b="1" dirty="0"/>
              <a:t>)</a:t>
            </a:r>
          </a:p>
          <a:p>
            <a:r>
              <a:rPr lang="de-DE" sz="2400" dirty="0"/>
              <a:t>6. Anwendung auf den Ausgangsfall</a:t>
            </a:r>
          </a:p>
          <a:p>
            <a:endParaRPr lang="de-DE" sz="1800" b="1" dirty="0">
              <a:latin typeface="+mn-lt"/>
            </a:endParaRPr>
          </a:p>
          <a:p>
            <a:endParaRPr lang="de-DE" sz="1800" b="1" dirty="0">
              <a:latin typeface="+mn-lt"/>
            </a:endParaRPr>
          </a:p>
          <a:p>
            <a:endParaRPr lang="de-DE" sz="1800" b="1" dirty="0">
              <a:latin typeface="+mn-lt"/>
            </a:endParaRPr>
          </a:p>
          <a:p>
            <a:endParaRPr lang="de-DE" sz="2400" dirty="0"/>
          </a:p>
          <a:p>
            <a:endParaRPr lang="de-DE" sz="2400" dirty="0"/>
          </a:p>
        </p:txBody>
      </p:sp>
      <p:sp>
        <p:nvSpPr>
          <p:cNvPr id="4" name="Textplatzhalter 3">
            <a:extLst>
              <a:ext uri="{FF2B5EF4-FFF2-40B4-BE49-F238E27FC236}">
                <a16:creationId xmlns:a16="http://schemas.microsoft.com/office/drawing/2014/main" id="{3372665C-F6C0-F4EF-7D4E-F8EAAF1CCDF5}"/>
              </a:ext>
            </a:extLst>
          </p:cNvPr>
          <p:cNvSpPr>
            <a:spLocks noGrp="1"/>
          </p:cNvSpPr>
          <p:nvPr>
            <p:ph type="body" sz="quarter" idx="13"/>
          </p:nvPr>
        </p:nvSpPr>
        <p:spPr/>
        <p:txBody>
          <a:bodyPr/>
          <a:lstStyle/>
          <a:p>
            <a:r>
              <a:rPr lang="de-DE" sz="2400" b="1" dirty="0"/>
              <a:t>IV.</a:t>
            </a:r>
          </a:p>
        </p:txBody>
      </p:sp>
      <p:sp>
        <p:nvSpPr>
          <p:cNvPr id="7" name="Textplatzhalter 6">
            <a:extLst>
              <a:ext uri="{FF2B5EF4-FFF2-40B4-BE49-F238E27FC236}">
                <a16:creationId xmlns:a16="http://schemas.microsoft.com/office/drawing/2014/main" id="{7C22DFC9-057A-F61E-62FE-821BF8515075}"/>
              </a:ext>
            </a:extLst>
          </p:cNvPr>
          <p:cNvSpPr>
            <a:spLocks noGrp="1"/>
          </p:cNvSpPr>
          <p:nvPr>
            <p:ph type="body" sz="quarter" idx="10"/>
          </p:nvPr>
        </p:nvSpPr>
        <p:spPr/>
        <p:txBody>
          <a:bodyPr/>
          <a:lstStyle/>
          <a:p>
            <a:r>
              <a:rPr lang="de-DE" dirty="0"/>
              <a:t>Schutz von Geschäftsgeheimnissen – Dr. Anne-Kathrin </a:t>
            </a:r>
            <a:r>
              <a:rPr lang="de-DE" dirty="0" err="1"/>
              <a:t>Bertke</a:t>
            </a:r>
            <a:endParaRPr lang="de-DE" dirty="0"/>
          </a:p>
          <a:p>
            <a:endParaRPr lang="de-DE" dirty="0"/>
          </a:p>
        </p:txBody>
      </p:sp>
      <p:sp>
        <p:nvSpPr>
          <p:cNvPr id="3" name="Textplatzhalter 4">
            <a:extLst>
              <a:ext uri="{FF2B5EF4-FFF2-40B4-BE49-F238E27FC236}">
                <a16:creationId xmlns:a16="http://schemas.microsoft.com/office/drawing/2014/main" id="{A215DA35-1E2F-3353-908F-B1D496538C9C}"/>
              </a:ext>
            </a:extLst>
          </p:cNvPr>
          <p:cNvSpPr txBox="1">
            <a:spLocks/>
          </p:cNvSpPr>
          <p:nvPr/>
        </p:nvSpPr>
        <p:spPr>
          <a:xfrm>
            <a:off x="1209040" y="1818804"/>
            <a:ext cx="10361637"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de-DE" sz="2000" dirty="0">
                <a:latin typeface="Avenir Book"/>
                <a:sym typeface="Wingdings" panose="05000000000000000000" pitchFamily="2" charset="2"/>
              </a:rPr>
              <a:t>BAG bezieht sich in puncto „Geheimhaltungsmaßnahmen“ nur auf Vorinstanz (LAG Köln v. 28.09.2022)</a:t>
            </a:r>
          </a:p>
          <a:p>
            <a:pPr marL="1028700" lvl="1" indent="-342900"/>
            <a:r>
              <a:rPr lang="de-DE" sz="2000" dirty="0">
                <a:latin typeface="Avenir Book"/>
                <a:sym typeface="Wingdings" panose="05000000000000000000" pitchFamily="2" charset="2"/>
              </a:rPr>
              <a:t>Arbeitsrechtliche Verschwiegenheitsklauseln (-)</a:t>
            </a:r>
          </a:p>
          <a:p>
            <a:pPr marL="1028700" lvl="1" indent="-342900"/>
            <a:r>
              <a:rPr lang="de-DE" sz="2000" dirty="0">
                <a:latin typeface="Avenir Book"/>
                <a:sym typeface="Wingdings" panose="05000000000000000000" pitchFamily="2" charset="2"/>
              </a:rPr>
              <a:t>Technische Sicherheitsmaßnahmen (-)</a:t>
            </a:r>
          </a:p>
          <a:p>
            <a:pPr marL="1028700" lvl="1" indent="-342900"/>
            <a:r>
              <a:rPr lang="de-DE" sz="2000" dirty="0">
                <a:latin typeface="Avenir Book"/>
                <a:sym typeface="Wingdings" panose="05000000000000000000" pitchFamily="2" charset="2"/>
              </a:rPr>
              <a:t>Zugangskontrollen (-)</a:t>
            </a:r>
          </a:p>
          <a:p>
            <a:pPr marL="1028700" lvl="1" indent="-342900"/>
            <a:r>
              <a:rPr lang="de-DE" sz="2000" dirty="0">
                <a:latin typeface="Avenir Book"/>
                <a:sym typeface="Wingdings" panose="05000000000000000000" pitchFamily="2" charset="2"/>
              </a:rPr>
              <a:t>Personelle Differenzierung (-)</a:t>
            </a:r>
          </a:p>
          <a:p>
            <a:pPr marL="342900" indent="-342900">
              <a:buFont typeface="Arial" panose="020B0604020202020204" pitchFamily="34" charset="0"/>
              <a:buChar char="•"/>
            </a:pPr>
            <a:r>
              <a:rPr lang="de-DE" sz="2000" dirty="0">
                <a:latin typeface="Avenir Book"/>
                <a:sym typeface="Wingdings" panose="05000000000000000000" pitchFamily="2" charset="2"/>
              </a:rPr>
              <a:t>Ansonsten: </a:t>
            </a:r>
            <a:r>
              <a:rPr lang="de-DE" sz="2000" b="1" dirty="0">
                <a:latin typeface="Avenir Book"/>
                <a:sym typeface="Wingdings" panose="05000000000000000000" pitchFamily="2" charset="2"/>
              </a:rPr>
              <a:t>keine ausreichende Darstellung vor Gericht, </a:t>
            </a:r>
            <a:r>
              <a:rPr lang="de-DE" sz="2000" dirty="0">
                <a:latin typeface="Avenir Book"/>
                <a:sym typeface="Wingdings" panose="05000000000000000000" pitchFamily="2" charset="2"/>
              </a:rPr>
              <a:t>weshalb Know-how nicht auch durch reverse-engineering </a:t>
            </a:r>
            <a:r>
              <a:rPr lang="de-DE" sz="2000" dirty="0" err="1">
                <a:latin typeface="Avenir Book"/>
                <a:sym typeface="Wingdings" panose="05000000000000000000" pitchFamily="2" charset="2"/>
              </a:rPr>
              <a:t>erlangbar</a:t>
            </a:r>
            <a:r>
              <a:rPr lang="de-DE" sz="2000" dirty="0">
                <a:latin typeface="Avenir Book"/>
                <a:sym typeface="Wingdings" panose="05000000000000000000" pitchFamily="2" charset="2"/>
              </a:rPr>
              <a:t> war  mehr zu Darlegungsproblemen sogleich</a:t>
            </a:r>
          </a:p>
          <a:p>
            <a:pPr marL="1028700" lvl="1" indent="-342900"/>
            <a:endParaRPr lang="de-DE" sz="2000" b="1" dirty="0">
              <a:latin typeface="Avenir Book"/>
            </a:endParaRPr>
          </a:p>
        </p:txBody>
      </p:sp>
      <p:sp>
        <p:nvSpPr>
          <p:cNvPr id="6" name="Foliennummernplatzhalter 5">
            <a:extLst>
              <a:ext uri="{FF2B5EF4-FFF2-40B4-BE49-F238E27FC236}">
                <a16:creationId xmlns:a16="http://schemas.microsoft.com/office/drawing/2014/main" id="{E1A20BCC-38E8-70B8-0E84-7B9F0B66E2DE}"/>
              </a:ext>
            </a:extLst>
          </p:cNvPr>
          <p:cNvSpPr>
            <a:spLocks noGrp="1"/>
          </p:cNvSpPr>
          <p:nvPr>
            <p:ph type="sldNum" sz="quarter" idx="16"/>
          </p:nvPr>
        </p:nvSpPr>
        <p:spPr/>
        <p:txBody>
          <a:bodyPr/>
          <a:lstStyle/>
          <a:p>
            <a:fld id="{6373D3FD-B593-4802-9639-BB8D47B0E829}" type="slidenum">
              <a:rPr lang="de-DE"/>
              <a:t>20</a:t>
            </a:fld>
            <a:endParaRPr lang="de-DE" dirty="0"/>
          </a:p>
        </p:txBody>
      </p:sp>
      <p:sp>
        <p:nvSpPr>
          <p:cNvPr id="5" name="Textplatzhalter 4">
            <a:extLst>
              <a:ext uri="{FF2B5EF4-FFF2-40B4-BE49-F238E27FC236}">
                <a16:creationId xmlns:a16="http://schemas.microsoft.com/office/drawing/2014/main" id="{26702E0D-89C6-04C8-28AE-4A36EDCCEC27}"/>
              </a:ext>
            </a:extLst>
          </p:cNvPr>
          <p:cNvSpPr txBox="1">
            <a:spLocks/>
          </p:cNvSpPr>
          <p:nvPr/>
        </p:nvSpPr>
        <p:spPr>
          <a:xfrm>
            <a:off x="1361440" y="1971204"/>
            <a:ext cx="10361637"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24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8" name="Textplatzhalter 4">
            <a:extLst>
              <a:ext uri="{FF2B5EF4-FFF2-40B4-BE49-F238E27FC236}">
                <a16:creationId xmlns:a16="http://schemas.microsoft.com/office/drawing/2014/main" id="{151FBEC1-465F-B40C-E7F3-4E06518F919D}"/>
              </a:ext>
            </a:extLst>
          </p:cNvPr>
          <p:cNvSpPr txBox="1">
            <a:spLocks/>
          </p:cNvSpPr>
          <p:nvPr/>
        </p:nvSpPr>
        <p:spPr>
          <a:xfrm>
            <a:off x="1513840" y="2123604"/>
            <a:ext cx="10361637"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Tree>
    <p:extLst>
      <p:ext uri="{BB962C8B-B14F-4D97-AF65-F5344CB8AC3E}">
        <p14:creationId xmlns:p14="http://schemas.microsoft.com/office/powerpoint/2010/main" val="354827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5E2EA-B470-D1B0-DFE2-F4550CABD838}"/>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591F9875-0AF1-D998-BD09-0F8831D82F25}"/>
              </a:ext>
            </a:extLst>
          </p:cNvPr>
          <p:cNvSpPr>
            <a:spLocks noGrp="1"/>
          </p:cNvSpPr>
          <p:nvPr>
            <p:ph type="body" sz="quarter" idx="11"/>
          </p:nvPr>
        </p:nvSpPr>
        <p:spPr>
          <a:xfrm>
            <a:off x="1209040" y="817329"/>
            <a:ext cx="10486774" cy="485060"/>
          </a:xfrm>
        </p:spPr>
        <p:txBody>
          <a:bodyPr/>
          <a:lstStyle/>
          <a:p>
            <a:r>
              <a:rPr lang="de-DE" sz="2400" b="1" dirty="0"/>
              <a:t>Geschäftsgeheimnisgesetz (</a:t>
            </a:r>
            <a:r>
              <a:rPr lang="de-DE" sz="2400" b="1" dirty="0" err="1"/>
              <a:t>GeschGehG</a:t>
            </a:r>
            <a:r>
              <a:rPr lang="de-DE" sz="2400" b="1" dirty="0"/>
              <a:t>)</a:t>
            </a:r>
          </a:p>
          <a:p>
            <a:r>
              <a:rPr lang="de-DE" sz="2400" dirty="0"/>
              <a:t>7. Personelle Differenzierung beim Geheimnisschutz</a:t>
            </a:r>
          </a:p>
        </p:txBody>
      </p:sp>
      <p:sp>
        <p:nvSpPr>
          <p:cNvPr id="4" name="Textplatzhalter 3">
            <a:extLst>
              <a:ext uri="{FF2B5EF4-FFF2-40B4-BE49-F238E27FC236}">
                <a16:creationId xmlns:a16="http://schemas.microsoft.com/office/drawing/2014/main" id="{BA65267E-8D23-3FB9-D35C-38220E6C3373}"/>
              </a:ext>
            </a:extLst>
          </p:cNvPr>
          <p:cNvSpPr>
            <a:spLocks noGrp="1"/>
          </p:cNvSpPr>
          <p:nvPr>
            <p:ph type="body" sz="quarter" idx="13"/>
          </p:nvPr>
        </p:nvSpPr>
        <p:spPr/>
        <p:txBody>
          <a:bodyPr/>
          <a:lstStyle/>
          <a:p>
            <a:r>
              <a:rPr lang="de-DE" sz="2400" b="1" dirty="0"/>
              <a:t>IV.</a:t>
            </a:r>
          </a:p>
        </p:txBody>
      </p:sp>
      <p:sp>
        <p:nvSpPr>
          <p:cNvPr id="7" name="Textplatzhalter 6">
            <a:extLst>
              <a:ext uri="{FF2B5EF4-FFF2-40B4-BE49-F238E27FC236}">
                <a16:creationId xmlns:a16="http://schemas.microsoft.com/office/drawing/2014/main" id="{C3229714-C43C-40BD-B7D8-DCA5B2DC590A}"/>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18BDF2C8-9C64-1432-0C97-562B7DDC7EE0}"/>
              </a:ext>
            </a:extLst>
          </p:cNvPr>
          <p:cNvSpPr txBox="1">
            <a:spLocks/>
          </p:cNvSpPr>
          <p:nvPr/>
        </p:nvSpPr>
        <p:spPr>
          <a:xfrm>
            <a:off x="1209040" y="1818804"/>
            <a:ext cx="10361637"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Clr>
                <a:srgbClr val="1FEEFF"/>
              </a:buClr>
              <a:buFont typeface="Arial" panose="020B0604020202020204" pitchFamily="34" charset="0"/>
              <a:buChar char="•"/>
            </a:pPr>
            <a:r>
              <a:rPr lang="de-DE" sz="2000" dirty="0">
                <a:latin typeface="Avenir Book"/>
                <a:ea typeface="Relais Display" pitchFamily="50" charset="0"/>
                <a:cs typeface="Relais Display" pitchFamily="50" charset="0"/>
                <a:sym typeface="Wingdings" panose="05000000000000000000" pitchFamily="2" charset="2"/>
              </a:rPr>
              <a:t>Regelmäßig entscheidet das </a:t>
            </a:r>
            <a:r>
              <a:rPr lang="de-DE" sz="2000" b="1" dirty="0">
                <a:latin typeface="Avenir Book"/>
                <a:ea typeface="Relais Display" pitchFamily="50" charset="0"/>
                <a:cs typeface="Relais Display" pitchFamily="50" charset="0"/>
                <a:sym typeface="Wingdings" panose="05000000000000000000" pitchFamily="2" charset="2"/>
              </a:rPr>
              <a:t>konkrete Aufgabenfeld</a:t>
            </a:r>
            <a:r>
              <a:rPr lang="de-DE" sz="2000" dirty="0">
                <a:latin typeface="Avenir Book"/>
                <a:ea typeface="Relais Display" pitchFamily="50" charset="0"/>
                <a:cs typeface="Relais Display" pitchFamily="50" charset="0"/>
                <a:sym typeface="Wingdings" panose="05000000000000000000" pitchFamily="2" charset="2"/>
              </a:rPr>
              <a:t>, welche mitarbeiterspezifischen Maßnahmen zu ergreifen sind.</a:t>
            </a:r>
          </a:p>
          <a:p>
            <a:pPr marL="285750" indent="-285750">
              <a:lnSpc>
                <a:spcPct val="100000"/>
              </a:lnSpc>
              <a:buClr>
                <a:srgbClr val="1FEEFF"/>
              </a:buClr>
              <a:buFont typeface="Arial" panose="020B0604020202020204" pitchFamily="34" charset="0"/>
              <a:buChar char="•"/>
            </a:pPr>
            <a:endParaRPr lang="de-DE" sz="2000" dirty="0">
              <a:latin typeface="Avenir Book"/>
              <a:ea typeface="Relais Display" pitchFamily="50" charset="0"/>
              <a:cs typeface="Relais Display" pitchFamily="50" charset="0"/>
              <a:sym typeface="Wingdings" panose="05000000000000000000" pitchFamily="2" charset="2"/>
            </a:endParaRPr>
          </a:p>
          <a:p>
            <a:pPr marL="285750" indent="-285750">
              <a:lnSpc>
                <a:spcPct val="100000"/>
              </a:lnSpc>
              <a:buClr>
                <a:srgbClr val="1FEEFF"/>
              </a:buClr>
              <a:buFont typeface="Arial" panose="020B0604020202020204" pitchFamily="34" charset="0"/>
              <a:buChar char="•"/>
            </a:pPr>
            <a:endParaRPr lang="de-DE" sz="2000" dirty="0">
              <a:latin typeface="Avenir Book"/>
              <a:ea typeface="Relais Display" pitchFamily="50" charset="0"/>
              <a:cs typeface="Relais Display" pitchFamily="50" charset="0"/>
              <a:sym typeface="Wingdings" panose="05000000000000000000" pitchFamily="2" charset="2"/>
            </a:endParaRPr>
          </a:p>
          <a:p>
            <a:pPr marL="285750" indent="-285750">
              <a:lnSpc>
                <a:spcPct val="100000"/>
              </a:lnSpc>
              <a:buClr>
                <a:srgbClr val="1FEEFF"/>
              </a:buClr>
              <a:buFont typeface="Arial" panose="020B0604020202020204" pitchFamily="34" charset="0"/>
              <a:buChar char="•"/>
            </a:pPr>
            <a:endParaRPr lang="de-DE" sz="2000" dirty="0">
              <a:latin typeface="Avenir Book"/>
              <a:ea typeface="Relais Display" pitchFamily="50" charset="0"/>
              <a:cs typeface="Relais Display" pitchFamily="50" charset="0"/>
              <a:sym typeface="Wingdings" panose="05000000000000000000" pitchFamily="2" charset="2"/>
            </a:endParaRPr>
          </a:p>
          <a:p>
            <a:pPr marL="285750" indent="-285750">
              <a:lnSpc>
                <a:spcPct val="100000"/>
              </a:lnSpc>
              <a:buClr>
                <a:srgbClr val="1FEEFF"/>
              </a:buClr>
              <a:buFont typeface="Arial" panose="020B0604020202020204" pitchFamily="34" charset="0"/>
              <a:buChar char="•"/>
            </a:pPr>
            <a:endParaRPr lang="de-DE" sz="2000" dirty="0">
              <a:latin typeface="Avenir Book"/>
              <a:ea typeface="Relais Display" pitchFamily="50" charset="0"/>
              <a:cs typeface="Relais Display" pitchFamily="50" charset="0"/>
              <a:sym typeface="Wingdings" panose="05000000000000000000" pitchFamily="2" charset="2"/>
            </a:endParaRPr>
          </a:p>
          <a:p>
            <a:pPr marL="285750" indent="-285750">
              <a:lnSpc>
                <a:spcPct val="100000"/>
              </a:lnSpc>
              <a:buClr>
                <a:srgbClr val="1FEEFF"/>
              </a:buClr>
              <a:buFont typeface="Arial" panose="020B0604020202020204" pitchFamily="34" charset="0"/>
              <a:buChar char="•"/>
            </a:pPr>
            <a:endParaRPr lang="de-DE" sz="2000" dirty="0">
              <a:latin typeface="Avenir Book"/>
              <a:ea typeface="Relais Display" pitchFamily="50" charset="0"/>
              <a:cs typeface="Relais Display" pitchFamily="50" charset="0"/>
              <a:sym typeface="Wingdings" panose="05000000000000000000" pitchFamily="2" charset="2"/>
            </a:endParaRPr>
          </a:p>
          <a:p>
            <a:pPr>
              <a:lnSpc>
                <a:spcPct val="100000"/>
              </a:lnSpc>
              <a:buClr>
                <a:srgbClr val="1FEEFF"/>
              </a:buClr>
            </a:pPr>
            <a:endParaRPr lang="de-DE" sz="2000" dirty="0">
              <a:latin typeface="Avenir Book"/>
              <a:ea typeface="Relais Display" pitchFamily="50" charset="0"/>
              <a:cs typeface="Relais Display" pitchFamily="50" charset="0"/>
              <a:sym typeface="Wingdings" panose="05000000000000000000" pitchFamily="2" charset="2"/>
            </a:endParaRPr>
          </a:p>
          <a:p>
            <a:pPr>
              <a:lnSpc>
                <a:spcPct val="100000"/>
              </a:lnSpc>
              <a:buClr>
                <a:srgbClr val="1FEEFF"/>
              </a:buClr>
            </a:pPr>
            <a:endParaRPr lang="de-DE" sz="2000" dirty="0">
              <a:latin typeface="Avenir Book"/>
              <a:ea typeface="Relais Display" pitchFamily="50" charset="0"/>
              <a:cs typeface="Relais Display" pitchFamily="50" charset="0"/>
              <a:sym typeface="Wingdings" panose="05000000000000000000" pitchFamily="2" charset="2"/>
            </a:endParaRPr>
          </a:p>
          <a:p>
            <a:pPr marL="285750" indent="-285750">
              <a:lnSpc>
                <a:spcPct val="100000"/>
              </a:lnSpc>
              <a:buClr>
                <a:srgbClr val="1FEEFF"/>
              </a:buClr>
              <a:buFont typeface="Arial" panose="020B0604020202020204" pitchFamily="34" charset="0"/>
              <a:buChar char="•"/>
            </a:pPr>
            <a:endParaRPr lang="de-DE" sz="2000" b="1" dirty="0">
              <a:latin typeface="Avenir Book"/>
              <a:ea typeface="Relais Display" pitchFamily="50" charset="0"/>
              <a:cs typeface="Relais Display" pitchFamily="50" charset="0"/>
              <a:sym typeface="Wingdings" panose="05000000000000000000" pitchFamily="2" charset="2"/>
            </a:endParaRPr>
          </a:p>
          <a:p>
            <a:pPr>
              <a:lnSpc>
                <a:spcPct val="100000"/>
              </a:lnSpc>
              <a:buClr>
                <a:srgbClr val="1FEEFF"/>
              </a:buClr>
            </a:pPr>
            <a:endParaRPr lang="de-DE" sz="2000" dirty="0">
              <a:latin typeface="Avenir Book"/>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6" name="Foliennummernplatzhalter 5">
            <a:extLst>
              <a:ext uri="{FF2B5EF4-FFF2-40B4-BE49-F238E27FC236}">
                <a16:creationId xmlns:a16="http://schemas.microsoft.com/office/drawing/2014/main" id="{AEAFD8BC-C08E-0D96-CB72-46F797E0AF96}"/>
              </a:ext>
            </a:extLst>
          </p:cNvPr>
          <p:cNvSpPr>
            <a:spLocks noGrp="1"/>
          </p:cNvSpPr>
          <p:nvPr>
            <p:ph type="sldNum" sz="quarter" idx="16"/>
          </p:nvPr>
        </p:nvSpPr>
        <p:spPr/>
        <p:txBody>
          <a:bodyPr/>
          <a:lstStyle/>
          <a:p>
            <a:fld id="{6373D3FD-B593-4802-9639-BB8D47B0E829}" type="slidenum">
              <a:rPr lang="de-DE"/>
              <a:t>21</a:t>
            </a:fld>
            <a:endParaRPr lang="de-DE" dirty="0"/>
          </a:p>
        </p:txBody>
      </p:sp>
      <p:sp>
        <p:nvSpPr>
          <p:cNvPr id="5" name="Textfeld 4">
            <a:extLst>
              <a:ext uri="{FF2B5EF4-FFF2-40B4-BE49-F238E27FC236}">
                <a16:creationId xmlns:a16="http://schemas.microsoft.com/office/drawing/2014/main" id="{CAF9CC7B-1EAB-5882-21D2-99B9EB2769BE}"/>
              </a:ext>
            </a:extLst>
          </p:cNvPr>
          <p:cNvSpPr txBox="1"/>
          <p:nvPr/>
        </p:nvSpPr>
        <p:spPr>
          <a:xfrm>
            <a:off x="1209040" y="2736850"/>
            <a:ext cx="7480300" cy="2492990"/>
          </a:xfrm>
          <a:prstGeom prst="rect">
            <a:avLst/>
          </a:prstGeom>
          <a:noFill/>
        </p:spPr>
        <p:txBody>
          <a:bodyPr wrap="square" rtlCol="0">
            <a:spAutoFit/>
          </a:bodyPr>
          <a:lstStyle/>
          <a:p>
            <a:pPr marL="342900" indent="-342900">
              <a:lnSpc>
                <a:spcPct val="100000"/>
              </a:lnSpc>
              <a:buClr>
                <a:srgbClr val="1FEEFF"/>
              </a:buClr>
              <a:buSzPct val="150000"/>
              <a:buFont typeface="Symbol" panose="05050102010706020507" pitchFamily="18" charset="2"/>
              <a:buChar char="-"/>
            </a:pP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M1: Vertrieb- und Werbung – </a:t>
            </a:r>
            <a:r>
              <a:rPr lang="de-DE" sz="2000" b="1" dirty="0">
                <a:solidFill>
                  <a:srgbClr val="0B1220"/>
                </a:solidFill>
                <a:latin typeface="Avenir Book"/>
                <a:ea typeface="Relais Display" pitchFamily="50" charset="0"/>
                <a:cs typeface="Relais Display" pitchFamily="50" charset="0"/>
                <a:sym typeface="Wingdings" panose="05000000000000000000" pitchFamily="2" charset="2"/>
              </a:rPr>
              <a:t>Niedrige Sicherheitsstufe</a:t>
            </a: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 kein unmittelbarer Zugriff auf Geheimnisse, weiß nur, was er wissen muss. </a:t>
            </a:r>
          </a:p>
          <a:p>
            <a:pPr marL="342900" indent="-342900">
              <a:lnSpc>
                <a:spcPct val="100000"/>
              </a:lnSpc>
              <a:buClr>
                <a:srgbClr val="1FEEFF"/>
              </a:buClr>
              <a:buBlip>
                <a:blip r:embed="rId3">
                  <a:extLst>
                    <a:ext uri="{96DAC541-7B7A-43D3-8B79-37D633B846F1}">
                      <asvg:svgBlip xmlns:asvg="http://schemas.microsoft.com/office/drawing/2016/SVG/main" r:embed="rId4"/>
                    </a:ext>
                  </a:extLst>
                </a:blip>
              </a:buBlip>
            </a:pPr>
            <a:endParaRPr lang="de-DE" sz="2000" dirty="0">
              <a:solidFill>
                <a:srgbClr val="0B1220"/>
              </a:solidFill>
              <a:latin typeface="Avenir Book"/>
              <a:ea typeface="Relais Display" pitchFamily="50" charset="0"/>
              <a:cs typeface="Relais Display" pitchFamily="50" charset="0"/>
              <a:sym typeface="Wingdings" panose="05000000000000000000" pitchFamily="2" charset="2"/>
            </a:endParaRPr>
          </a:p>
          <a:p>
            <a:pPr marL="342900" indent="-342900">
              <a:lnSpc>
                <a:spcPct val="100000"/>
              </a:lnSpc>
              <a:buClr>
                <a:srgbClr val="1FEEFF"/>
              </a:buClr>
              <a:buSzPct val="130000"/>
              <a:buFont typeface="Symbol" panose="05050102010706020507" pitchFamily="18" charset="2"/>
              <a:buChar char="-"/>
            </a:pP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M2: (Labor-)Entwickler von einzigartigen Stoffen und Verfahren – </a:t>
            </a:r>
            <a:r>
              <a:rPr lang="de-DE" sz="2000" b="1" dirty="0">
                <a:solidFill>
                  <a:srgbClr val="0B1220"/>
                </a:solidFill>
                <a:latin typeface="Avenir Book"/>
                <a:ea typeface="Relais Display" pitchFamily="50" charset="0"/>
                <a:cs typeface="Relais Display" pitchFamily="50" charset="0"/>
                <a:sym typeface="Wingdings" panose="05000000000000000000" pitchFamily="2" charset="2"/>
              </a:rPr>
              <a:t>hohe Sicherheitsstufe</a:t>
            </a: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 hat direkten Zugriff auf betroffene Erzeugnisse, entsprechend sind umfassendere Maßnahmen geboten.</a:t>
            </a:r>
          </a:p>
          <a:p>
            <a:pPr marL="342900" indent="-342900">
              <a:lnSpc>
                <a:spcPct val="100000"/>
              </a:lnSpc>
              <a:buClr>
                <a:srgbClr val="1FEEFF"/>
              </a:buClr>
              <a:buSzPct val="130000"/>
              <a:buFont typeface="Symbol" panose="05050102010706020507" pitchFamily="18" charset="2"/>
              <a:buChar char="-"/>
            </a:pPr>
            <a:endParaRPr lang="de-DE" dirty="0">
              <a:latin typeface="Avenir Book"/>
              <a:ea typeface="Relais Display" pitchFamily="50" charset="0"/>
              <a:cs typeface="Relais Display" pitchFamily="50" charset="0"/>
              <a:sym typeface="Wingdings" panose="05000000000000000000" pitchFamily="2" charset="2"/>
            </a:endParaRPr>
          </a:p>
          <a:p>
            <a:pPr marL="342900" indent="-342900">
              <a:lnSpc>
                <a:spcPct val="100000"/>
              </a:lnSpc>
              <a:buClr>
                <a:srgbClr val="1FEEFF"/>
              </a:buClr>
              <a:buSzPct val="130000"/>
              <a:buFont typeface="Symbol" panose="05050102010706020507" pitchFamily="18" charset="2"/>
              <a:buChar char="-"/>
            </a:pPr>
            <a:endParaRPr lang="de-DE" dirty="0">
              <a:latin typeface="Avenir Book"/>
              <a:ea typeface="Relais Display" pitchFamily="50" charset="0"/>
              <a:cs typeface="Relais Display" pitchFamily="50" charset="0"/>
              <a:sym typeface="Wingdings" panose="05000000000000000000" pitchFamily="2" charset="2"/>
            </a:endParaRPr>
          </a:p>
        </p:txBody>
      </p:sp>
      <p:pic>
        <p:nvPicPr>
          <p:cNvPr id="9" name="Grafik 8" descr="Wissenschaftlerin mit einfarbiger Füllung">
            <a:extLst>
              <a:ext uri="{FF2B5EF4-FFF2-40B4-BE49-F238E27FC236}">
                <a16:creationId xmlns:a16="http://schemas.microsoft.com/office/drawing/2014/main" id="{431A5D22-0575-1991-C236-58400DC4B9B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21750" y="3576776"/>
            <a:ext cx="914400" cy="914400"/>
          </a:xfrm>
          <a:prstGeom prst="rect">
            <a:avLst/>
          </a:prstGeom>
        </p:spPr>
      </p:pic>
      <p:sp>
        <p:nvSpPr>
          <p:cNvPr id="13" name="Rechteck: abgerundete Ecken 12">
            <a:extLst>
              <a:ext uri="{FF2B5EF4-FFF2-40B4-BE49-F238E27FC236}">
                <a16:creationId xmlns:a16="http://schemas.microsoft.com/office/drawing/2014/main" id="{3AFA8BD0-7A20-CE81-EACF-54265CD774C7}"/>
              </a:ext>
            </a:extLst>
          </p:cNvPr>
          <p:cNvSpPr/>
          <p:nvPr/>
        </p:nvSpPr>
        <p:spPr>
          <a:xfrm>
            <a:off x="1648949" y="4903332"/>
            <a:ext cx="8481060" cy="800100"/>
          </a:xfrm>
          <a:prstGeom prst="roundRect">
            <a:avLst/>
          </a:prstGeom>
          <a:solidFill>
            <a:srgbClr val="1F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latin typeface="Avenir Book"/>
            </a:endParaRPr>
          </a:p>
        </p:txBody>
      </p:sp>
      <p:pic>
        <p:nvPicPr>
          <p:cNvPr id="11" name="Grafik 10" descr="Büromitarbeiter mit einfarbiger Füllung">
            <a:extLst>
              <a:ext uri="{FF2B5EF4-FFF2-40B4-BE49-F238E27FC236}">
                <a16:creationId xmlns:a16="http://schemas.microsoft.com/office/drawing/2014/main" id="{F97218C0-2D6D-0734-B826-77D0E2B6CC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21750" y="2514600"/>
            <a:ext cx="914400" cy="914400"/>
          </a:xfrm>
          <a:prstGeom prst="rect">
            <a:avLst/>
          </a:prstGeom>
        </p:spPr>
      </p:pic>
      <p:sp>
        <p:nvSpPr>
          <p:cNvPr id="12" name="Rechteck: abgerundete Ecken 11">
            <a:extLst>
              <a:ext uri="{FF2B5EF4-FFF2-40B4-BE49-F238E27FC236}">
                <a16:creationId xmlns:a16="http://schemas.microsoft.com/office/drawing/2014/main" id="{7BB8F39D-E660-2560-1FD6-8186A9A71335}"/>
              </a:ext>
            </a:extLst>
          </p:cNvPr>
          <p:cNvSpPr/>
          <p:nvPr/>
        </p:nvSpPr>
        <p:spPr>
          <a:xfrm>
            <a:off x="1676082" y="4865737"/>
            <a:ext cx="8481060" cy="800100"/>
          </a:xfrm>
          <a:prstGeom prst="roundRect">
            <a:avLst/>
          </a:prstGeom>
          <a:solidFill>
            <a:srgbClr val="0B1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latin typeface="Avenir Book"/>
              </a:rPr>
              <a:t>Schutz muss </a:t>
            </a:r>
            <a:r>
              <a:rPr lang="de-DE" sz="2000" b="1" dirty="0">
                <a:latin typeface="Avenir Book"/>
              </a:rPr>
              <a:t>weder perfekt noch optimal</a:t>
            </a:r>
            <a:r>
              <a:rPr lang="de-DE" sz="2000" dirty="0">
                <a:latin typeface="Avenir Book"/>
              </a:rPr>
              <a:t> sein </a:t>
            </a:r>
            <a:r>
              <a:rPr lang="de-DE" sz="2000" dirty="0">
                <a:latin typeface="Avenir Book"/>
                <a:ea typeface="Relais Display" pitchFamily="50" charset="0"/>
                <a:cs typeface="Relais Display" pitchFamily="50" charset="0"/>
                <a:sym typeface="Wingdings" panose="05000000000000000000" pitchFamily="2" charset="2"/>
              </a:rPr>
              <a:t>– Entscheidend ist „</a:t>
            </a:r>
            <a:r>
              <a:rPr lang="de-DE" sz="2000" b="1" dirty="0">
                <a:latin typeface="Avenir Book"/>
                <a:ea typeface="Relais Display" pitchFamily="50" charset="0"/>
                <a:cs typeface="Relais Display" pitchFamily="50" charset="0"/>
                <a:sym typeface="Wingdings" panose="05000000000000000000" pitchFamily="2" charset="2"/>
              </a:rPr>
              <a:t>durchdachtes Gesamtkonzept</a:t>
            </a:r>
            <a:r>
              <a:rPr lang="de-DE" sz="2000" dirty="0">
                <a:latin typeface="Avenir Book"/>
                <a:ea typeface="Relais Display" pitchFamily="50" charset="0"/>
                <a:cs typeface="Relais Display" pitchFamily="50" charset="0"/>
                <a:sym typeface="Wingdings" panose="05000000000000000000" pitchFamily="2" charset="2"/>
              </a:rPr>
              <a:t>“, das </a:t>
            </a:r>
            <a:r>
              <a:rPr lang="de-DE" sz="2000" b="1" dirty="0">
                <a:latin typeface="Avenir Book"/>
                <a:ea typeface="Relais Display" pitchFamily="50" charset="0"/>
                <a:cs typeface="Relais Display" pitchFamily="50" charset="0"/>
                <a:sym typeface="Wingdings" panose="05000000000000000000" pitchFamily="2" charset="2"/>
              </a:rPr>
              <a:t>regelmäßig überprüft</a:t>
            </a:r>
            <a:r>
              <a:rPr lang="de-DE" sz="2000" dirty="0">
                <a:latin typeface="Avenir Book"/>
                <a:ea typeface="Relais Display" pitchFamily="50" charset="0"/>
                <a:cs typeface="Relais Display" pitchFamily="50" charset="0"/>
                <a:sym typeface="Wingdings" panose="05000000000000000000" pitchFamily="2" charset="2"/>
              </a:rPr>
              <a:t> wird. </a:t>
            </a:r>
            <a:r>
              <a:rPr lang="de-DE" sz="2000" dirty="0">
                <a:latin typeface="Avenir Book"/>
              </a:rPr>
              <a:t>  </a:t>
            </a:r>
          </a:p>
        </p:txBody>
      </p:sp>
    </p:spTree>
    <p:extLst>
      <p:ext uri="{BB962C8B-B14F-4D97-AF65-F5344CB8AC3E}">
        <p14:creationId xmlns:p14="http://schemas.microsoft.com/office/powerpoint/2010/main" val="169900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uiExpand="1" build="p"/>
      <p:bldP spid="13"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AA403-9319-17AC-AB75-53BF3A662A1C}"/>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0D88B88F-8880-1493-6949-1E463FC595C6}"/>
              </a:ext>
            </a:extLst>
          </p:cNvPr>
          <p:cNvSpPr>
            <a:spLocks noGrp="1"/>
          </p:cNvSpPr>
          <p:nvPr>
            <p:ph type="body" sz="quarter" idx="11"/>
          </p:nvPr>
        </p:nvSpPr>
        <p:spPr>
          <a:xfrm>
            <a:off x="1209040" y="817329"/>
            <a:ext cx="8148320" cy="485060"/>
          </a:xfrm>
        </p:spPr>
        <p:txBody>
          <a:bodyPr/>
          <a:lstStyle/>
          <a:p>
            <a:r>
              <a:rPr lang="de-DE" sz="2400" b="1" dirty="0">
                <a:solidFill>
                  <a:srgbClr val="0B1220"/>
                </a:solidFill>
              </a:rPr>
              <a:t>Schutz von Geschäftsgeheimnissen</a:t>
            </a:r>
          </a:p>
          <a:p>
            <a:r>
              <a:rPr lang="de-DE" sz="2400" dirty="0">
                <a:solidFill>
                  <a:srgbClr val="0B1220"/>
                </a:solidFill>
              </a:rPr>
              <a:t>8. Checkliste - Maßnahmen</a:t>
            </a:r>
          </a:p>
          <a:p>
            <a:endParaRPr lang="de-DE" sz="2400" b="1" dirty="0">
              <a:solidFill>
                <a:srgbClr val="0B1220"/>
              </a:solidFill>
            </a:endParaRPr>
          </a:p>
          <a:p>
            <a:endParaRPr lang="de-DE" sz="2400" b="1" dirty="0">
              <a:solidFill>
                <a:srgbClr val="0B1220"/>
              </a:solidFill>
            </a:endParaRPr>
          </a:p>
        </p:txBody>
      </p:sp>
      <p:sp>
        <p:nvSpPr>
          <p:cNvPr id="4" name="Textplatzhalter 3">
            <a:extLst>
              <a:ext uri="{FF2B5EF4-FFF2-40B4-BE49-F238E27FC236}">
                <a16:creationId xmlns:a16="http://schemas.microsoft.com/office/drawing/2014/main" id="{CB6EA45D-8D1D-D92A-B2FE-DE8FC797258D}"/>
              </a:ext>
            </a:extLst>
          </p:cNvPr>
          <p:cNvSpPr>
            <a:spLocks noGrp="1"/>
          </p:cNvSpPr>
          <p:nvPr>
            <p:ph type="body" sz="quarter" idx="13"/>
          </p:nvPr>
        </p:nvSpPr>
        <p:spPr/>
        <p:txBody>
          <a:bodyPr/>
          <a:lstStyle/>
          <a:p>
            <a:r>
              <a:rPr lang="de-DE" sz="2400" b="1" dirty="0"/>
              <a:t>IV.</a:t>
            </a:r>
          </a:p>
        </p:txBody>
      </p:sp>
      <p:sp>
        <p:nvSpPr>
          <p:cNvPr id="7" name="Textplatzhalter 6">
            <a:extLst>
              <a:ext uri="{FF2B5EF4-FFF2-40B4-BE49-F238E27FC236}">
                <a16:creationId xmlns:a16="http://schemas.microsoft.com/office/drawing/2014/main" id="{C1676DA1-A5C2-CFD1-C78A-330D147C91B6}"/>
              </a:ext>
            </a:extLst>
          </p:cNvPr>
          <p:cNvSpPr>
            <a:spLocks noGrp="1"/>
          </p:cNvSpPr>
          <p:nvPr>
            <p:ph type="body" sz="quarter" idx="10"/>
          </p:nvPr>
        </p:nvSpPr>
        <p:spPr/>
        <p:txBody>
          <a:bodyPr/>
          <a:lstStyle/>
          <a:p>
            <a:r>
              <a:rPr lang="de-DE" dirty="0"/>
              <a:t>Dr. Anne-Kathrin </a:t>
            </a:r>
            <a:r>
              <a:rPr lang="de-DE" dirty="0" err="1"/>
              <a:t>Bertke</a:t>
            </a:r>
            <a:r>
              <a:rPr lang="de-DE" dirty="0"/>
              <a:t> – Arbeitsrecht in der Geschäftsführung</a:t>
            </a:r>
          </a:p>
        </p:txBody>
      </p:sp>
      <p:sp>
        <p:nvSpPr>
          <p:cNvPr id="3" name="Textplatzhalter 4">
            <a:extLst>
              <a:ext uri="{FF2B5EF4-FFF2-40B4-BE49-F238E27FC236}">
                <a16:creationId xmlns:a16="http://schemas.microsoft.com/office/drawing/2014/main" id="{F84C7B76-17B7-E630-1846-45BCC50C1EC3}"/>
              </a:ext>
            </a:extLst>
          </p:cNvPr>
          <p:cNvSpPr txBox="1">
            <a:spLocks/>
          </p:cNvSpPr>
          <p:nvPr/>
        </p:nvSpPr>
        <p:spPr>
          <a:xfrm>
            <a:off x="330693" y="1818804"/>
            <a:ext cx="11530613" cy="4021131"/>
          </a:xfrm>
          <a:prstGeom prst="rect">
            <a:avLst/>
          </a:prstGeom>
        </p:spPr>
        <p:txBody>
          <a:bodyPr numCol="2"/>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Blip>
                <a:blip r:embed="rId3">
                  <a:extLst>
                    <a:ext uri="{96DAC541-7B7A-43D3-8B79-37D633B846F1}">
                      <asvg:svgBlip xmlns:asvg="http://schemas.microsoft.com/office/drawing/2016/SVG/main" r:embed="rId4"/>
                    </a:ext>
                  </a:extLst>
                </a:blip>
              </a:buBlip>
            </a:pPr>
            <a:r>
              <a:rPr lang="de-DE" sz="2000" b="1" dirty="0">
                <a:latin typeface="Avenir Book"/>
              </a:rPr>
              <a:t>Inventur &amp; Priorisierung</a:t>
            </a:r>
            <a:br>
              <a:rPr lang="de-DE" sz="2000" dirty="0">
                <a:latin typeface="Avenir Book"/>
              </a:rPr>
            </a:br>
            <a:r>
              <a:rPr lang="de-DE" sz="2000" dirty="0">
                <a:latin typeface="Avenir Book"/>
              </a:rPr>
              <a:t>– Welche Informationen sind kritisch? </a:t>
            </a:r>
          </a:p>
          <a:p>
            <a:pPr marL="342900" indent="-342900">
              <a:buBlip>
                <a:blip r:embed="rId3">
                  <a:extLst>
                    <a:ext uri="{96DAC541-7B7A-43D3-8B79-37D633B846F1}">
                      <asvg:svgBlip xmlns:asvg="http://schemas.microsoft.com/office/drawing/2016/SVG/main" r:embed="rId4"/>
                    </a:ext>
                  </a:extLst>
                </a:blip>
              </a:buBlip>
            </a:pPr>
            <a:r>
              <a:rPr lang="de-DE" sz="2000" b="1" dirty="0">
                <a:latin typeface="Avenir Book"/>
              </a:rPr>
              <a:t>Klassifizieren &amp; kennzeichnen</a:t>
            </a:r>
          </a:p>
          <a:p>
            <a:pPr defTabSz="179388">
              <a:spcBef>
                <a:spcPts val="500"/>
              </a:spcBef>
            </a:pPr>
            <a:r>
              <a:rPr lang="de-DE" sz="2000" dirty="0">
                <a:latin typeface="Avenir Book"/>
              </a:rPr>
              <a:t>		– Schutzstufen + klare Labels</a:t>
            </a:r>
          </a:p>
          <a:p>
            <a:pPr marL="342900" indent="-342900">
              <a:buBlip>
                <a:blip r:embed="rId3">
                  <a:extLst>
                    <a:ext uri="{96DAC541-7B7A-43D3-8B79-37D633B846F1}">
                      <asvg:svgBlip xmlns:asvg="http://schemas.microsoft.com/office/drawing/2016/SVG/main" r:embed="rId4"/>
                    </a:ext>
                  </a:extLst>
                </a:blip>
              </a:buBlip>
            </a:pPr>
            <a:r>
              <a:rPr lang="de-DE" sz="2000" b="1" dirty="0">
                <a:latin typeface="Avenir Book"/>
              </a:rPr>
              <a:t>Zugriffe &amp; IT-Kontrollen (Need-</a:t>
            </a:r>
            <a:r>
              <a:rPr lang="de-DE" sz="2000" b="1" dirty="0" err="1">
                <a:latin typeface="Avenir Book"/>
              </a:rPr>
              <a:t>to</a:t>
            </a:r>
            <a:r>
              <a:rPr lang="de-DE" sz="2000" b="1" dirty="0">
                <a:latin typeface="Avenir Book"/>
              </a:rPr>
              <a:t>-</a:t>
            </a:r>
            <a:r>
              <a:rPr lang="de-DE" sz="2000" b="1" dirty="0" err="1">
                <a:latin typeface="Avenir Book"/>
              </a:rPr>
              <a:t>know</a:t>
            </a:r>
            <a:r>
              <a:rPr lang="de-DE" sz="2000" b="1" dirty="0">
                <a:latin typeface="Avenir Book"/>
              </a:rPr>
              <a:t>)</a:t>
            </a:r>
            <a:br>
              <a:rPr lang="de-DE" sz="2000" dirty="0">
                <a:latin typeface="Avenir Book"/>
              </a:rPr>
            </a:br>
            <a:r>
              <a:rPr lang="de-DE" sz="2000" dirty="0">
                <a:latin typeface="Avenir Book"/>
              </a:rPr>
              <a:t>– Rollenrechte/Least-Privilege + regelmäßige</a:t>
            </a:r>
          </a:p>
          <a:p>
            <a:pPr marL="342900" indent="-342900">
              <a:buBlip>
                <a:blip r:embed="rId3">
                  <a:extLst>
                    <a:ext uri="{96DAC541-7B7A-43D3-8B79-37D633B846F1}">
                      <asvg:svgBlip xmlns:asvg="http://schemas.microsoft.com/office/drawing/2016/SVG/main" r:embed="rId4"/>
                    </a:ext>
                  </a:extLst>
                </a:blip>
              </a:buBlip>
            </a:pPr>
            <a:r>
              <a:rPr lang="de-DE" sz="2000" b="1" dirty="0">
                <a:latin typeface="Avenir Book"/>
              </a:rPr>
              <a:t>Physischer Schutz &amp; Arbeitsalltag</a:t>
            </a:r>
            <a:br>
              <a:rPr lang="de-DE" sz="2000" dirty="0">
                <a:latin typeface="Avenir Book"/>
              </a:rPr>
            </a:br>
            <a:r>
              <a:rPr lang="de-DE" sz="2000" dirty="0">
                <a:latin typeface="Avenir Book"/>
              </a:rPr>
              <a:t>– Zutrittskonzept, Besucherregeln, Clean-Desk</a:t>
            </a:r>
          </a:p>
          <a:p>
            <a:pPr marL="342900" indent="-342900">
              <a:buBlip>
                <a:blip r:embed="rId3">
                  <a:extLst>
                    <a:ext uri="{96DAC541-7B7A-43D3-8B79-37D633B846F1}">
                      <asvg:svgBlip xmlns:asvg="http://schemas.microsoft.com/office/drawing/2016/SVG/main" r:embed="rId4"/>
                    </a:ext>
                  </a:extLst>
                </a:blip>
              </a:buBlip>
            </a:pPr>
            <a:r>
              <a:rPr lang="de-DE" sz="2000" b="1" dirty="0">
                <a:latin typeface="Avenir Book"/>
              </a:rPr>
              <a:t>Verträge, HR &amp; Kultur</a:t>
            </a:r>
            <a:br>
              <a:rPr lang="de-DE" sz="2000" dirty="0">
                <a:latin typeface="Avenir Book"/>
              </a:rPr>
            </a:br>
            <a:r>
              <a:rPr lang="de-DE" sz="2000" dirty="0">
                <a:latin typeface="Avenir Book"/>
              </a:rPr>
              <a:t>– Konkrete NDAs (Mitarbeiter/Berater/Lieferanten)</a:t>
            </a:r>
          </a:p>
          <a:p>
            <a:endParaRPr lang="de-DE" sz="2000" dirty="0">
              <a:latin typeface="Avenir Book"/>
            </a:endParaRPr>
          </a:p>
          <a:p>
            <a:pPr marL="342900" indent="-342900">
              <a:buBlip>
                <a:blip r:embed="rId3">
                  <a:extLst>
                    <a:ext uri="{96DAC541-7B7A-43D3-8B79-37D633B846F1}">
                      <asvg:svgBlip xmlns:asvg="http://schemas.microsoft.com/office/drawing/2016/SVG/main" r:embed="rId4"/>
                    </a:ext>
                  </a:extLst>
                </a:blip>
              </a:buBlip>
            </a:pPr>
            <a:r>
              <a:rPr lang="de-DE" sz="2000" b="1" dirty="0">
                <a:latin typeface="Avenir Book"/>
              </a:rPr>
              <a:t>Drittrisiken &amp; </a:t>
            </a:r>
            <a:r>
              <a:rPr lang="de-DE" sz="2000" b="1" dirty="0" err="1">
                <a:latin typeface="Avenir Book"/>
              </a:rPr>
              <a:t>Incident</a:t>
            </a:r>
            <a:r>
              <a:rPr lang="de-DE" sz="2000" b="1" dirty="0">
                <a:latin typeface="Avenir Book"/>
              </a:rPr>
              <a:t>-Response </a:t>
            </a:r>
          </a:p>
          <a:p>
            <a:pPr marL="622300" indent="-349250">
              <a:buFont typeface="Symbol" panose="05050102010706020507" pitchFamily="18" charset="2"/>
              <a:buChar char="-"/>
            </a:pPr>
            <a:r>
              <a:rPr lang="de-DE" sz="2000" dirty="0">
                <a:latin typeface="Avenir Book"/>
              </a:rPr>
              <a:t>Supplier-Due-Diligence, Mindestanforderungen, Audit-/Kontrollrechte</a:t>
            </a:r>
          </a:p>
          <a:p>
            <a:pPr marL="622300" indent="-349250">
              <a:buFont typeface="Symbol" panose="05050102010706020507" pitchFamily="18" charset="2"/>
              <a:buChar char="-"/>
            </a:pPr>
            <a:r>
              <a:rPr lang="de-DE" sz="2000" dirty="0" err="1">
                <a:latin typeface="Avenir Book"/>
              </a:rPr>
              <a:t>Incident-Runbook</a:t>
            </a:r>
            <a:r>
              <a:rPr lang="de-DE" sz="2000" dirty="0">
                <a:latin typeface="Avenir Book"/>
              </a:rPr>
              <a:t>: Leak identifizieren, Beweise sichern, Sofortmaßnahmen/Unterlassung/EV vorbereiten</a:t>
            </a:r>
          </a:p>
          <a:p>
            <a:pPr marL="622300" indent="-349250">
              <a:buFont typeface="Symbol" panose="05050102010706020507" pitchFamily="18" charset="2"/>
              <a:buChar char="-"/>
            </a:pPr>
            <a:r>
              <a:rPr lang="de-DE" sz="2000" dirty="0">
                <a:latin typeface="Avenir Book"/>
              </a:rPr>
              <a:t>Hinweisgebersystem kompatibel ausgestalten (kein „Maulkorb“, klare Meldewege)</a:t>
            </a:r>
          </a:p>
          <a:p>
            <a:pPr lvl="2" indent="0" algn="just">
              <a:lnSpc>
                <a:spcPct val="150000"/>
              </a:lnSpc>
              <a:buClr>
                <a:srgbClr val="1FEEFF"/>
              </a:buClr>
              <a:buNone/>
            </a:pPr>
            <a:endParaRPr lang="de-DE" sz="1400" dirty="0">
              <a:solidFill>
                <a:srgbClr val="0B1220"/>
              </a:solidFill>
              <a:latin typeface="Relais Display" pitchFamily="50" charset="0"/>
              <a:ea typeface="Relais Display" pitchFamily="50" charset="0"/>
              <a:cs typeface="Relais Display" pitchFamily="50" charset="0"/>
              <a:sym typeface="Wingdings" panose="05000000000000000000" pitchFamily="2" charset="2"/>
            </a:endParaRPr>
          </a:p>
          <a:p>
            <a:pPr marL="971550" lvl="1" indent="-285750" algn="just">
              <a:lnSpc>
                <a:spcPct val="150000"/>
              </a:lnSpc>
              <a:buClr>
                <a:srgbClr val="1FEEFF"/>
              </a:buClr>
            </a:pPr>
            <a:endParaRPr lang="de-DE" sz="1800" dirty="0">
              <a:solidFill>
                <a:srgbClr val="0B1220"/>
              </a:solidFill>
              <a:latin typeface="Relais Display" pitchFamily="50" charset="0"/>
              <a:ea typeface="Relais Display" pitchFamily="50" charset="0"/>
              <a:cs typeface="Relais Display" pitchFamily="50" charset="0"/>
              <a:sym typeface="Wingdings" panose="05000000000000000000" pitchFamily="2" charset="2"/>
            </a:endParaRPr>
          </a:p>
          <a:p>
            <a:pPr marL="971550" lvl="1" indent="-285750" algn="just">
              <a:lnSpc>
                <a:spcPct val="150000"/>
              </a:lnSpc>
              <a:buClr>
                <a:srgbClr val="1FEEFF"/>
              </a:buClr>
            </a:pPr>
            <a:endParaRPr lang="de-DE"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5" name="Foliennummernplatzhalter 4">
            <a:extLst>
              <a:ext uri="{FF2B5EF4-FFF2-40B4-BE49-F238E27FC236}">
                <a16:creationId xmlns:a16="http://schemas.microsoft.com/office/drawing/2014/main" id="{2A032D6B-137A-8D5F-3B72-8308C7EB4EC4}"/>
              </a:ext>
            </a:extLst>
          </p:cNvPr>
          <p:cNvSpPr>
            <a:spLocks noGrp="1"/>
          </p:cNvSpPr>
          <p:nvPr>
            <p:ph type="sldNum" sz="quarter" idx="16"/>
          </p:nvPr>
        </p:nvSpPr>
        <p:spPr/>
        <p:txBody>
          <a:bodyPr/>
          <a:lstStyle/>
          <a:p>
            <a:fld id="{7EE15E6A-6CEF-4936-8581-AE93E7585046}" type="slidenum">
              <a:rPr lang="de-DE"/>
              <a:t>22</a:t>
            </a:fld>
            <a:endParaRPr lang="de-DE" dirty="0"/>
          </a:p>
        </p:txBody>
      </p:sp>
    </p:spTree>
    <p:extLst>
      <p:ext uri="{BB962C8B-B14F-4D97-AF65-F5344CB8AC3E}">
        <p14:creationId xmlns:p14="http://schemas.microsoft.com/office/powerpoint/2010/main" val="218564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78443-903B-5FA6-1F5B-D6110673BE98}"/>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67F0FF53-B86F-3882-633A-F5FF0CC64C73}"/>
              </a:ext>
            </a:extLst>
          </p:cNvPr>
          <p:cNvSpPr>
            <a:spLocks noGrp="1"/>
          </p:cNvSpPr>
          <p:nvPr>
            <p:ph type="body" sz="quarter" idx="11"/>
          </p:nvPr>
        </p:nvSpPr>
        <p:spPr>
          <a:xfrm>
            <a:off x="1209040" y="817329"/>
            <a:ext cx="10486774" cy="485060"/>
          </a:xfrm>
        </p:spPr>
        <p:txBody>
          <a:bodyPr/>
          <a:lstStyle/>
          <a:p>
            <a:r>
              <a:rPr lang="de-DE" sz="2400" b="1" dirty="0"/>
              <a:t>Geschäftsgeheimnisgesetz (</a:t>
            </a:r>
            <a:r>
              <a:rPr lang="de-DE" sz="2400" b="1" dirty="0" err="1"/>
              <a:t>GeschGehG</a:t>
            </a:r>
            <a:r>
              <a:rPr lang="de-DE" sz="2400" b="1" dirty="0"/>
              <a:t>)</a:t>
            </a:r>
          </a:p>
          <a:p>
            <a:r>
              <a:rPr lang="de-DE" sz="2400" dirty="0"/>
              <a:t>9. Rechtliche Instrumente des </a:t>
            </a:r>
            <a:r>
              <a:rPr lang="de-DE" sz="2400" dirty="0" err="1"/>
              <a:t>GeschGehG</a:t>
            </a:r>
            <a:endParaRPr lang="de-DE" sz="2400" dirty="0"/>
          </a:p>
        </p:txBody>
      </p:sp>
      <p:sp>
        <p:nvSpPr>
          <p:cNvPr id="4" name="Textplatzhalter 3">
            <a:extLst>
              <a:ext uri="{FF2B5EF4-FFF2-40B4-BE49-F238E27FC236}">
                <a16:creationId xmlns:a16="http://schemas.microsoft.com/office/drawing/2014/main" id="{11C2C2A8-2BEC-093E-77CA-B5D4BE0D7B52}"/>
              </a:ext>
            </a:extLst>
          </p:cNvPr>
          <p:cNvSpPr>
            <a:spLocks noGrp="1"/>
          </p:cNvSpPr>
          <p:nvPr>
            <p:ph type="body" sz="quarter" idx="13"/>
          </p:nvPr>
        </p:nvSpPr>
        <p:spPr/>
        <p:txBody>
          <a:bodyPr/>
          <a:lstStyle/>
          <a:p>
            <a:r>
              <a:rPr lang="de-DE" sz="2400" b="1" dirty="0"/>
              <a:t>IV.</a:t>
            </a:r>
          </a:p>
        </p:txBody>
      </p:sp>
      <p:sp>
        <p:nvSpPr>
          <p:cNvPr id="7" name="Textplatzhalter 6">
            <a:extLst>
              <a:ext uri="{FF2B5EF4-FFF2-40B4-BE49-F238E27FC236}">
                <a16:creationId xmlns:a16="http://schemas.microsoft.com/office/drawing/2014/main" id="{CA0CAB40-66E8-D8A2-55B6-2262D4AD6520}"/>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57059404-C19C-4089-6639-1D1E11D09E3E}"/>
              </a:ext>
            </a:extLst>
          </p:cNvPr>
          <p:cNvSpPr txBox="1">
            <a:spLocks/>
          </p:cNvSpPr>
          <p:nvPr/>
        </p:nvSpPr>
        <p:spPr>
          <a:xfrm>
            <a:off x="1209040" y="1862878"/>
            <a:ext cx="10611484"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0" lvl="1" indent="-457200">
              <a:lnSpc>
                <a:spcPct val="100000"/>
              </a:lnSpc>
              <a:buClr>
                <a:srgbClr val="1FEEFF"/>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Beseitigung und Unterlassung (§ 6)</a:t>
            </a:r>
            <a:endParaRPr lang="de-DE" sz="2000" dirty="0">
              <a:solidFill>
                <a:srgbClr val="0B1220"/>
              </a:solidFill>
              <a:latin typeface="Avenir Book"/>
              <a:ea typeface="Relais Display" pitchFamily="50" charset="0"/>
              <a:cs typeface="Relais Display" pitchFamily="50" charset="0"/>
              <a:sym typeface="Wingdings" panose="05000000000000000000" pitchFamily="2" charset="2"/>
            </a:endParaRPr>
          </a:p>
          <a:p>
            <a:pPr marL="1143000" lvl="1" indent="-457200">
              <a:lnSpc>
                <a:spcPct val="100000"/>
              </a:lnSpc>
              <a:buClr>
                <a:srgbClr val="1FEEFF"/>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Vernichtung und Herausgabe (§ 7)</a:t>
            </a:r>
          </a:p>
          <a:p>
            <a:pPr marL="1143000" lvl="1" indent="-457200">
              <a:lnSpc>
                <a:spcPct val="100000"/>
              </a:lnSpc>
              <a:buClr>
                <a:srgbClr val="1FEEFF"/>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Rückruf (§ 7)  relevant, wenn Produkt bereits bei Dritten (Kunden / Weiterveräußerer)</a:t>
            </a:r>
          </a:p>
          <a:p>
            <a:pPr marL="1143000" lvl="1" indent="-457200">
              <a:lnSpc>
                <a:spcPct val="100000"/>
              </a:lnSpc>
              <a:buClr>
                <a:srgbClr val="1FEEFF"/>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Entfernung u. Rücknahme vom Markt (§ 7)</a:t>
            </a:r>
          </a:p>
          <a:p>
            <a:pPr marL="1143000" lvl="1" indent="-457200">
              <a:lnSpc>
                <a:spcPct val="100000"/>
              </a:lnSpc>
              <a:buClr>
                <a:srgbClr val="1FEEFF"/>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Auskunftsanspruch (§ 8)</a:t>
            </a:r>
          </a:p>
          <a:p>
            <a:pPr marL="1143000" lvl="1" indent="-457200">
              <a:lnSpc>
                <a:spcPct val="100000"/>
              </a:lnSpc>
              <a:buClr>
                <a:srgbClr val="1FEEFF"/>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Schadensersatz wg. Verletzung der Auskunftspflicht (§ 8)</a:t>
            </a:r>
            <a:endParaRPr lang="de-DE" sz="2000" dirty="0">
              <a:highlight>
                <a:srgbClr val="1FEEFF"/>
              </a:highlight>
              <a:latin typeface="Avenir Book"/>
              <a:ea typeface="Relais Display" pitchFamily="50" charset="0"/>
              <a:cs typeface="Relais Display" pitchFamily="50" charset="0"/>
              <a:sym typeface="Wingdings" panose="05000000000000000000" pitchFamily="2" charset="2"/>
            </a:endParaRPr>
          </a:p>
          <a:p>
            <a:pPr marL="1143000" lvl="1" indent="-457200">
              <a:lnSpc>
                <a:spcPct val="100000"/>
              </a:lnSpc>
              <a:buClr>
                <a:srgbClr val="1FEEFF"/>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Schadensersatz (§ 10)</a:t>
            </a:r>
          </a:p>
          <a:p>
            <a:pPr marL="1143000" lvl="1" indent="-457200">
              <a:lnSpc>
                <a:spcPct val="100000"/>
              </a:lnSpc>
              <a:buClr>
                <a:srgbClr val="1FEEFF"/>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Ungerechtfertigte Bereicherung (§ 13)</a:t>
            </a:r>
          </a:p>
          <a:p>
            <a:pPr marL="1143000" lvl="1" indent="-457200">
              <a:lnSpc>
                <a:spcPct val="100000"/>
              </a:lnSpc>
              <a:buClr>
                <a:srgbClr val="1FEEFF"/>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Urteilsbekanntmachung (§ 21)</a:t>
            </a:r>
          </a:p>
          <a:p>
            <a:pPr marL="1143000" lvl="1" indent="-457200">
              <a:lnSpc>
                <a:spcPct val="100000"/>
              </a:lnSpc>
              <a:buClr>
                <a:srgbClr val="1FEEFF"/>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Straftatbestand (§ 23)</a:t>
            </a:r>
          </a:p>
          <a:p>
            <a:pPr marL="1143000" lvl="1" indent="-457200">
              <a:lnSpc>
                <a:spcPct val="100000"/>
              </a:lnSpc>
              <a:buFont typeface="Symbol" panose="05050102010706020507" pitchFamily="18" charset="2"/>
              <a:buChar cha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285750" indent="-285750">
              <a:lnSpc>
                <a:spcPct val="100000"/>
              </a:lnSpc>
              <a:buFont typeface="Arial" panose="020B0604020202020204" pitchFamily="34" charset="0"/>
              <a:buChar cha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285750" indent="-285750">
              <a:lnSpc>
                <a:spcPct val="100000"/>
              </a:lnSpc>
              <a:buFont typeface="Arial" panose="020B0604020202020204" pitchFamily="34" charset="0"/>
              <a:buChar cha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6" name="Foliennummernplatzhalter 5">
            <a:extLst>
              <a:ext uri="{FF2B5EF4-FFF2-40B4-BE49-F238E27FC236}">
                <a16:creationId xmlns:a16="http://schemas.microsoft.com/office/drawing/2014/main" id="{7A0E0768-4DEE-0C38-5CBC-AB31E50EB1F3}"/>
              </a:ext>
            </a:extLst>
          </p:cNvPr>
          <p:cNvSpPr>
            <a:spLocks noGrp="1"/>
          </p:cNvSpPr>
          <p:nvPr>
            <p:ph type="sldNum" sz="quarter" idx="16"/>
          </p:nvPr>
        </p:nvSpPr>
        <p:spPr/>
        <p:txBody>
          <a:bodyPr/>
          <a:lstStyle/>
          <a:p>
            <a:fld id="{47DD042D-7097-4953-A2C9-13CAF61C63AF}" type="slidenum">
              <a:rPr lang="de-DE"/>
              <a:t>23</a:t>
            </a:fld>
            <a:endParaRPr lang="de-DE" dirty="0"/>
          </a:p>
        </p:txBody>
      </p:sp>
    </p:spTree>
    <p:extLst>
      <p:ext uri="{BB962C8B-B14F-4D97-AF65-F5344CB8AC3E}">
        <p14:creationId xmlns:p14="http://schemas.microsoft.com/office/powerpoint/2010/main" val="202001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18ED7-0AB0-3FBF-055D-C7AF6381D5C4}"/>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12131D7B-F11D-DFF1-D4C7-88FEB3BBCDED}"/>
              </a:ext>
            </a:extLst>
          </p:cNvPr>
          <p:cNvSpPr>
            <a:spLocks noGrp="1"/>
          </p:cNvSpPr>
          <p:nvPr>
            <p:ph type="body" sz="quarter" idx="11"/>
          </p:nvPr>
        </p:nvSpPr>
        <p:spPr>
          <a:xfrm>
            <a:off x="1209040" y="817329"/>
            <a:ext cx="10486774" cy="485060"/>
          </a:xfrm>
        </p:spPr>
        <p:txBody>
          <a:bodyPr/>
          <a:lstStyle/>
          <a:p>
            <a:r>
              <a:rPr lang="de-DE" sz="2400" b="1" dirty="0"/>
              <a:t>Geschäftsgeheimnisgesetz (</a:t>
            </a:r>
            <a:r>
              <a:rPr lang="de-DE" sz="2400" b="1" dirty="0" err="1"/>
              <a:t>GeschGehG</a:t>
            </a:r>
            <a:r>
              <a:rPr lang="de-DE" sz="2400" b="1" dirty="0"/>
              <a:t>)</a:t>
            </a:r>
          </a:p>
          <a:p>
            <a:r>
              <a:rPr lang="de-DE" sz="2400" dirty="0"/>
              <a:t>10. Herausforderung Darlegung vor Gericht (1/3)</a:t>
            </a:r>
          </a:p>
        </p:txBody>
      </p:sp>
      <p:sp>
        <p:nvSpPr>
          <p:cNvPr id="4" name="Textplatzhalter 3">
            <a:extLst>
              <a:ext uri="{FF2B5EF4-FFF2-40B4-BE49-F238E27FC236}">
                <a16:creationId xmlns:a16="http://schemas.microsoft.com/office/drawing/2014/main" id="{8FFF0103-AEDF-89D9-F60D-B35BCFD389E7}"/>
              </a:ext>
            </a:extLst>
          </p:cNvPr>
          <p:cNvSpPr>
            <a:spLocks noGrp="1"/>
          </p:cNvSpPr>
          <p:nvPr>
            <p:ph type="body" sz="quarter" idx="13"/>
          </p:nvPr>
        </p:nvSpPr>
        <p:spPr/>
        <p:txBody>
          <a:bodyPr/>
          <a:lstStyle/>
          <a:p>
            <a:r>
              <a:rPr lang="de-DE" sz="2400" b="1" dirty="0"/>
              <a:t>IV.</a:t>
            </a:r>
          </a:p>
        </p:txBody>
      </p:sp>
      <p:sp>
        <p:nvSpPr>
          <p:cNvPr id="7" name="Textplatzhalter 6">
            <a:extLst>
              <a:ext uri="{FF2B5EF4-FFF2-40B4-BE49-F238E27FC236}">
                <a16:creationId xmlns:a16="http://schemas.microsoft.com/office/drawing/2014/main" id="{F3C75B79-B0D3-BD4F-B4DA-8FDDD55F973A}"/>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F7F8A19A-C7CE-4C32-B48B-CD2E62AB9BFD}"/>
              </a:ext>
            </a:extLst>
          </p:cNvPr>
          <p:cNvSpPr txBox="1">
            <a:spLocks/>
          </p:cNvSpPr>
          <p:nvPr/>
        </p:nvSpPr>
        <p:spPr>
          <a:xfrm>
            <a:off x="1065007" y="2247180"/>
            <a:ext cx="10611484"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de-DE" sz="2000" i="1" dirty="0">
                <a:latin typeface="Avenir Book" panose="02000503020000020003"/>
                <a:ea typeface="Relais Display" pitchFamily="50" charset="0"/>
                <a:cs typeface="Relais Display" pitchFamily="50" charset="0"/>
                <a:sym typeface="Wingdings" panose="05000000000000000000" pitchFamily="2" charset="2"/>
              </a:rPr>
              <a:t>„Für die Zulässigkeit des Verfügungsantrags ist wesentlich, dass die eingetretene, noch fortdauernde oder zukünftig bevorstehende Beeinträchtigung des Geschäftsgeheimnisses hinsichtlich der konkreten Verletzungsform bezeichnet wird“</a:t>
            </a:r>
            <a:br>
              <a:rPr lang="de-DE" sz="2000" i="1" dirty="0">
                <a:latin typeface="Avenir Book" panose="02000503020000020003"/>
                <a:ea typeface="Relais Display" pitchFamily="50" charset="0"/>
                <a:cs typeface="Relais Display" pitchFamily="50" charset="0"/>
                <a:sym typeface="Wingdings" panose="05000000000000000000" pitchFamily="2" charset="2"/>
              </a:rPr>
            </a:br>
            <a:endParaRPr lang="de-DE" sz="2000" i="1" dirty="0">
              <a:latin typeface="Avenir Book" panose="02000503020000020003"/>
              <a:ea typeface="Relais Display" pitchFamily="50" charset="0"/>
              <a:cs typeface="Relais Display" pitchFamily="50" charset="0"/>
              <a:sym typeface="Wingdings" panose="05000000000000000000" pitchFamily="2" charset="2"/>
            </a:endParaRPr>
          </a:p>
          <a:p>
            <a:pPr algn="ctr">
              <a:lnSpc>
                <a:spcPct val="100000"/>
              </a:lnSpc>
            </a:pPr>
            <a:r>
              <a:rPr lang="de-DE" sz="1800" dirty="0">
                <a:latin typeface="Avenir Book" panose="02000503020000020003"/>
                <a:ea typeface="Relais Display" pitchFamily="50" charset="0"/>
                <a:cs typeface="Relais Display" pitchFamily="50" charset="0"/>
                <a:sym typeface="Wingdings" panose="05000000000000000000" pitchFamily="2" charset="2"/>
              </a:rPr>
              <a:t>(</a:t>
            </a:r>
            <a:r>
              <a:rPr lang="de-DE" sz="1800" dirty="0"/>
              <a:t>OLG Frankfurt a. M., Beschluss vom 27.11.2020 – 6 W 113/20)</a:t>
            </a:r>
          </a:p>
          <a:p>
            <a:pPr algn="ctr">
              <a:lnSpc>
                <a:spcPct val="100000"/>
              </a:lnSpc>
            </a:pPr>
            <a:endParaRPr lang="de-DE" sz="2000" dirty="0">
              <a:latin typeface="Avenir Book" panose="02000503020000020003"/>
              <a:ea typeface="Relais Display" pitchFamily="50" charset="0"/>
              <a:cs typeface="Relais Display" pitchFamily="50" charset="0"/>
              <a:sym typeface="Wingdings" panose="05000000000000000000" pitchFamily="2" charset="2"/>
            </a:endParaRPr>
          </a:p>
          <a:p>
            <a:pPr algn="ctr">
              <a:lnSpc>
                <a:spcPct val="100000"/>
              </a:lnSpc>
            </a:pPr>
            <a:r>
              <a:rPr lang="de-DE" sz="2000" b="1" dirty="0">
                <a:latin typeface="Avenir Book" panose="02000503020000020003"/>
                <a:ea typeface="Relais Display" pitchFamily="50" charset="0"/>
                <a:cs typeface="Relais Display" pitchFamily="50" charset="0"/>
                <a:sym typeface="Wingdings" panose="05000000000000000000" pitchFamily="2" charset="2"/>
              </a:rPr>
              <a:t>Welche </a:t>
            </a:r>
            <a:r>
              <a:rPr lang="de-DE" sz="2000" b="1" dirty="0">
                <a:highlight>
                  <a:srgbClr val="1FEEFF"/>
                </a:highlight>
                <a:latin typeface="Avenir Book" panose="02000503020000020003"/>
                <a:ea typeface="Relais Display" pitchFamily="50" charset="0"/>
                <a:cs typeface="Relais Display" pitchFamily="50" charset="0"/>
                <a:sym typeface="Wingdings" panose="05000000000000000000" pitchFamily="2" charset="2"/>
              </a:rPr>
              <a:t>Schwierigkeit</a:t>
            </a:r>
            <a:r>
              <a:rPr lang="de-DE" sz="2000" b="1" dirty="0">
                <a:latin typeface="Avenir Book" panose="02000503020000020003"/>
                <a:ea typeface="Relais Display" pitchFamily="50" charset="0"/>
                <a:cs typeface="Relais Display" pitchFamily="50" charset="0"/>
                <a:sym typeface="Wingdings" panose="05000000000000000000" pitchFamily="2" charset="2"/>
              </a:rPr>
              <a:t> könnte einem klagewilligen Unternehmer hier begegnen?</a:t>
            </a:r>
          </a:p>
          <a:p>
            <a:pPr marL="285750" indent="-285750">
              <a:lnSpc>
                <a:spcPct val="100000"/>
              </a:lnSpc>
              <a:buFont typeface="Arial" panose="020B0604020202020204" pitchFamily="34" charset="0"/>
              <a:buChar cha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285750" indent="-285750">
              <a:lnSpc>
                <a:spcPct val="100000"/>
              </a:lnSpc>
              <a:buFont typeface="Arial" panose="020B0604020202020204" pitchFamily="34" charset="0"/>
              <a:buChar cha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6" name="Foliennummernplatzhalter 5">
            <a:extLst>
              <a:ext uri="{FF2B5EF4-FFF2-40B4-BE49-F238E27FC236}">
                <a16:creationId xmlns:a16="http://schemas.microsoft.com/office/drawing/2014/main" id="{845FF47D-29C0-FDEE-D249-9616B1D20C7D}"/>
              </a:ext>
            </a:extLst>
          </p:cNvPr>
          <p:cNvSpPr>
            <a:spLocks noGrp="1"/>
          </p:cNvSpPr>
          <p:nvPr>
            <p:ph type="sldNum" sz="quarter" idx="16"/>
          </p:nvPr>
        </p:nvSpPr>
        <p:spPr/>
        <p:txBody>
          <a:bodyPr/>
          <a:lstStyle/>
          <a:p>
            <a:fld id="{47DD042D-7097-4953-A2C9-13CAF61C63AF}" type="slidenum">
              <a:rPr lang="de-DE"/>
              <a:t>24</a:t>
            </a:fld>
            <a:endParaRPr lang="de-DE" dirty="0"/>
          </a:p>
        </p:txBody>
      </p:sp>
      <p:pic>
        <p:nvPicPr>
          <p:cNvPr id="8" name="Grafik 7" descr="Martinshorn mit einfarbiger Füllung">
            <a:extLst>
              <a:ext uri="{FF2B5EF4-FFF2-40B4-BE49-F238E27FC236}">
                <a16:creationId xmlns:a16="http://schemas.microsoft.com/office/drawing/2014/main" id="{63066EB4-946E-558B-EDCE-3C8273EEC7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21250" y="5023833"/>
            <a:ext cx="549499" cy="549499"/>
          </a:xfrm>
          <a:prstGeom prst="rect">
            <a:avLst/>
          </a:prstGeom>
        </p:spPr>
      </p:pic>
    </p:spTree>
    <p:extLst>
      <p:ext uri="{BB962C8B-B14F-4D97-AF65-F5344CB8AC3E}">
        <p14:creationId xmlns:p14="http://schemas.microsoft.com/office/powerpoint/2010/main" val="51872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65DFA-C57C-7D96-9717-BEE3D6E6E789}"/>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707D8DD9-8715-C793-5180-779795DBEC93}"/>
              </a:ext>
            </a:extLst>
          </p:cNvPr>
          <p:cNvSpPr>
            <a:spLocks noGrp="1"/>
          </p:cNvSpPr>
          <p:nvPr>
            <p:ph type="body" sz="quarter" idx="11"/>
          </p:nvPr>
        </p:nvSpPr>
        <p:spPr>
          <a:xfrm>
            <a:off x="1209040" y="817329"/>
            <a:ext cx="10486774" cy="485060"/>
          </a:xfrm>
        </p:spPr>
        <p:txBody>
          <a:bodyPr/>
          <a:lstStyle/>
          <a:p>
            <a:r>
              <a:rPr lang="de-DE" sz="2400" b="1" dirty="0"/>
              <a:t>Geschäftsgeheimnisgesetz (</a:t>
            </a:r>
            <a:r>
              <a:rPr lang="de-DE" sz="2400" b="1" dirty="0" err="1"/>
              <a:t>GeschGehG</a:t>
            </a:r>
            <a:r>
              <a:rPr lang="de-DE" sz="2400" b="1" dirty="0"/>
              <a:t>)</a:t>
            </a:r>
          </a:p>
          <a:p>
            <a:r>
              <a:rPr lang="de-DE" sz="2400" dirty="0"/>
              <a:t>10. Herausforderung Darlegung vor Gericht (2/3)</a:t>
            </a:r>
          </a:p>
        </p:txBody>
      </p:sp>
      <p:sp>
        <p:nvSpPr>
          <p:cNvPr id="4" name="Textplatzhalter 3">
            <a:extLst>
              <a:ext uri="{FF2B5EF4-FFF2-40B4-BE49-F238E27FC236}">
                <a16:creationId xmlns:a16="http://schemas.microsoft.com/office/drawing/2014/main" id="{30F606D1-0802-8FC9-6EB4-230B2AADAA3F}"/>
              </a:ext>
            </a:extLst>
          </p:cNvPr>
          <p:cNvSpPr>
            <a:spLocks noGrp="1"/>
          </p:cNvSpPr>
          <p:nvPr>
            <p:ph type="body" sz="quarter" idx="13"/>
          </p:nvPr>
        </p:nvSpPr>
        <p:spPr/>
        <p:txBody>
          <a:bodyPr/>
          <a:lstStyle/>
          <a:p>
            <a:r>
              <a:rPr lang="de-DE" sz="2400" b="1" dirty="0"/>
              <a:t>IV.</a:t>
            </a:r>
          </a:p>
        </p:txBody>
      </p:sp>
      <p:sp>
        <p:nvSpPr>
          <p:cNvPr id="7" name="Textplatzhalter 6">
            <a:extLst>
              <a:ext uri="{FF2B5EF4-FFF2-40B4-BE49-F238E27FC236}">
                <a16:creationId xmlns:a16="http://schemas.microsoft.com/office/drawing/2014/main" id="{82872501-0471-517A-996E-AEB6BCA00BC0}"/>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13062F6D-0AEA-D8E1-E6F7-05BAE83A3F4E}"/>
              </a:ext>
            </a:extLst>
          </p:cNvPr>
          <p:cNvSpPr txBox="1">
            <a:spLocks/>
          </p:cNvSpPr>
          <p:nvPr/>
        </p:nvSpPr>
        <p:spPr>
          <a:xfrm>
            <a:off x="1209040" y="1818804"/>
            <a:ext cx="9980848"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de-DE" sz="2000" b="1" dirty="0">
                <a:latin typeface="Avenir Book"/>
                <a:ea typeface="Relais Display" pitchFamily="50" charset="0"/>
                <a:cs typeface="Relais Display" pitchFamily="50" charset="0"/>
                <a:sym typeface="Wingdings" panose="05000000000000000000" pitchFamily="2" charset="2"/>
              </a:rPr>
              <a:t>Problem</a:t>
            </a:r>
            <a:r>
              <a:rPr lang="de-DE" sz="2000" dirty="0">
                <a:latin typeface="Avenir Book"/>
                <a:ea typeface="Relais Display" pitchFamily="50" charset="0"/>
                <a:cs typeface="Relais Display" pitchFamily="50" charset="0"/>
                <a:sym typeface="Wingdings" panose="05000000000000000000" pitchFamily="2" charset="2"/>
              </a:rPr>
              <a:t>: Wer Unterlassung erwirken möchte, muss </a:t>
            </a:r>
            <a:r>
              <a:rPr lang="de-DE" sz="2000" b="1" dirty="0">
                <a:latin typeface="Avenir Book"/>
                <a:ea typeface="Relais Display" pitchFamily="50" charset="0"/>
                <a:cs typeface="Relais Display" pitchFamily="50" charset="0"/>
                <a:sym typeface="Wingdings" panose="05000000000000000000" pitchFamily="2" charset="2"/>
              </a:rPr>
              <a:t>hinreichend konkret </a:t>
            </a:r>
            <a:r>
              <a:rPr lang="de-DE" sz="2000" dirty="0">
                <a:latin typeface="Avenir Book"/>
                <a:ea typeface="Relais Display" pitchFamily="50" charset="0"/>
                <a:cs typeface="Relais Display" pitchFamily="50" charset="0"/>
                <a:sym typeface="Wingdings" panose="05000000000000000000" pitchFamily="2" charset="2"/>
              </a:rPr>
              <a:t>darlegen:</a:t>
            </a:r>
          </a:p>
          <a:p>
            <a:pPr marL="1028700" lvl="1" indent="-342900">
              <a:lnSpc>
                <a:spcPct val="100000"/>
              </a:lnSpc>
              <a:buFont typeface="Symbol" panose="05050102010706020507" pitchFamily="18" charset="2"/>
              <a:buChar char="-"/>
            </a:pPr>
            <a:r>
              <a:rPr lang="de-DE" sz="2000" b="1" dirty="0">
                <a:latin typeface="Avenir Book"/>
                <a:ea typeface="Relais Display" pitchFamily="50" charset="0"/>
                <a:cs typeface="Relais Display" pitchFamily="50" charset="0"/>
                <a:sym typeface="Wingdings" panose="05000000000000000000" pitchFamily="2" charset="2"/>
              </a:rPr>
              <a:t>welche Information </a:t>
            </a:r>
            <a:r>
              <a:rPr lang="de-DE" sz="2000" dirty="0">
                <a:latin typeface="Avenir Book"/>
                <a:ea typeface="Relais Display" pitchFamily="50" charset="0"/>
                <a:cs typeface="Relais Display" pitchFamily="50" charset="0"/>
                <a:sym typeface="Wingdings" panose="05000000000000000000" pitchFamily="2" charset="2"/>
              </a:rPr>
              <a:t>das konkrete Geschäftsgeheimnis sein soll</a:t>
            </a:r>
          </a:p>
          <a:p>
            <a:pPr marL="1028700" lvl="1" indent="-342900">
              <a:lnSpc>
                <a:spcPct val="100000"/>
              </a:lnSpc>
              <a:buFont typeface="Symbol" panose="05050102010706020507" pitchFamily="18" charset="2"/>
              <a:buChar char="-"/>
            </a:pPr>
            <a:r>
              <a:rPr lang="de-DE" sz="2000" b="1" dirty="0">
                <a:latin typeface="Avenir Book"/>
                <a:ea typeface="Relais Display" pitchFamily="50" charset="0"/>
                <a:cs typeface="Relais Display" pitchFamily="50" charset="0"/>
                <a:sym typeface="Wingdings" panose="05000000000000000000" pitchFamily="2" charset="2"/>
              </a:rPr>
              <a:t>warum </a:t>
            </a:r>
            <a:r>
              <a:rPr lang="de-DE" sz="2000" dirty="0">
                <a:latin typeface="Avenir Book"/>
                <a:ea typeface="Relais Display" pitchFamily="50" charset="0"/>
                <a:cs typeface="Relais Display" pitchFamily="50" charset="0"/>
                <a:sym typeface="Wingdings" panose="05000000000000000000" pitchFamily="2" charset="2"/>
              </a:rPr>
              <a:t>diese Information ein </a:t>
            </a:r>
            <a:r>
              <a:rPr lang="de-DE" sz="2000" b="1" dirty="0">
                <a:latin typeface="Avenir Book"/>
                <a:ea typeface="Relais Display" pitchFamily="50" charset="0"/>
                <a:cs typeface="Relais Display" pitchFamily="50" charset="0"/>
                <a:sym typeface="Wingdings" panose="05000000000000000000" pitchFamily="2" charset="2"/>
              </a:rPr>
              <a:t>Geschäftsgeheimnis </a:t>
            </a:r>
            <a:r>
              <a:rPr lang="de-DE" sz="2000" dirty="0">
                <a:latin typeface="Avenir Book"/>
                <a:ea typeface="Relais Display" pitchFamily="50" charset="0"/>
                <a:cs typeface="Relais Display" pitchFamily="50" charset="0"/>
                <a:sym typeface="Wingdings" panose="05000000000000000000" pitchFamily="2" charset="2"/>
              </a:rPr>
              <a:t>ist</a:t>
            </a:r>
          </a:p>
          <a:p>
            <a:pPr marL="1028700" lvl="1" indent="-342900">
              <a:lnSpc>
                <a:spcPct val="100000"/>
              </a:lnSpc>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welche Verletzungshandlung stattgefunden hat oder konkret droht. </a:t>
            </a:r>
          </a:p>
          <a:p>
            <a:pPr marL="285750" indent="-285750">
              <a:lnSpc>
                <a:spcPct val="100000"/>
              </a:lnSpc>
              <a:buFont typeface="Arial" panose="020B0604020202020204" pitchFamily="34" charset="0"/>
              <a:buChar char="•"/>
            </a:pPr>
            <a:r>
              <a:rPr lang="de-DE" sz="2000" b="1" dirty="0">
                <a:latin typeface="Avenir Book"/>
                <a:ea typeface="Relais Display" pitchFamily="50" charset="0"/>
                <a:cs typeface="Relais Display" pitchFamily="50" charset="0"/>
                <a:sym typeface="Wingdings" panose="05000000000000000000" pitchFamily="2" charset="2"/>
              </a:rPr>
              <a:t>Vor Gericht trägt </a:t>
            </a:r>
            <a:r>
              <a:rPr lang="de-DE" sz="2000" dirty="0">
                <a:latin typeface="Avenir Book"/>
                <a:ea typeface="Relais Display" pitchFamily="50" charset="0"/>
                <a:cs typeface="Relais Display" pitchFamily="50" charset="0"/>
                <a:sym typeface="Wingdings" panose="05000000000000000000" pitchFamily="2" charset="2"/>
              </a:rPr>
              <a:t>der </a:t>
            </a:r>
            <a:r>
              <a:rPr lang="de-DE" sz="2000" b="1" dirty="0">
                <a:latin typeface="Avenir Book"/>
                <a:ea typeface="Relais Display" pitchFamily="50" charset="0"/>
                <a:cs typeface="Relais Display" pitchFamily="50" charset="0"/>
                <a:sym typeface="Wingdings" panose="05000000000000000000" pitchFamily="2" charset="2"/>
              </a:rPr>
              <a:t>Antragssteller</a:t>
            </a:r>
            <a:r>
              <a:rPr lang="de-DE" sz="2000" dirty="0">
                <a:latin typeface="Avenir Book"/>
                <a:ea typeface="Relais Display" pitchFamily="50" charset="0"/>
                <a:cs typeface="Relais Display" pitchFamily="50" charset="0"/>
                <a:sym typeface="Wingdings" panose="05000000000000000000" pitchFamily="2" charset="2"/>
              </a:rPr>
              <a:t> die </a:t>
            </a:r>
            <a:r>
              <a:rPr lang="de-DE" sz="2000" b="1" dirty="0">
                <a:latin typeface="Avenir Book"/>
                <a:ea typeface="Relais Display" pitchFamily="50" charset="0"/>
                <a:cs typeface="Relais Display" pitchFamily="50" charset="0"/>
                <a:sym typeface="Wingdings" panose="05000000000000000000" pitchFamily="2" charset="2"/>
              </a:rPr>
              <a:t>Beweis- und Darlegungslast</a:t>
            </a:r>
            <a:r>
              <a:rPr lang="de-DE" sz="2000" dirty="0">
                <a:latin typeface="Avenir Book"/>
                <a:ea typeface="Relais Display" pitchFamily="50" charset="0"/>
                <a:cs typeface="Relais Display" pitchFamily="50" charset="0"/>
                <a:sym typeface="Wingdings" panose="05000000000000000000" pitchFamily="2" charset="2"/>
              </a:rPr>
              <a:t>.</a:t>
            </a:r>
          </a:p>
          <a:p>
            <a:pPr marL="285750" indent="-285750">
              <a:lnSpc>
                <a:spcPct val="100000"/>
              </a:lnSpc>
              <a:buFont typeface="Arial" panose="020B0604020202020204" pitchFamily="34" charset="0"/>
              <a:buChar char="•"/>
            </a:pPr>
            <a:r>
              <a:rPr lang="de-DE" sz="2000" b="1" dirty="0">
                <a:latin typeface="Avenir Book"/>
                <a:ea typeface="Relais Display" pitchFamily="50" charset="0"/>
                <a:cs typeface="Relais Display" pitchFamily="50" charset="0"/>
                <a:sym typeface="Wingdings" panose="05000000000000000000" pitchFamily="2" charset="2"/>
              </a:rPr>
              <a:t>Daher</a:t>
            </a:r>
            <a:r>
              <a:rPr lang="de-DE" sz="2000" dirty="0">
                <a:latin typeface="Avenir Book"/>
                <a:ea typeface="Relais Display" pitchFamily="50" charset="0"/>
                <a:cs typeface="Relais Display" pitchFamily="50" charset="0"/>
                <a:sym typeface="Wingdings" panose="05000000000000000000" pitchFamily="2" charset="2"/>
              </a:rPr>
              <a:t>: nicht zu pauschal bleiben – stattdessen</a:t>
            </a:r>
            <a:r>
              <a:rPr lang="de-DE" sz="2000" b="1" dirty="0">
                <a:latin typeface="Avenir Book"/>
                <a:ea typeface="Relais Display" pitchFamily="50" charset="0"/>
                <a:cs typeface="Relais Display" pitchFamily="50" charset="0"/>
                <a:sym typeface="Wingdings" panose="05000000000000000000" pitchFamily="2" charset="2"/>
              </a:rPr>
              <a:t>: </a:t>
            </a:r>
            <a:r>
              <a:rPr lang="de-DE" sz="2000" b="1" dirty="0">
                <a:highlight>
                  <a:srgbClr val="1FEEFF"/>
                </a:highlight>
                <a:latin typeface="Avenir Book"/>
                <a:ea typeface="Relais Display" pitchFamily="50" charset="0"/>
                <a:cs typeface="Relais Display" pitchFamily="50" charset="0"/>
                <a:sym typeface="Wingdings" panose="05000000000000000000" pitchFamily="2" charset="2"/>
              </a:rPr>
              <a:t>prozessuale Mittel ausschöpfen</a:t>
            </a:r>
          </a:p>
          <a:p>
            <a:pPr marL="285750" indent="-285750">
              <a:lnSpc>
                <a:spcPct val="100000"/>
              </a:lnSpc>
              <a:buFont typeface="Arial" panose="020B0604020202020204" pitchFamily="34" charset="0"/>
              <a:buChar char="•"/>
            </a:pPr>
            <a:r>
              <a:rPr lang="de-DE" sz="2000" dirty="0">
                <a:latin typeface="Avenir Book"/>
                <a:ea typeface="Relais Display" pitchFamily="50" charset="0"/>
                <a:cs typeface="Relais Display" pitchFamily="50" charset="0"/>
                <a:sym typeface="Wingdings" panose="05000000000000000000" pitchFamily="2" charset="2"/>
              </a:rPr>
              <a:t>Für Prozesse, die nur Geschäftsgeheimnisse tangieren, dient der neue § 273a ZPO</a:t>
            </a:r>
            <a:endParaRPr lang="de-DE" sz="2000" dirty="0">
              <a:highlight>
                <a:srgbClr val="1FEEFF"/>
              </a:highlight>
              <a:latin typeface="Avenir Book"/>
              <a:ea typeface="Relais Display" pitchFamily="50" charset="0"/>
              <a:cs typeface="Relais Display" pitchFamily="50" charset="0"/>
              <a:sym typeface="Wingdings" panose="05000000000000000000" pitchFamily="2" charset="2"/>
            </a:endParaRPr>
          </a:p>
          <a:p>
            <a:pPr marL="285750" indent="-285750">
              <a:lnSpc>
                <a:spcPct val="100000"/>
              </a:lnSpc>
              <a:buFont typeface="Arial" panose="020B0604020202020204" pitchFamily="34" charset="0"/>
              <a:buChar cha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6" name="Foliennummernplatzhalter 5">
            <a:extLst>
              <a:ext uri="{FF2B5EF4-FFF2-40B4-BE49-F238E27FC236}">
                <a16:creationId xmlns:a16="http://schemas.microsoft.com/office/drawing/2014/main" id="{FDB75AD0-1C5F-38F0-B317-2B211FDEE3A8}"/>
              </a:ext>
            </a:extLst>
          </p:cNvPr>
          <p:cNvSpPr>
            <a:spLocks noGrp="1"/>
          </p:cNvSpPr>
          <p:nvPr>
            <p:ph type="sldNum" sz="quarter" idx="16"/>
          </p:nvPr>
        </p:nvSpPr>
        <p:spPr/>
        <p:txBody>
          <a:bodyPr/>
          <a:lstStyle/>
          <a:p>
            <a:fld id="{47DD042D-7097-4953-A2C9-13CAF61C63AF}" type="slidenum">
              <a:rPr lang="de-DE"/>
              <a:t>25</a:t>
            </a:fld>
            <a:endParaRPr lang="de-DE" dirty="0"/>
          </a:p>
        </p:txBody>
      </p:sp>
    </p:spTree>
    <p:extLst>
      <p:ext uri="{BB962C8B-B14F-4D97-AF65-F5344CB8AC3E}">
        <p14:creationId xmlns:p14="http://schemas.microsoft.com/office/powerpoint/2010/main" val="261863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2A8D7-50A7-F5BE-84E8-CDAB18705141}"/>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8E6E3378-5A73-C7F4-9921-D38C439B5462}"/>
              </a:ext>
            </a:extLst>
          </p:cNvPr>
          <p:cNvSpPr>
            <a:spLocks noGrp="1"/>
          </p:cNvSpPr>
          <p:nvPr>
            <p:ph type="body" sz="quarter" idx="11"/>
          </p:nvPr>
        </p:nvSpPr>
        <p:spPr>
          <a:xfrm>
            <a:off x="1209040" y="817329"/>
            <a:ext cx="10486774" cy="485060"/>
          </a:xfrm>
        </p:spPr>
        <p:txBody>
          <a:bodyPr/>
          <a:lstStyle/>
          <a:p>
            <a:r>
              <a:rPr lang="de-DE" sz="2400" b="1" dirty="0"/>
              <a:t>Geschäftsgeheimnisgesetz (</a:t>
            </a:r>
            <a:r>
              <a:rPr lang="de-DE" sz="2400" b="1" dirty="0" err="1"/>
              <a:t>GeschGehG</a:t>
            </a:r>
            <a:r>
              <a:rPr lang="de-DE" sz="2400" b="1" dirty="0"/>
              <a:t>)</a:t>
            </a:r>
          </a:p>
          <a:p>
            <a:r>
              <a:rPr lang="de-DE" sz="2400" dirty="0"/>
              <a:t>10. Herausforderung Darlegung vor Gericht (3/3)</a:t>
            </a:r>
          </a:p>
        </p:txBody>
      </p:sp>
      <p:sp>
        <p:nvSpPr>
          <p:cNvPr id="4" name="Textplatzhalter 3">
            <a:extLst>
              <a:ext uri="{FF2B5EF4-FFF2-40B4-BE49-F238E27FC236}">
                <a16:creationId xmlns:a16="http://schemas.microsoft.com/office/drawing/2014/main" id="{94320B6E-EF92-0E0F-D05E-CAF191221455}"/>
              </a:ext>
            </a:extLst>
          </p:cNvPr>
          <p:cNvSpPr>
            <a:spLocks noGrp="1"/>
          </p:cNvSpPr>
          <p:nvPr>
            <p:ph type="body" sz="quarter" idx="13"/>
          </p:nvPr>
        </p:nvSpPr>
        <p:spPr/>
        <p:txBody>
          <a:bodyPr/>
          <a:lstStyle/>
          <a:p>
            <a:r>
              <a:rPr lang="de-DE" sz="2400" b="1" dirty="0"/>
              <a:t>IV.</a:t>
            </a:r>
          </a:p>
        </p:txBody>
      </p:sp>
      <p:sp>
        <p:nvSpPr>
          <p:cNvPr id="7" name="Textplatzhalter 6">
            <a:extLst>
              <a:ext uri="{FF2B5EF4-FFF2-40B4-BE49-F238E27FC236}">
                <a16:creationId xmlns:a16="http://schemas.microsoft.com/office/drawing/2014/main" id="{4FB60C89-7FE8-9172-61C6-261AE88FD2D0}"/>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0A950AD1-C9C4-9D8B-30FD-3C6FB4347562}"/>
              </a:ext>
            </a:extLst>
          </p:cNvPr>
          <p:cNvSpPr txBox="1">
            <a:spLocks/>
          </p:cNvSpPr>
          <p:nvPr/>
        </p:nvSpPr>
        <p:spPr>
          <a:xfrm>
            <a:off x="1209040" y="1818804"/>
            <a:ext cx="9980848"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de-DE" sz="2000" b="1" dirty="0">
                <a:latin typeface="Avenir Book" panose="02000503020000020003"/>
                <a:ea typeface="Relais Display" pitchFamily="50" charset="0"/>
                <a:cs typeface="Relais Display" pitchFamily="50" charset="0"/>
                <a:sym typeface="Wingdings" panose="05000000000000000000" pitchFamily="2" charset="2"/>
              </a:rPr>
              <a:t>Im Ausgangsfall:</a:t>
            </a:r>
          </a:p>
          <a:p>
            <a:pPr marL="457200" lvl="1" indent="0" algn="just">
              <a:lnSpc>
                <a:spcPct val="100000"/>
              </a:lnSpc>
              <a:spcAft>
                <a:spcPts val="500"/>
              </a:spcAft>
              <a:buNone/>
            </a:pPr>
            <a:r>
              <a:rPr lang="de-DE" sz="2000" i="1" dirty="0">
                <a:latin typeface="Avenir Book" panose="02000503020000020003"/>
              </a:rPr>
              <a:t>Aufgrund des Vortrags der … Klägerin ist … </a:t>
            </a:r>
            <a:r>
              <a:rPr lang="de-DE" sz="2000" b="1" i="1" dirty="0">
                <a:latin typeface="Avenir Book" panose="02000503020000020003"/>
              </a:rPr>
              <a:t>nicht hinreichend plausibel nachvollziehbar</a:t>
            </a:r>
            <a:r>
              <a:rPr lang="de-DE" sz="2000" i="1" dirty="0">
                <a:latin typeface="Avenir Book" panose="02000503020000020003"/>
              </a:rPr>
              <a:t>, dass Kenntnisse der streitgegenständlichen Produktionsmethoden </a:t>
            </a:r>
            <a:r>
              <a:rPr lang="de-DE" sz="2000" i="1" dirty="0">
                <a:highlight>
                  <a:srgbClr val="1FEEFF"/>
                </a:highlight>
                <a:latin typeface="Avenir Book" panose="02000503020000020003"/>
              </a:rPr>
              <a:t>überhaupt ein Geschäftsgeheimnis</a:t>
            </a:r>
            <a:r>
              <a:rPr lang="de-DE" sz="2000" i="1" dirty="0">
                <a:latin typeface="Avenir Book" panose="02000503020000020003"/>
              </a:rPr>
              <a:t> darstellen, welches </a:t>
            </a:r>
            <a:r>
              <a:rPr lang="de-DE" sz="2000" i="1" dirty="0">
                <a:highlight>
                  <a:srgbClr val="1FEEFF"/>
                </a:highlight>
                <a:latin typeface="Avenir Book" panose="02000503020000020003"/>
              </a:rPr>
              <a:t>nicht durch ein zulässiges Reverse Engineering</a:t>
            </a:r>
            <a:r>
              <a:rPr lang="de-DE" sz="2000" i="1" dirty="0">
                <a:latin typeface="Avenir Book" panose="02000503020000020003"/>
              </a:rPr>
              <a:t>, also durch </a:t>
            </a:r>
            <a:r>
              <a:rPr lang="de-DE" sz="2000" b="1" i="1" dirty="0">
                <a:latin typeface="Avenir Book" panose="02000503020000020003"/>
              </a:rPr>
              <a:t>Beobachten, Untersuchen, Rückbauen oder Testen</a:t>
            </a:r>
            <a:r>
              <a:rPr lang="de-DE" sz="2000" i="1" dirty="0">
                <a:latin typeface="Avenir Book" panose="02000503020000020003"/>
              </a:rPr>
              <a:t> eines Produkts oder Gegenstands zur Gewinnung des innewohnenden Geheimnisses erlangt werden können. </a:t>
            </a:r>
          </a:p>
          <a:p>
            <a:pPr marL="457200" lvl="1" indent="0" algn="just">
              <a:lnSpc>
                <a:spcPct val="100000"/>
              </a:lnSpc>
              <a:buNone/>
            </a:pPr>
            <a:r>
              <a:rPr lang="de-DE" sz="2000" i="1" dirty="0">
                <a:latin typeface="Avenir Book" panose="02000503020000020003"/>
              </a:rPr>
              <a:t>Ohne konkrete Anhaltspunkte über die Zusammensetzung und die Qualitätsmerkmale der Konkurrenzprodukte lässt sich weder die notwendige Beziehung zum notwendigen „geheimen“ Know-how der Klägerin noch zur Vergleichbarkeit der Produkte herstellen.</a:t>
            </a:r>
          </a:p>
          <a:p>
            <a:pPr marL="285750" indent="-285750" algn="just">
              <a:lnSpc>
                <a:spcPct val="100000"/>
              </a:lnSpc>
              <a:buFont typeface="Arial" panose="020B0604020202020204" pitchFamily="34" charset="0"/>
              <a:buChar char="•"/>
            </a:pPr>
            <a:r>
              <a:rPr lang="de-DE" sz="2000" b="1" dirty="0">
                <a:latin typeface="Avenir Book" panose="02000503020000020003"/>
                <a:ea typeface="Relais Display" pitchFamily="50" charset="0"/>
                <a:cs typeface="Relais Display" pitchFamily="50" charset="0"/>
                <a:sym typeface="Wingdings" panose="05000000000000000000" pitchFamily="2" charset="2"/>
              </a:rPr>
              <a:t>Erschütternd für Klagevortrag: </a:t>
            </a:r>
            <a:r>
              <a:rPr lang="de-DE" sz="2000" dirty="0">
                <a:latin typeface="Avenir Book" panose="02000503020000020003"/>
                <a:ea typeface="Relais Display" pitchFamily="50" charset="0"/>
                <a:cs typeface="Relais Display" pitchFamily="50" charset="0"/>
                <a:sym typeface="Wingdings" panose="05000000000000000000" pitchFamily="2" charset="2"/>
              </a:rPr>
              <a:t>Konkurrenz in China baut bereits vergleichbares Produkt.</a:t>
            </a:r>
          </a:p>
          <a:p>
            <a:pPr algn="ctr">
              <a:lnSpc>
                <a:spcPct val="100000"/>
              </a:lnSpc>
            </a:pPr>
            <a:br>
              <a:rPr lang="de-DE" sz="1800" b="1" dirty="0">
                <a:highlight>
                  <a:srgbClr val="1FEEFF"/>
                </a:highlight>
              </a:rPr>
            </a:br>
            <a:r>
              <a:rPr lang="de-DE" sz="1800" b="1" dirty="0">
                <a:highlight>
                  <a:srgbClr val="1FEEFF"/>
                </a:highlight>
              </a:rPr>
              <a:t>LAG Köln, 28.09.2022 – 11 Sa 128/22 (Vorinstanz)</a:t>
            </a:r>
          </a:p>
          <a:p>
            <a:pPr algn="ctr">
              <a:lnSpc>
                <a:spcPct val="100000"/>
              </a:lnSpc>
            </a:pPr>
            <a:endParaRPr lang="de-DE" sz="2000" b="1" dirty="0">
              <a:latin typeface="Avenir Book" panose="02000503020000020003"/>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6" name="Foliennummernplatzhalter 5">
            <a:extLst>
              <a:ext uri="{FF2B5EF4-FFF2-40B4-BE49-F238E27FC236}">
                <a16:creationId xmlns:a16="http://schemas.microsoft.com/office/drawing/2014/main" id="{67CDFCC5-6DFA-9189-3896-0969D24308A9}"/>
              </a:ext>
            </a:extLst>
          </p:cNvPr>
          <p:cNvSpPr>
            <a:spLocks noGrp="1"/>
          </p:cNvSpPr>
          <p:nvPr>
            <p:ph type="sldNum" sz="quarter" idx="16"/>
          </p:nvPr>
        </p:nvSpPr>
        <p:spPr/>
        <p:txBody>
          <a:bodyPr/>
          <a:lstStyle/>
          <a:p>
            <a:fld id="{47DD042D-7097-4953-A2C9-13CAF61C63AF}" type="slidenum">
              <a:rPr lang="de-DE"/>
              <a:t>26</a:t>
            </a:fld>
            <a:endParaRPr lang="de-DE" dirty="0"/>
          </a:p>
        </p:txBody>
      </p:sp>
      <p:sp>
        <p:nvSpPr>
          <p:cNvPr id="5" name="Textfeld 4">
            <a:extLst>
              <a:ext uri="{FF2B5EF4-FFF2-40B4-BE49-F238E27FC236}">
                <a16:creationId xmlns:a16="http://schemas.microsoft.com/office/drawing/2014/main" id="{24AC844A-29F6-D410-DB50-356B5D505A54}"/>
              </a:ext>
            </a:extLst>
          </p:cNvPr>
          <p:cNvSpPr txBox="1"/>
          <p:nvPr/>
        </p:nvSpPr>
        <p:spPr>
          <a:xfrm>
            <a:off x="3808904" y="3795747"/>
            <a:ext cx="184731" cy="369332"/>
          </a:xfrm>
          <a:prstGeom prst="rect">
            <a:avLst/>
          </a:prstGeom>
          <a:noFill/>
        </p:spPr>
        <p:txBody>
          <a:bodyPr wrap="none" rtlCol="0">
            <a:spAutoFit/>
          </a:bodyPr>
          <a:lstStyle/>
          <a:p>
            <a:endParaRPr lang="de-DE" dirty="0"/>
          </a:p>
        </p:txBody>
      </p:sp>
    </p:spTree>
    <p:extLst>
      <p:ext uri="{BB962C8B-B14F-4D97-AF65-F5344CB8AC3E}">
        <p14:creationId xmlns:p14="http://schemas.microsoft.com/office/powerpoint/2010/main" val="132427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08E6D-DA76-12B1-7C06-99F29418AEA1}"/>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A0876245-2CEC-A2CE-4336-930A7CC49347}"/>
              </a:ext>
            </a:extLst>
          </p:cNvPr>
          <p:cNvSpPr>
            <a:spLocks noGrp="1"/>
          </p:cNvSpPr>
          <p:nvPr>
            <p:ph type="body" sz="quarter" idx="11"/>
          </p:nvPr>
        </p:nvSpPr>
        <p:spPr>
          <a:xfrm>
            <a:off x="1209040" y="817329"/>
            <a:ext cx="10486774" cy="485060"/>
          </a:xfrm>
        </p:spPr>
        <p:txBody>
          <a:bodyPr/>
          <a:lstStyle/>
          <a:p>
            <a:r>
              <a:rPr lang="de-DE" sz="2400" b="1" dirty="0"/>
              <a:t>Geschäftsgeheimnisgesetz (</a:t>
            </a:r>
            <a:r>
              <a:rPr lang="de-DE" sz="2400" b="1" dirty="0" err="1"/>
              <a:t>GeschGehG</a:t>
            </a:r>
            <a:r>
              <a:rPr lang="de-DE" sz="2400" b="1" dirty="0"/>
              <a:t>)</a:t>
            </a:r>
          </a:p>
          <a:p>
            <a:r>
              <a:rPr lang="de-DE" sz="2400" dirty="0"/>
              <a:t>11. Anwendung auf den Ausgangsfall (1/2)</a:t>
            </a:r>
          </a:p>
        </p:txBody>
      </p:sp>
      <p:sp>
        <p:nvSpPr>
          <p:cNvPr id="4" name="Textplatzhalter 3">
            <a:extLst>
              <a:ext uri="{FF2B5EF4-FFF2-40B4-BE49-F238E27FC236}">
                <a16:creationId xmlns:a16="http://schemas.microsoft.com/office/drawing/2014/main" id="{45420B8B-B6F3-ED8F-FE9C-22186B632ADF}"/>
              </a:ext>
            </a:extLst>
          </p:cNvPr>
          <p:cNvSpPr>
            <a:spLocks noGrp="1"/>
          </p:cNvSpPr>
          <p:nvPr>
            <p:ph type="body" sz="quarter" idx="13"/>
          </p:nvPr>
        </p:nvSpPr>
        <p:spPr/>
        <p:txBody>
          <a:bodyPr/>
          <a:lstStyle/>
          <a:p>
            <a:r>
              <a:rPr lang="de-DE" sz="2400" b="1" dirty="0"/>
              <a:t>IV.</a:t>
            </a:r>
          </a:p>
        </p:txBody>
      </p:sp>
      <p:sp>
        <p:nvSpPr>
          <p:cNvPr id="7" name="Textplatzhalter 6">
            <a:extLst>
              <a:ext uri="{FF2B5EF4-FFF2-40B4-BE49-F238E27FC236}">
                <a16:creationId xmlns:a16="http://schemas.microsoft.com/office/drawing/2014/main" id="{FBF338DB-805F-1869-6C54-4155CF428F5D}"/>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6FBFCB39-995C-0D1D-7EF8-6ECA19B7B07C}"/>
              </a:ext>
            </a:extLst>
          </p:cNvPr>
          <p:cNvSpPr txBox="1">
            <a:spLocks/>
          </p:cNvSpPr>
          <p:nvPr/>
        </p:nvSpPr>
        <p:spPr>
          <a:xfrm>
            <a:off x="1209040" y="1801219"/>
            <a:ext cx="10202739"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Aft>
                <a:spcPts val="1000"/>
              </a:spcAft>
              <a:buClr>
                <a:srgbClr val="1FEEFF"/>
              </a:buClr>
              <a:buFont typeface="Arial" panose="020B0604020202020204" pitchFamily="34" charset="0"/>
              <a:buChar char="•"/>
            </a:pPr>
            <a:r>
              <a:rPr lang="de-DE" sz="2000" b="1"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Geheimhaltungsmaßnahmen nach Darstellung des Unternehmens:</a:t>
            </a:r>
          </a:p>
          <a:p>
            <a:pPr marL="809625" indent="-536575">
              <a:lnSpc>
                <a:spcPct val="100000"/>
              </a:lnSpc>
              <a:spcAft>
                <a:spcPts val="500"/>
              </a:spcAft>
              <a:buClr>
                <a:srgbClr val="1FEEFF"/>
              </a:buClr>
              <a:buFont typeface="Symbol" panose="05050102010706020507" pitchFamily="18" charset="2"/>
              <a:buChar char="-"/>
            </a:pPr>
            <a:r>
              <a:rPr lang="de-DE" sz="2000"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Daten wurden nach </a:t>
            </a:r>
            <a:r>
              <a:rPr lang="de-DE" sz="2000" b="1" dirty="0">
                <a:solidFill>
                  <a:srgbClr val="0B1220"/>
                </a:solidFill>
                <a:highlight>
                  <a:srgbClr val="1FEEFF"/>
                </a:highlight>
                <a:latin typeface="Avenir Book" panose="02000503020000020003"/>
                <a:ea typeface="Relais Display" pitchFamily="50" charset="0"/>
                <a:cs typeface="Relais Display" pitchFamily="50" charset="0"/>
                <a:sym typeface="Wingdings" panose="05000000000000000000" pitchFamily="2" charset="2"/>
              </a:rPr>
              <a:t>„</a:t>
            </a:r>
            <a:r>
              <a:rPr lang="de-DE" sz="2000" b="1" dirty="0" err="1">
                <a:solidFill>
                  <a:srgbClr val="0B1220"/>
                </a:solidFill>
                <a:highlight>
                  <a:srgbClr val="1FEEFF"/>
                </a:highlight>
                <a:latin typeface="Avenir Book" panose="02000503020000020003"/>
                <a:ea typeface="Relais Display" pitchFamily="50" charset="0"/>
                <a:cs typeface="Relais Display" pitchFamily="50" charset="0"/>
                <a:sym typeface="Wingdings" panose="05000000000000000000" pitchFamily="2" charset="2"/>
              </a:rPr>
              <a:t>need</a:t>
            </a:r>
            <a:r>
              <a:rPr lang="de-DE" sz="2000" b="1" dirty="0">
                <a:solidFill>
                  <a:srgbClr val="0B1220"/>
                </a:solidFill>
                <a:highlight>
                  <a:srgbClr val="1FEEFF"/>
                </a:highlight>
                <a:latin typeface="Avenir Book" panose="02000503020000020003"/>
                <a:ea typeface="Relais Display" pitchFamily="50" charset="0"/>
                <a:cs typeface="Relais Display" pitchFamily="50" charset="0"/>
                <a:sym typeface="Wingdings" panose="05000000000000000000" pitchFamily="2" charset="2"/>
              </a:rPr>
              <a:t>-</a:t>
            </a:r>
            <a:r>
              <a:rPr lang="de-DE" sz="2000" b="1" dirty="0" err="1">
                <a:solidFill>
                  <a:srgbClr val="0B1220"/>
                </a:solidFill>
                <a:highlight>
                  <a:srgbClr val="1FEEFF"/>
                </a:highlight>
                <a:latin typeface="Avenir Book" panose="02000503020000020003"/>
                <a:ea typeface="Relais Display" pitchFamily="50" charset="0"/>
                <a:cs typeface="Relais Display" pitchFamily="50" charset="0"/>
                <a:sym typeface="Wingdings" panose="05000000000000000000" pitchFamily="2" charset="2"/>
              </a:rPr>
              <a:t>to</a:t>
            </a:r>
            <a:r>
              <a:rPr lang="de-DE" sz="2000" b="1" dirty="0">
                <a:solidFill>
                  <a:srgbClr val="0B1220"/>
                </a:solidFill>
                <a:highlight>
                  <a:srgbClr val="1FEEFF"/>
                </a:highlight>
                <a:latin typeface="Avenir Book" panose="02000503020000020003"/>
                <a:ea typeface="Relais Display" pitchFamily="50" charset="0"/>
                <a:cs typeface="Relais Display" pitchFamily="50" charset="0"/>
                <a:sym typeface="Wingdings" panose="05000000000000000000" pitchFamily="2" charset="2"/>
              </a:rPr>
              <a:t>-</a:t>
            </a:r>
            <a:r>
              <a:rPr lang="de-DE" sz="2000" b="1" dirty="0" err="1">
                <a:solidFill>
                  <a:srgbClr val="0B1220"/>
                </a:solidFill>
                <a:highlight>
                  <a:srgbClr val="1FEEFF"/>
                </a:highlight>
                <a:latin typeface="Avenir Book" panose="02000503020000020003"/>
                <a:ea typeface="Relais Display" pitchFamily="50" charset="0"/>
                <a:cs typeface="Relais Display" pitchFamily="50" charset="0"/>
                <a:sym typeface="Wingdings" panose="05000000000000000000" pitchFamily="2" charset="2"/>
              </a:rPr>
              <a:t>know</a:t>
            </a:r>
            <a:r>
              <a:rPr lang="de-DE" sz="2000" b="1" dirty="0">
                <a:solidFill>
                  <a:srgbClr val="0B1220"/>
                </a:solidFill>
                <a:highlight>
                  <a:srgbClr val="1FEEFF"/>
                </a:highlight>
                <a:latin typeface="Avenir Book" panose="02000503020000020003"/>
                <a:ea typeface="Relais Display" pitchFamily="50" charset="0"/>
                <a:cs typeface="Relais Display" pitchFamily="50" charset="0"/>
                <a:sym typeface="Wingdings" panose="05000000000000000000" pitchFamily="2" charset="2"/>
              </a:rPr>
              <a:t>-Prinzip“</a:t>
            </a:r>
            <a:r>
              <a:rPr lang="de-DE" sz="2000" b="1"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 </a:t>
            </a:r>
            <a:r>
              <a:rPr lang="de-DE" sz="2000"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nur den F&amp;E-Mitarbeitern geteilt, welche sie zum Bedienen der Maschinen benötigten.</a:t>
            </a:r>
          </a:p>
          <a:p>
            <a:pPr marL="809625" indent="-536575">
              <a:lnSpc>
                <a:spcPct val="100000"/>
              </a:lnSpc>
              <a:spcAft>
                <a:spcPts val="500"/>
              </a:spcAft>
              <a:buClr>
                <a:srgbClr val="1FEEFF"/>
              </a:buClr>
              <a:buFont typeface="Symbol" panose="05050102010706020507" pitchFamily="18" charset="2"/>
              <a:buChar char="-"/>
            </a:pPr>
            <a:r>
              <a:rPr lang="de-DE" sz="2000"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Alle Mitarbeiter wurden über </a:t>
            </a:r>
            <a:r>
              <a:rPr lang="de-DE" sz="2000" b="1" dirty="0">
                <a:solidFill>
                  <a:srgbClr val="0B1220"/>
                </a:solidFill>
                <a:highlight>
                  <a:srgbClr val="1FEEFF"/>
                </a:highlight>
                <a:latin typeface="Avenir Book" panose="02000503020000020003"/>
                <a:ea typeface="Relais Display" pitchFamily="50" charset="0"/>
                <a:cs typeface="Relais Display" pitchFamily="50" charset="0"/>
                <a:sym typeface="Wingdings" panose="05000000000000000000" pitchFamily="2" charset="2"/>
              </a:rPr>
              <a:t>Wert der Information</a:t>
            </a:r>
            <a:r>
              <a:rPr lang="de-DE" sz="2000" b="1"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 </a:t>
            </a:r>
            <a:r>
              <a:rPr lang="de-DE" sz="2000"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informiert</a:t>
            </a:r>
          </a:p>
          <a:p>
            <a:pPr marL="809625" indent="-536575">
              <a:lnSpc>
                <a:spcPct val="100000"/>
              </a:lnSpc>
              <a:spcAft>
                <a:spcPts val="500"/>
              </a:spcAft>
              <a:buClr>
                <a:srgbClr val="1FEEFF"/>
              </a:buClr>
              <a:buFont typeface="Symbol" panose="05050102010706020507" pitchFamily="18" charset="2"/>
              <a:buChar char="-"/>
            </a:pPr>
            <a:r>
              <a:rPr lang="de-DE" sz="2000" b="1" dirty="0">
                <a:solidFill>
                  <a:srgbClr val="0B1220"/>
                </a:solidFill>
                <a:highlight>
                  <a:srgbClr val="1FEEFF"/>
                </a:highlight>
                <a:latin typeface="Avenir Book" panose="02000503020000020003"/>
                <a:ea typeface="Relais Display" pitchFamily="50" charset="0"/>
                <a:cs typeface="Relais Display" pitchFamily="50" charset="0"/>
                <a:sym typeface="Wingdings" panose="05000000000000000000" pitchFamily="2" charset="2"/>
              </a:rPr>
              <a:t>Hinweis</a:t>
            </a:r>
            <a:r>
              <a:rPr lang="de-DE" sz="2000"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 aller Mitarbeiter auf </a:t>
            </a:r>
            <a:r>
              <a:rPr lang="de-DE" sz="2000" b="1" dirty="0">
                <a:solidFill>
                  <a:srgbClr val="0B1220"/>
                </a:solidFill>
                <a:highlight>
                  <a:srgbClr val="1FEEFF"/>
                </a:highlight>
                <a:latin typeface="Avenir Book" panose="02000503020000020003"/>
                <a:ea typeface="Relais Display" pitchFamily="50" charset="0"/>
                <a:cs typeface="Relais Display" pitchFamily="50" charset="0"/>
                <a:sym typeface="Wingdings" panose="05000000000000000000" pitchFamily="2" charset="2"/>
              </a:rPr>
              <a:t>Vertraulichkeit</a:t>
            </a:r>
          </a:p>
          <a:p>
            <a:pPr marL="809625" indent="-536575">
              <a:lnSpc>
                <a:spcPct val="100000"/>
              </a:lnSpc>
              <a:spcAft>
                <a:spcPts val="500"/>
              </a:spcAft>
              <a:buClr>
                <a:srgbClr val="1FEEFF"/>
              </a:buClr>
              <a:buFont typeface="Symbol" panose="05050102010706020507" pitchFamily="18" charset="2"/>
              <a:buChar char="-"/>
            </a:pPr>
            <a:r>
              <a:rPr lang="de-DE" sz="2000" b="1" dirty="0">
                <a:solidFill>
                  <a:srgbClr val="0B1220"/>
                </a:solidFill>
                <a:highlight>
                  <a:srgbClr val="1FEEFF"/>
                </a:highlight>
                <a:latin typeface="Avenir Book" panose="02000503020000020003"/>
                <a:ea typeface="Relais Display" pitchFamily="50" charset="0"/>
                <a:cs typeface="Relais Display" pitchFamily="50" charset="0"/>
                <a:sym typeface="Wingdings" panose="05000000000000000000" pitchFamily="2" charset="2"/>
              </a:rPr>
              <a:t>Technische Sicherheitsmaßnahmen</a:t>
            </a:r>
            <a:r>
              <a:rPr lang="de-DE" sz="2000" b="1"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 </a:t>
            </a:r>
            <a:r>
              <a:rPr lang="de-DE" sz="2000"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ergriffen</a:t>
            </a:r>
          </a:p>
          <a:p>
            <a:pPr marL="809625" indent="-536575">
              <a:lnSpc>
                <a:spcPct val="100000"/>
              </a:lnSpc>
              <a:spcAft>
                <a:spcPts val="500"/>
              </a:spcAft>
              <a:buClr>
                <a:srgbClr val="1FEEFF"/>
              </a:buClr>
              <a:buFont typeface="Symbol" panose="05050102010706020507" pitchFamily="18" charset="2"/>
              <a:buChar char="-"/>
            </a:pPr>
            <a:r>
              <a:rPr lang="de-DE" sz="2000"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Angemessene </a:t>
            </a:r>
            <a:r>
              <a:rPr lang="de-DE" sz="2000" b="1" dirty="0">
                <a:solidFill>
                  <a:srgbClr val="0B1220"/>
                </a:solidFill>
                <a:highlight>
                  <a:srgbClr val="1FEEFF"/>
                </a:highlight>
                <a:latin typeface="Avenir Book" panose="02000503020000020003"/>
                <a:ea typeface="Relais Display" pitchFamily="50" charset="0"/>
                <a:cs typeface="Relais Display" pitchFamily="50" charset="0"/>
                <a:sym typeface="Wingdings" panose="05000000000000000000" pitchFamily="2" charset="2"/>
              </a:rPr>
              <a:t>IT-Sicherheit</a:t>
            </a:r>
            <a:r>
              <a:rPr lang="de-DE" sz="2000"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 etabliert</a:t>
            </a:r>
          </a:p>
          <a:p>
            <a:pPr marL="809625" indent="-536575">
              <a:lnSpc>
                <a:spcPct val="100000"/>
              </a:lnSpc>
              <a:spcAft>
                <a:spcPts val="500"/>
              </a:spcAft>
              <a:buClr>
                <a:srgbClr val="1FEEFF"/>
              </a:buClr>
              <a:buFont typeface="Symbol" panose="05050102010706020507" pitchFamily="18" charset="2"/>
              <a:buChar char="-"/>
            </a:pPr>
            <a:r>
              <a:rPr lang="de-DE" sz="2000"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Kontrolle </a:t>
            </a:r>
            <a:r>
              <a:rPr lang="de-DE" sz="2000" b="1" dirty="0">
                <a:solidFill>
                  <a:srgbClr val="0B1220"/>
                </a:solidFill>
                <a:highlight>
                  <a:srgbClr val="1FEEFF"/>
                </a:highlight>
                <a:latin typeface="Avenir Book" panose="02000503020000020003"/>
                <a:ea typeface="Relais Display" pitchFamily="50" charset="0"/>
                <a:cs typeface="Relais Display" pitchFamily="50" charset="0"/>
                <a:sym typeface="Wingdings" panose="05000000000000000000" pitchFamily="2" charset="2"/>
              </a:rPr>
              <a:t>Zugang zu Betriebsgelände</a:t>
            </a:r>
            <a:r>
              <a:rPr lang="de-DE" sz="2000"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 und zu den </a:t>
            </a:r>
            <a:r>
              <a:rPr lang="de-DE" sz="2000" b="1" dirty="0">
                <a:solidFill>
                  <a:srgbClr val="0B1220"/>
                </a:solidFill>
                <a:highlight>
                  <a:srgbClr val="1FEEFF"/>
                </a:highlight>
                <a:latin typeface="Avenir Book" panose="02000503020000020003"/>
                <a:ea typeface="Relais Display" pitchFamily="50" charset="0"/>
                <a:cs typeface="Relais Display" pitchFamily="50" charset="0"/>
                <a:sym typeface="Wingdings" panose="05000000000000000000" pitchFamily="2" charset="2"/>
              </a:rPr>
              <a:t>Geschäftsräumen</a:t>
            </a:r>
            <a:endParaRPr lang="de-DE" sz="2000" dirty="0">
              <a:solidFill>
                <a:srgbClr val="0B1220"/>
              </a:solidFill>
              <a:highlight>
                <a:srgbClr val="1FEEFF"/>
              </a:highlight>
              <a:latin typeface="Avenir Book" panose="02000503020000020003"/>
              <a:ea typeface="Relais Display" pitchFamily="50" charset="0"/>
              <a:cs typeface="Relais Display" pitchFamily="50" charset="0"/>
              <a:sym typeface="Wingdings" panose="05000000000000000000" pitchFamily="2" charset="2"/>
            </a:endParaRPr>
          </a:p>
          <a:p>
            <a:pPr marL="971550" lvl="1" indent="-285750">
              <a:lnSpc>
                <a:spcPct val="100000"/>
              </a:lnSpc>
              <a:buFont typeface="Symbol" panose="05050102010706020507" pitchFamily="18" charset="2"/>
              <a:buChar char="-"/>
            </a:pPr>
            <a:endParaRPr lang="de-DE" sz="1800" dirty="0">
              <a:solidFill>
                <a:srgbClr val="0B1220"/>
              </a:solidFill>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5" name="Foliennummernplatzhalter 4">
            <a:extLst>
              <a:ext uri="{FF2B5EF4-FFF2-40B4-BE49-F238E27FC236}">
                <a16:creationId xmlns:a16="http://schemas.microsoft.com/office/drawing/2014/main" id="{0E3446E6-175F-CC62-6717-1EE65079BB27}"/>
              </a:ext>
            </a:extLst>
          </p:cNvPr>
          <p:cNvSpPr>
            <a:spLocks noGrp="1"/>
          </p:cNvSpPr>
          <p:nvPr>
            <p:ph type="sldNum" sz="quarter" idx="16"/>
          </p:nvPr>
        </p:nvSpPr>
        <p:spPr/>
        <p:txBody>
          <a:bodyPr/>
          <a:lstStyle/>
          <a:p>
            <a:fld id="{411BB6CC-3BA8-4915-8318-AAB7E6B703CB}" type="slidenum">
              <a:rPr lang="de-DE"/>
              <a:t>27</a:t>
            </a:fld>
            <a:endParaRPr lang="de-DE" dirty="0"/>
          </a:p>
        </p:txBody>
      </p:sp>
    </p:spTree>
    <p:extLst>
      <p:ext uri="{BB962C8B-B14F-4D97-AF65-F5344CB8AC3E}">
        <p14:creationId xmlns:p14="http://schemas.microsoft.com/office/powerpoint/2010/main" val="410644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83D50-E354-E766-A53C-5C65638959A5}"/>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8300C7B9-6897-FD3F-42BB-25D0F1D2454C}"/>
              </a:ext>
            </a:extLst>
          </p:cNvPr>
          <p:cNvSpPr>
            <a:spLocks noGrp="1"/>
          </p:cNvSpPr>
          <p:nvPr>
            <p:ph type="body" sz="quarter" idx="11"/>
          </p:nvPr>
        </p:nvSpPr>
        <p:spPr>
          <a:xfrm>
            <a:off x="1209040" y="817329"/>
            <a:ext cx="10486774" cy="485060"/>
          </a:xfrm>
        </p:spPr>
        <p:txBody>
          <a:bodyPr/>
          <a:lstStyle/>
          <a:p>
            <a:r>
              <a:rPr lang="de-DE" sz="2400" b="1" dirty="0"/>
              <a:t>Geschäftsgeheimnisgesetz (</a:t>
            </a:r>
            <a:r>
              <a:rPr lang="de-DE" sz="2400" b="1" dirty="0" err="1"/>
              <a:t>GeschGehG</a:t>
            </a:r>
            <a:r>
              <a:rPr lang="de-DE" sz="2400" b="1" dirty="0"/>
              <a:t>)</a:t>
            </a:r>
          </a:p>
          <a:p>
            <a:r>
              <a:rPr lang="de-DE" sz="2400" dirty="0"/>
              <a:t>11. Anwendung auf den Ausgangsfall (2/2)</a:t>
            </a:r>
          </a:p>
        </p:txBody>
      </p:sp>
      <p:sp>
        <p:nvSpPr>
          <p:cNvPr id="4" name="Textplatzhalter 3">
            <a:extLst>
              <a:ext uri="{FF2B5EF4-FFF2-40B4-BE49-F238E27FC236}">
                <a16:creationId xmlns:a16="http://schemas.microsoft.com/office/drawing/2014/main" id="{F7C9B25B-0045-9E69-FA8B-154BB95EAD96}"/>
              </a:ext>
            </a:extLst>
          </p:cNvPr>
          <p:cNvSpPr>
            <a:spLocks noGrp="1"/>
          </p:cNvSpPr>
          <p:nvPr>
            <p:ph type="body" sz="quarter" idx="13"/>
          </p:nvPr>
        </p:nvSpPr>
        <p:spPr/>
        <p:txBody>
          <a:bodyPr/>
          <a:lstStyle/>
          <a:p>
            <a:r>
              <a:rPr lang="de-DE" sz="2400" b="1" dirty="0"/>
              <a:t>IV.</a:t>
            </a:r>
          </a:p>
        </p:txBody>
      </p:sp>
      <p:sp>
        <p:nvSpPr>
          <p:cNvPr id="7" name="Textplatzhalter 6">
            <a:extLst>
              <a:ext uri="{FF2B5EF4-FFF2-40B4-BE49-F238E27FC236}">
                <a16:creationId xmlns:a16="http://schemas.microsoft.com/office/drawing/2014/main" id="{3A24BC07-67A8-B2B8-AB7B-168A98BF8AC7}"/>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E38AE6B0-CC1A-13F1-8CD7-55A314C64974}"/>
              </a:ext>
            </a:extLst>
          </p:cNvPr>
          <p:cNvSpPr txBox="1">
            <a:spLocks/>
          </p:cNvSpPr>
          <p:nvPr/>
        </p:nvSpPr>
        <p:spPr>
          <a:xfrm>
            <a:off x="1209040" y="1792427"/>
            <a:ext cx="10202739"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Aft>
                <a:spcPts val="1000"/>
              </a:spcAft>
              <a:buClr>
                <a:srgbClr val="1FEEFF"/>
              </a:buClr>
              <a:buFont typeface="Arial" panose="020B0604020202020204" pitchFamily="34" charset="0"/>
              <a:buChar char="•"/>
            </a:pPr>
            <a:r>
              <a:rPr lang="de-DE" sz="2000" b="1"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BAG zum Schutz der Daten nach dem </a:t>
            </a:r>
            <a:r>
              <a:rPr lang="de-DE" sz="2000" b="1" dirty="0" err="1">
                <a:solidFill>
                  <a:srgbClr val="0B1220"/>
                </a:solidFill>
                <a:latin typeface="Avenir Book" panose="02000503020000020003"/>
                <a:ea typeface="Relais Display" pitchFamily="50" charset="0"/>
                <a:cs typeface="Relais Display" pitchFamily="50" charset="0"/>
                <a:sym typeface="Wingdings" panose="05000000000000000000" pitchFamily="2" charset="2"/>
              </a:rPr>
              <a:t>GeschGehG</a:t>
            </a:r>
            <a:r>
              <a:rPr lang="de-DE" sz="2000" b="1"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a:t>
            </a:r>
          </a:p>
          <a:p>
            <a:pPr marL="809625" indent="-536575">
              <a:lnSpc>
                <a:spcPct val="100000"/>
              </a:lnSpc>
              <a:spcAft>
                <a:spcPts val="1000"/>
              </a:spcAft>
              <a:buClr>
                <a:srgbClr val="1FEEFF"/>
              </a:buClr>
              <a:buFont typeface="Symbol" panose="05050102010706020507" pitchFamily="18" charset="2"/>
              <a:buChar char="-"/>
            </a:pPr>
            <a:r>
              <a:rPr lang="de-DE" sz="2000"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Behauptete </a:t>
            </a:r>
            <a:r>
              <a:rPr lang="de-DE" sz="2000" b="1"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Sicherungsmaßnahmen </a:t>
            </a:r>
            <a:r>
              <a:rPr lang="de-DE" sz="2000"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gewährleisten mit Blick auf den wirtschaftlichen </a:t>
            </a:r>
            <a:r>
              <a:rPr lang="de-DE" sz="2000" b="1" dirty="0">
                <a:solidFill>
                  <a:srgbClr val="0B1220"/>
                </a:solidFill>
                <a:highlight>
                  <a:srgbClr val="1FEEFF"/>
                </a:highlight>
                <a:latin typeface="Avenir Book" panose="02000503020000020003"/>
                <a:ea typeface="Relais Display" pitchFamily="50" charset="0"/>
                <a:cs typeface="Relais Display" pitchFamily="50" charset="0"/>
                <a:sym typeface="Wingdings" panose="05000000000000000000" pitchFamily="2" charset="2"/>
              </a:rPr>
              <a:t>Wert</a:t>
            </a:r>
            <a:r>
              <a:rPr lang="de-DE" sz="2000"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 der technischen Daten </a:t>
            </a:r>
            <a:r>
              <a:rPr lang="de-DE" sz="2000" b="1"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keinen angemessenen Geheimnisschutz</a:t>
            </a:r>
            <a:r>
              <a:rPr lang="de-DE" sz="2000"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a:t>
            </a:r>
          </a:p>
          <a:p>
            <a:pPr marL="809625" indent="-536575">
              <a:lnSpc>
                <a:spcPct val="100000"/>
              </a:lnSpc>
              <a:spcAft>
                <a:spcPts val="1000"/>
              </a:spcAft>
              <a:buClr>
                <a:srgbClr val="1FEEFF"/>
              </a:buClr>
              <a:buFont typeface="Symbol" panose="05050102010706020507" pitchFamily="18" charset="2"/>
              <a:buChar char="-"/>
            </a:pPr>
            <a:r>
              <a:rPr lang="de-DE" sz="2000"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Es fehle an </a:t>
            </a:r>
            <a:r>
              <a:rPr lang="de-DE" sz="2000" b="1" dirty="0">
                <a:solidFill>
                  <a:srgbClr val="0B1220"/>
                </a:solidFill>
                <a:highlight>
                  <a:srgbClr val="00FFFF"/>
                </a:highlight>
                <a:latin typeface="Avenir Book" panose="02000503020000020003"/>
                <a:ea typeface="Relais Display" pitchFamily="50" charset="0"/>
                <a:cs typeface="Relais Display" pitchFamily="50" charset="0"/>
                <a:sym typeface="Wingdings" panose="05000000000000000000" pitchFamily="2" charset="2"/>
              </a:rPr>
              <a:t>arbeitsvertraglicher Verschwiegenheitsklausel</a:t>
            </a:r>
            <a:r>
              <a:rPr lang="de-DE" sz="2000" b="1"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 </a:t>
            </a:r>
            <a:r>
              <a:rPr lang="de-DE" sz="2000"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hinsichtlich </a:t>
            </a:r>
            <a:r>
              <a:rPr lang="de-DE" sz="2000" b="1" dirty="0">
                <a:solidFill>
                  <a:srgbClr val="0B1220"/>
                </a:solidFill>
                <a:highlight>
                  <a:srgbClr val="00FFFF"/>
                </a:highlight>
                <a:latin typeface="Avenir Book" panose="02000503020000020003"/>
                <a:ea typeface="Relais Display" pitchFamily="50" charset="0"/>
                <a:cs typeface="Relais Display" pitchFamily="50" charset="0"/>
                <a:sym typeface="Wingdings" panose="05000000000000000000" pitchFamily="2" charset="2"/>
              </a:rPr>
              <a:t>konkreter Informationen</a:t>
            </a:r>
            <a:r>
              <a:rPr lang="de-DE" sz="2000"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 und der </a:t>
            </a:r>
            <a:r>
              <a:rPr lang="de-DE" sz="2000" b="1" dirty="0">
                <a:solidFill>
                  <a:srgbClr val="0B1220"/>
                </a:solidFill>
                <a:highlight>
                  <a:srgbClr val="00FFFF"/>
                </a:highlight>
                <a:latin typeface="Avenir Book" panose="02000503020000020003"/>
                <a:ea typeface="Relais Display" pitchFamily="50" charset="0"/>
                <a:cs typeface="Relais Display" pitchFamily="50" charset="0"/>
                <a:sym typeface="Wingdings" panose="05000000000000000000" pitchFamily="2" charset="2"/>
              </a:rPr>
              <a:t>Einrichtung eines Kontrollsystems</a:t>
            </a:r>
            <a:r>
              <a:rPr lang="de-DE" sz="2000"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a:t>
            </a:r>
          </a:p>
          <a:p>
            <a:pPr marL="809625" indent="-536575">
              <a:lnSpc>
                <a:spcPct val="100000"/>
              </a:lnSpc>
              <a:spcAft>
                <a:spcPts val="1000"/>
              </a:spcAft>
              <a:buClr>
                <a:srgbClr val="1FEEFF"/>
              </a:buClr>
              <a:buFont typeface="Symbol" panose="05050102010706020507" pitchFamily="18" charset="2"/>
              <a:buChar char="-"/>
            </a:pPr>
            <a:r>
              <a:rPr lang="de-DE" sz="2000"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Vortrag bzgl. </a:t>
            </a:r>
            <a:r>
              <a:rPr lang="de-DE" sz="2000" b="1" dirty="0">
                <a:solidFill>
                  <a:srgbClr val="0B1220"/>
                </a:solidFill>
                <a:highlight>
                  <a:srgbClr val="00FFFF"/>
                </a:highlight>
                <a:latin typeface="Avenir Book" panose="02000503020000020003"/>
                <a:ea typeface="Relais Display" pitchFamily="50" charset="0"/>
                <a:cs typeface="Relais Display" pitchFamily="50" charset="0"/>
                <a:sym typeface="Wingdings" panose="05000000000000000000" pitchFamily="2" charset="2"/>
              </a:rPr>
              <a:t>technischer Sicherheitsmaßnahmen </a:t>
            </a:r>
            <a:r>
              <a:rPr lang="de-DE" sz="2000"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und einer </a:t>
            </a:r>
            <a:r>
              <a:rPr lang="de-DE" sz="2000" b="1" dirty="0">
                <a:solidFill>
                  <a:srgbClr val="0B1220"/>
                </a:solidFill>
                <a:highlight>
                  <a:srgbClr val="00FFFF"/>
                </a:highlight>
                <a:latin typeface="Avenir Book" panose="02000503020000020003"/>
                <a:ea typeface="Relais Display" pitchFamily="50" charset="0"/>
                <a:cs typeface="Relais Display" pitchFamily="50" charset="0"/>
                <a:sym typeface="Wingdings" panose="05000000000000000000" pitchFamily="2" charset="2"/>
              </a:rPr>
              <a:t>angemessenen IT-Sicherheit </a:t>
            </a:r>
            <a:r>
              <a:rPr lang="de-DE" sz="2000" dirty="0">
                <a:solidFill>
                  <a:srgbClr val="0B1220"/>
                </a:solidFill>
                <a:latin typeface="Avenir Book" panose="02000503020000020003"/>
                <a:ea typeface="Relais Display" pitchFamily="50" charset="0"/>
                <a:cs typeface="Relais Display" pitchFamily="50" charset="0"/>
                <a:sym typeface="Wingdings" panose="05000000000000000000" pitchFamily="2" charset="2"/>
              </a:rPr>
              <a:t>zu pauschal. </a:t>
            </a:r>
          </a:p>
          <a:p>
            <a:pPr marL="273050" defTabSz="809625">
              <a:lnSpc>
                <a:spcPct val="100000"/>
              </a:lnSpc>
              <a:spcAft>
                <a:spcPts val="1000"/>
              </a:spcAft>
              <a:buClr>
                <a:srgbClr val="1FEEFF"/>
              </a:buClr>
            </a:pPr>
            <a:r>
              <a:rPr lang="de-DE" sz="2000" dirty="0">
                <a:latin typeface="Avenir Book" panose="02000503020000020003"/>
                <a:ea typeface="Relais Display" pitchFamily="50" charset="0"/>
                <a:cs typeface="Relais Display" pitchFamily="50" charset="0"/>
                <a:sym typeface="Wingdings" panose="05000000000000000000" pitchFamily="2" charset="2"/>
              </a:rPr>
              <a:t>	</a:t>
            </a:r>
            <a:r>
              <a:rPr lang="de-DE" sz="2000" b="1" dirty="0">
                <a:latin typeface="Avenir Book" panose="02000503020000020003"/>
                <a:ea typeface="Relais Display" pitchFamily="50" charset="0"/>
                <a:cs typeface="Relais Display" pitchFamily="50" charset="0"/>
                <a:sym typeface="Wingdings" panose="05000000000000000000" pitchFamily="2" charset="2"/>
              </a:rPr>
              <a:t>Kein Schutz der technischen Daten nach dem </a:t>
            </a:r>
            <a:r>
              <a:rPr lang="de-DE" sz="2000" b="1" dirty="0" err="1">
                <a:latin typeface="Avenir Book" panose="02000503020000020003"/>
                <a:ea typeface="Relais Display" pitchFamily="50" charset="0"/>
                <a:cs typeface="Relais Display" pitchFamily="50" charset="0"/>
                <a:sym typeface="Wingdings" panose="05000000000000000000" pitchFamily="2" charset="2"/>
              </a:rPr>
              <a:t>GeschGehG</a:t>
            </a:r>
            <a:endParaRPr lang="de-DE" sz="2000" b="1" dirty="0">
              <a:solidFill>
                <a:srgbClr val="0B1220"/>
              </a:solidFill>
              <a:latin typeface="Avenir Book" panose="02000503020000020003"/>
              <a:ea typeface="Relais Display" pitchFamily="50" charset="0"/>
              <a:cs typeface="Relais Display" pitchFamily="50" charset="0"/>
              <a:sym typeface="Wingdings" panose="05000000000000000000" pitchFamily="2" charset="2"/>
            </a:endParaRPr>
          </a:p>
          <a:p>
            <a:pPr marL="809625" indent="-536575">
              <a:lnSpc>
                <a:spcPct val="100000"/>
              </a:lnSpc>
              <a:buClr>
                <a:srgbClr val="1FEEFF"/>
              </a:buClr>
              <a:buFont typeface="Symbol" panose="05050102010706020507" pitchFamily="18" charset="2"/>
              <a:buChar char="-"/>
            </a:pPr>
            <a:endParaRPr lang="de-DE" sz="2000" dirty="0">
              <a:solidFill>
                <a:srgbClr val="0B1220"/>
              </a:solidFill>
              <a:latin typeface="Avenir Book"/>
              <a:ea typeface="Relais Display" pitchFamily="50" charset="0"/>
              <a:cs typeface="Relais Display" pitchFamily="50" charset="0"/>
              <a:sym typeface="Wingdings" panose="05000000000000000000" pitchFamily="2" charset="2"/>
            </a:endParaRPr>
          </a:p>
          <a:p>
            <a:pPr marL="971550" lvl="1" indent="-285750">
              <a:lnSpc>
                <a:spcPct val="100000"/>
              </a:lnSpc>
              <a:buFont typeface="Symbol" panose="05050102010706020507" pitchFamily="18" charset="2"/>
              <a:buChar char="-"/>
            </a:pPr>
            <a:endParaRPr lang="de-DE" sz="1800" dirty="0">
              <a:solidFill>
                <a:srgbClr val="0B1220"/>
              </a:solidFill>
              <a:latin typeface="Relais Display" pitchFamily="50" charset="0"/>
              <a:ea typeface="Relais Display" pitchFamily="50" charset="0"/>
              <a:cs typeface="Relais Display" pitchFamily="50" charset="0"/>
              <a:sym typeface="Wingdings" panose="05000000000000000000" pitchFamily="2" charset="2"/>
            </a:endParaRPr>
          </a:p>
          <a:p>
            <a:pPr marL="971550" lvl="1" indent="-285750">
              <a:lnSpc>
                <a:spcPct val="100000"/>
              </a:lnSpc>
              <a:buFont typeface="Symbol" panose="05050102010706020507" pitchFamily="18" charset="2"/>
              <a:buChar char="-"/>
            </a:pPr>
            <a:endParaRPr lang="de-DE" sz="1800" dirty="0">
              <a:solidFill>
                <a:srgbClr val="0B1220"/>
              </a:solidFill>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5" name="Foliennummernplatzhalter 4">
            <a:extLst>
              <a:ext uri="{FF2B5EF4-FFF2-40B4-BE49-F238E27FC236}">
                <a16:creationId xmlns:a16="http://schemas.microsoft.com/office/drawing/2014/main" id="{5E4B961E-D652-D66B-3A9E-73876E409EDD}"/>
              </a:ext>
            </a:extLst>
          </p:cNvPr>
          <p:cNvSpPr>
            <a:spLocks noGrp="1"/>
          </p:cNvSpPr>
          <p:nvPr>
            <p:ph type="sldNum" sz="quarter" idx="16"/>
          </p:nvPr>
        </p:nvSpPr>
        <p:spPr/>
        <p:txBody>
          <a:bodyPr/>
          <a:lstStyle/>
          <a:p>
            <a:fld id="{411BB6CC-3BA8-4915-8318-AAB7E6B703CB}" type="slidenum">
              <a:rPr lang="de-DE"/>
              <a:t>28</a:t>
            </a:fld>
            <a:endParaRPr lang="de-DE" dirty="0"/>
          </a:p>
        </p:txBody>
      </p:sp>
      <p:pic>
        <p:nvPicPr>
          <p:cNvPr id="8" name="Grafik 7" descr="Waage der Justitia mit einfarbiger Füllung">
            <a:extLst>
              <a:ext uri="{FF2B5EF4-FFF2-40B4-BE49-F238E27FC236}">
                <a16:creationId xmlns:a16="http://schemas.microsoft.com/office/drawing/2014/main" id="{03696E40-2864-DB28-1401-125E421663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52664" y="1632518"/>
            <a:ext cx="630296" cy="630296"/>
          </a:xfrm>
          <a:prstGeom prst="rect">
            <a:avLst/>
          </a:prstGeom>
        </p:spPr>
      </p:pic>
    </p:spTree>
    <p:extLst>
      <p:ext uri="{BB962C8B-B14F-4D97-AF65-F5344CB8AC3E}">
        <p14:creationId xmlns:p14="http://schemas.microsoft.com/office/powerpoint/2010/main" val="315408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1126B-9580-40AE-97EB-D0DF5749CD59}"/>
            </a:ext>
          </a:extLst>
        </p:cNvPr>
        <p:cNvGrpSpPr/>
        <p:nvPr/>
      </p:nvGrpSpPr>
      <p:grpSpPr>
        <a:xfrm>
          <a:off x="0" y="0"/>
          <a:ext cx="0" cy="0"/>
          <a:chOff x="0" y="0"/>
          <a:chExt cx="0" cy="0"/>
        </a:xfrm>
      </p:grpSpPr>
      <p:pic>
        <p:nvPicPr>
          <p:cNvPr id="15" name="Grafik 14" descr="Wecker mit einfarbiger Füllung">
            <a:extLst>
              <a:ext uri="{FF2B5EF4-FFF2-40B4-BE49-F238E27FC236}">
                <a16:creationId xmlns:a16="http://schemas.microsoft.com/office/drawing/2014/main" id="{B4FDA9C6-F9C4-5896-7F7F-DFE5C1E69F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3682" y="3455597"/>
            <a:ext cx="1255295" cy="1255295"/>
          </a:xfrm>
          <a:prstGeom prst="rect">
            <a:avLst/>
          </a:prstGeom>
        </p:spPr>
      </p:pic>
      <p:sp>
        <p:nvSpPr>
          <p:cNvPr id="2" name="Textplatzhalter 1">
            <a:extLst>
              <a:ext uri="{FF2B5EF4-FFF2-40B4-BE49-F238E27FC236}">
                <a16:creationId xmlns:a16="http://schemas.microsoft.com/office/drawing/2014/main" id="{F9337B8C-A9D9-C024-EF97-D57F6839643A}"/>
              </a:ext>
            </a:extLst>
          </p:cNvPr>
          <p:cNvSpPr>
            <a:spLocks noGrp="1"/>
          </p:cNvSpPr>
          <p:nvPr>
            <p:ph type="body" sz="quarter" idx="11"/>
          </p:nvPr>
        </p:nvSpPr>
        <p:spPr>
          <a:xfrm>
            <a:off x="1209040" y="817329"/>
            <a:ext cx="10486774" cy="485060"/>
          </a:xfrm>
        </p:spPr>
        <p:txBody>
          <a:bodyPr/>
          <a:lstStyle/>
          <a:p>
            <a:r>
              <a:rPr lang="de-DE" sz="2400" b="1" dirty="0"/>
              <a:t>Geschäftsgeheimnisgesetz (</a:t>
            </a:r>
            <a:r>
              <a:rPr lang="de-DE" sz="2400" b="1" dirty="0" err="1"/>
              <a:t>GeschGehG</a:t>
            </a:r>
            <a:r>
              <a:rPr lang="de-DE" sz="2400" b="1" dirty="0"/>
              <a:t>)</a:t>
            </a:r>
          </a:p>
          <a:p>
            <a:r>
              <a:rPr lang="de-DE" sz="2400" dirty="0"/>
              <a:t>12. </a:t>
            </a:r>
            <a:r>
              <a:rPr lang="de-DE" sz="2400" dirty="0">
                <a:solidFill>
                  <a:srgbClr val="0B1220"/>
                </a:solidFill>
                <a:latin typeface="Relais Display" pitchFamily="50" charset="0"/>
                <a:ea typeface="Relais Display" pitchFamily="50" charset="0"/>
                <a:cs typeface="Relais Display" pitchFamily="50" charset="0"/>
                <a:sym typeface="Wingdings" panose="05000000000000000000" pitchFamily="2" charset="2"/>
              </a:rPr>
              <a:t>Wichtige Fristen im Überblick</a:t>
            </a:r>
          </a:p>
          <a:p>
            <a:endParaRPr lang="de-DE" sz="2400" dirty="0"/>
          </a:p>
        </p:txBody>
      </p:sp>
      <p:sp>
        <p:nvSpPr>
          <p:cNvPr id="4" name="Textplatzhalter 3">
            <a:extLst>
              <a:ext uri="{FF2B5EF4-FFF2-40B4-BE49-F238E27FC236}">
                <a16:creationId xmlns:a16="http://schemas.microsoft.com/office/drawing/2014/main" id="{4DC2A8D1-071B-8885-DC88-0B8AAFEE8E9A}"/>
              </a:ext>
            </a:extLst>
          </p:cNvPr>
          <p:cNvSpPr>
            <a:spLocks noGrp="1"/>
          </p:cNvSpPr>
          <p:nvPr>
            <p:ph type="body" sz="quarter" idx="13"/>
          </p:nvPr>
        </p:nvSpPr>
        <p:spPr/>
        <p:txBody>
          <a:bodyPr/>
          <a:lstStyle/>
          <a:p>
            <a:r>
              <a:rPr lang="de-DE" sz="2400" b="1" dirty="0"/>
              <a:t>IV.</a:t>
            </a:r>
          </a:p>
        </p:txBody>
      </p:sp>
      <p:sp>
        <p:nvSpPr>
          <p:cNvPr id="7" name="Textplatzhalter 6">
            <a:extLst>
              <a:ext uri="{FF2B5EF4-FFF2-40B4-BE49-F238E27FC236}">
                <a16:creationId xmlns:a16="http://schemas.microsoft.com/office/drawing/2014/main" id="{0A51E1FF-5C93-7345-7B33-45B8396C30DA}"/>
              </a:ext>
            </a:extLst>
          </p:cNvPr>
          <p:cNvSpPr>
            <a:spLocks noGrp="1"/>
          </p:cNvSpPr>
          <p:nvPr>
            <p:ph type="body" sz="quarter" idx="10"/>
          </p:nvPr>
        </p:nvSpPr>
        <p:spPr/>
        <p:txBody>
          <a:bodyPr/>
          <a:lstStyle/>
          <a:p>
            <a:r>
              <a:rPr lang="de-DE" dirty="0"/>
              <a:t>Schutz von Geschäftsgeheimnissen – Dr. Anne-Kathrin </a:t>
            </a:r>
            <a:r>
              <a:rPr lang="de-DE" dirty="0" err="1"/>
              <a:t>Bertke</a:t>
            </a:r>
            <a:endParaRPr lang="de-DE" dirty="0"/>
          </a:p>
          <a:p>
            <a:endParaRPr lang="de-DE" dirty="0"/>
          </a:p>
        </p:txBody>
      </p:sp>
      <p:sp>
        <p:nvSpPr>
          <p:cNvPr id="3" name="Textplatzhalter 4">
            <a:extLst>
              <a:ext uri="{FF2B5EF4-FFF2-40B4-BE49-F238E27FC236}">
                <a16:creationId xmlns:a16="http://schemas.microsoft.com/office/drawing/2014/main" id="{291ACE45-B9AC-6F4C-03FA-1482BDF42923}"/>
              </a:ext>
            </a:extLst>
          </p:cNvPr>
          <p:cNvSpPr txBox="1">
            <a:spLocks/>
          </p:cNvSpPr>
          <p:nvPr/>
        </p:nvSpPr>
        <p:spPr>
          <a:xfrm>
            <a:off x="1209040" y="1862878"/>
            <a:ext cx="10611484"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Aft>
                <a:spcPts val="300"/>
              </a:spcAft>
              <a:buClr>
                <a:srgbClr val="1FEEFF"/>
              </a:buClr>
              <a:buFont typeface="Arial" panose="020B0604020202020204" pitchFamily="34" charset="0"/>
              <a:buChar char="•"/>
            </a:pP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a:t>
            </a:r>
            <a:r>
              <a:rPr lang="de-DE" sz="2000" b="1" dirty="0">
                <a:solidFill>
                  <a:srgbClr val="0B1220"/>
                </a:solidFill>
                <a:highlight>
                  <a:srgbClr val="1FEEFF"/>
                </a:highlight>
                <a:latin typeface="Avenir Book"/>
                <a:ea typeface="Relais Display" pitchFamily="50" charset="0"/>
                <a:cs typeface="Relais Display" pitchFamily="50" charset="0"/>
                <a:sym typeface="Wingdings" panose="05000000000000000000" pitchFamily="2" charset="2"/>
              </a:rPr>
              <a:t>Regelverjährung</a:t>
            </a: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  3 Jahre nach Kenntnis (§§ 195, 199 Abs. 1 BGB); 10-Jahres-Höchstfrist auch bei Nichtkenntnis </a:t>
            </a:r>
          </a:p>
          <a:p>
            <a:pPr marL="285750" indent="-285750">
              <a:lnSpc>
                <a:spcPct val="100000"/>
              </a:lnSpc>
              <a:spcAft>
                <a:spcPts val="300"/>
              </a:spcAft>
              <a:buClr>
                <a:srgbClr val="1FEEFF"/>
              </a:buClr>
              <a:buFont typeface="Arial" panose="020B0604020202020204" pitchFamily="34" charset="0"/>
              <a:buChar char="•"/>
            </a:pPr>
            <a:r>
              <a:rPr lang="de-DE" sz="2000" b="1" dirty="0">
                <a:solidFill>
                  <a:srgbClr val="0B1220"/>
                </a:solidFill>
                <a:latin typeface="Avenir Book"/>
                <a:ea typeface="Relais Display" pitchFamily="50" charset="0"/>
                <a:cs typeface="Relais Display" pitchFamily="50" charset="0"/>
                <a:sym typeface="Wingdings" panose="05000000000000000000" pitchFamily="2" charset="2"/>
              </a:rPr>
              <a:t>Gewinnabschöpfung</a:t>
            </a: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 (bei Verjährung des Schadensersatzes): 6 Jahre nach Entstehung (§ 13 </a:t>
            </a:r>
            <a:r>
              <a:rPr lang="de-DE" sz="2000" dirty="0" err="1">
                <a:solidFill>
                  <a:srgbClr val="0B1220"/>
                </a:solidFill>
                <a:latin typeface="Avenir Book"/>
                <a:ea typeface="Relais Display" pitchFamily="50" charset="0"/>
                <a:cs typeface="Relais Display" pitchFamily="50" charset="0"/>
                <a:sym typeface="Wingdings" panose="05000000000000000000" pitchFamily="2" charset="2"/>
              </a:rPr>
              <a:t>GeschGehG</a:t>
            </a: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a:t>
            </a:r>
          </a:p>
          <a:p>
            <a:pPr marL="285750" indent="-285750">
              <a:lnSpc>
                <a:spcPct val="100000"/>
              </a:lnSpc>
              <a:spcAft>
                <a:spcPts val="300"/>
              </a:spcAft>
              <a:buClr>
                <a:srgbClr val="1FEEFF"/>
              </a:buClr>
              <a:buFont typeface="Arial" panose="020B0604020202020204" pitchFamily="34" charset="0"/>
              <a:buChar char="•"/>
            </a:pPr>
            <a:r>
              <a:rPr lang="de-DE" sz="2000" b="1" dirty="0">
                <a:solidFill>
                  <a:srgbClr val="0B1220"/>
                </a:solidFill>
                <a:latin typeface="Avenir Book"/>
                <a:ea typeface="Relais Display" pitchFamily="50" charset="0"/>
                <a:cs typeface="Relais Display" pitchFamily="50" charset="0"/>
                <a:sym typeface="Wingdings" panose="05000000000000000000" pitchFamily="2" charset="2"/>
              </a:rPr>
              <a:t>Eilrechtsschutz</a:t>
            </a: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 Keine gesetzliche Frist, aber kein Anordnungsgrund, wenn Dringlichkeit</a:t>
            </a:r>
            <a:br>
              <a:rPr lang="de-DE" sz="2000" dirty="0">
                <a:solidFill>
                  <a:srgbClr val="0B1220"/>
                </a:solidFill>
                <a:latin typeface="Avenir Book"/>
                <a:ea typeface="Relais Display" pitchFamily="50" charset="0"/>
                <a:cs typeface="Relais Display" pitchFamily="50" charset="0"/>
                <a:sym typeface="Wingdings" panose="05000000000000000000" pitchFamily="2" charset="2"/>
              </a:rPr>
            </a:b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durch Zuwarten widerlegt wird</a:t>
            </a:r>
          </a:p>
          <a:p>
            <a:pPr marL="285750" indent="-285750">
              <a:lnSpc>
                <a:spcPct val="100000"/>
              </a:lnSpc>
              <a:spcAft>
                <a:spcPts val="300"/>
              </a:spcAft>
              <a:buClr>
                <a:srgbClr val="1FEEFF"/>
              </a:buClr>
              <a:buFont typeface="Arial" panose="020B0604020202020204" pitchFamily="34" charset="0"/>
              <a:buChar char="•"/>
            </a:pPr>
            <a:r>
              <a:rPr lang="de-DE" sz="2000" b="1" dirty="0">
                <a:solidFill>
                  <a:srgbClr val="0B1220"/>
                </a:solidFill>
                <a:latin typeface="Avenir Book"/>
                <a:ea typeface="Relais Display" pitchFamily="50" charset="0"/>
                <a:cs typeface="Relais Display" pitchFamily="50" charset="0"/>
                <a:sym typeface="Wingdings" panose="05000000000000000000" pitchFamily="2" charset="2"/>
              </a:rPr>
              <a:t>Prozessgeheimhaltung</a:t>
            </a: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 Anordnung der Vertraulichkeit mit Klageschrift beantragen</a:t>
            </a:r>
          </a:p>
          <a:p>
            <a:pPr marL="285750" indent="-285750">
              <a:lnSpc>
                <a:spcPct val="100000"/>
              </a:lnSpc>
              <a:spcAft>
                <a:spcPts val="300"/>
              </a:spcAft>
              <a:buClr>
                <a:srgbClr val="1FEEFF"/>
              </a:buClr>
              <a:buFont typeface="Arial" panose="020B0604020202020204" pitchFamily="34" charset="0"/>
              <a:buChar char="•"/>
            </a:pPr>
            <a:r>
              <a:rPr lang="de-DE" sz="2000" b="1" dirty="0">
                <a:solidFill>
                  <a:srgbClr val="0B1220"/>
                </a:solidFill>
                <a:highlight>
                  <a:srgbClr val="1FEEFF"/>
                </a:highlight>
                <a:latin typeface="Avenir Book"/>
                <a:ea typeface="Relais Display" pitchFamily="50" charset="0"/>
                <a:cs typeface="Relais Display" pitchFamily="50" charset="0"/>
                <a:sym typeface="Wingdings" panose="05000000000000000000" pitchFamily="2" charset="2"/>
              </a:rPr>
              <a:t>Vertragliche/tarifliche Ausschlussfristen</a:t>
            </a: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 beachten!</a:t>
            </a:r>
          </a:p>
          <a:p>
            <a:pPr marL="285750" indent="-285750">
              <a:lnSpc>
                <a:spcPct val="100000"/>
              </a:lnSpc>
              <a:buFont typeface="Arial" panose="020B0604020202020204" pitchFamily="34" charset="0"/>
              <a:buChar cha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5" name="Foliennummernplatzhalter 4">
            <a:extLst>
              <a:ext uri="{FF2B5EF4-FFF2-40B4-BE49-F238E27FC236}">
                <a16:creationId xmlns:a16="http://schemas.microsoft.com/office/drawing/2014/main" id="{F47B9924-A2D0-C36B-0602-D7B8A271574B}"/>
              </a:ext>
            </a:extLst>
          </p:cNvPr>
          <p:cNvSpPr>
            <a:spLocks noGrp="1"/>
          </p:cNvSpPr>
          <p:nvPr>
            <p:ph type="sldNum" sz="quarter" idx="16"/>
          </p:nvPr>
        </p:nvSpPr>
        <p:spPr/>
        <p:txBody>
          <a:bodyPr/>
          <a:lstStyle/>
          <a:p>
            <a:fld id="{AE3844F4-6614-4BDB-8F9F-5FA999719054}" type="slidenum">
              <a:rPr lang="de-DE"/>
              <a:t>29</a:t>
            </a:fld>
            <a:endParaRPr lang="de-DE" dirty="0"/>
          </a:p>
        </p:txBody>
      </p:sp>
      <p:pic>
        <p:nvPicPr>
          <p:cNvPr id="14" name="Grafik 13" descr="Wecker mit einfarbiger Füllung">
            <a:extLst>
              <a:ext uri="{FF2B5EF4-FFF2-40B4-BE49-F238E27FC236}">
                <a16:creationId xmlns:a16="http://schemas.microsoft.com/office/drawing/2014/main" id="{AC50ECBC-C591-FC2F-CE41-E928D82027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40519" y="3429000"/>
            <a:ext cx="1255295" cy="1255295"/>
          </a:xfrm>
          <a:prstGeom prst="rect">
            <a:avLst/>
          </a:prstGeom>
        </p:spPr>
      </p:pic>
    </p:spTree>
    <p:extLst>
      <p:ext uri="{BB962C8B-B14F-4D97-AF65-F5344CB8AC3E}">
        <p14:creationId xmlns:p14="http://schemas.microsoft.com/office/powerpoint/2010/main" val="3004987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B85B1-C476-3A88-1ABD-D7BB2B0D7AEB}"/>
            </a:ext>
          </a:extLst>
        </p:cNvPr>
        <p:cNvGrpSpPr/>
        <p:nvPr/>
      </p:nvGrpSpPr>
      <p:grpSpPr>
        <a:xfrm>
          <a:off x="0" y="0"/>
          <a:ext cx="0" cy="0"/>
          <a:chOff x="0" y="0"/>
          <a:chExt cx="0" cy="0"/>
        </a:xfrm>
      </p:grpSpPr>
      <p:pic>
        <p:nvPicPr>
          <p:cNvPr id="22" name="Grafik 21" descr="Übertragen mit einfarbiger Füllung">
            <a:extLst>
              <a:ext uri="{FF2B5EF4-FFF2-40B4-BE49-F238E27FC236}">
                <a16:creationId xmlns:a16="http://schemas.microsoft.com/office/drawing/2014/main" id="{9BB95BAD-A37C-D3C4-FCB2-FD84407781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2971800"/>
            <a:ext cx="914400" cy="914400"/>
          </a:xfrm>
          <a:prstGeom prst="rect">
            <a:avLst/>
          </a:prstGeom>
        </p:spPr>
      </p:pic>
      <p:pic>
        <p:nvPicPr>
          <p:cNvPr id="23" name="Grafik 22" descr="Übertragen mit einfarbiger Füllung">
            <a:extLst>
              <a:ext uri="{FF2B5EF4-FFF2-40B4-BE49-F238E27FC236}">
                <a16:creationId xmlns:a16="http://schemas.microsoft.com/office/drawing/2014/main" id="{D98CCC73-D887-D4E4-9143-26AD410F15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61575" y="2940050"/>
            <a:ext cx="914400" cy="914400"/>
          </a:xfrm>
          <a:prstGeom prst="rect">
            <a:avLst/>
          </a:prstGeom>
        </p:spPr>
      </p:pic>
      <p:sp>
        <p:nvSpPr>
          <p:cNvPr id="20" name="Rechteck 19">
            <a:extLst>
              <a:ext uri="{FF2B5EF4-FFF2-40B4-BE49-F238E27FC236}">
                <a16:creationId xmlns:a16="http://schemas.microsoft.com/office/drawing/2014/main" id="{E76BF65E-28FC-27D3-8144-AA4A5F0C7760}"/>
              </a:ext>
            </a:extLst>
          </p:cNvPr>
          <p:cNvSpPr/>
          <p:nvPr/>
        </p:nvSpPr>
        <p:spPr>
          <a:xfrm>
            <a:off x="7345335" y="2483363"/>
            <a:ext cx="3592072" cy="2304361"/>
          </a:xfrm>
          <a:prstGeom prst="rect">
            <a:avLst/>
          </a:prstGeom>
          <a:solidFill>
            <a:srgbClr val="1FEEF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a:latin typeface="Relais Display"/>
            </a:endParaRPr>
          </a:p>
        </p:txBody>
      </p:sp>
      <p:sp>
        <p:nvSpPr>
          <p:cNvPr id="19" name="Rechteck 18">
            <a:extLst>
              <a:ext uri="{FF2B5EF4-FFF2-40B4-BE49-F238E27FC236}">
                <a16:creationId xmlns:a16="http://schemas.microsoft.com/office/drawing/2014/main" id="{62C3CA6F-DC5C-1D89-CAD8-ED366D2BC5C1}"/>
              </a:ext>
            </a:extLst>
          </p:cNvPr>
          <p:cNvSpPr/>
          <p:nvPr/>
        </p:nvSpPr>
        <p:spPr>
          <a:xfrm>
            <a:off x="7345336" y="1933179"/>
            <a:ext cx="3592072" cy="489465"/>
          </a:xfrm>
          <a:prstGeom prst="rect">
            <a:avLst/>
          </a:prstGeom>
          <a:solidFill>
            <a:srgbClr val="1F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id="{71CC6FF8-2AB3-BF66-331D-5BB661971926}"/>
              </a:ext>
            </a:extLst>
          </p:cNvPr>
          <p:cNvSpPr/>
          <p:nvPr/>
        </p:nvSpPr>
        <p:spPr>
          <a:xfrm>
            <a:off x="1209040" y="1933179"/>
            <a:ext cx="3592072" cy="489465"/>
          </a:xfrm>
          <a:prstGeom prst="rect">
            <a:avLst/>
          </a:prstGeom>
          <a:solidFill>
            <a:srgbClr val="1F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038CC7FF-26EF-0DB0-6CA2-CECE4703B207}"/>
              </a:ext>
            </a:extLst>
          </p:cNvPr>
          <p:cNvSpPr/>
          <p:nvPr/>
        </p:nvSpPr>
        <p:spPr>
          <a:xfrm>
            <a:off x="1209040" y="2483362"/>
            <a:ext cx="3592072" cy="2457087"/>
          </a:xfrm>
          <a:prstGeom prst="rect">
            <a:avLst/>
          </a:prstGeom>
          <a:solidFill>
            <a:srgbClr val="1FEEFF"/>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a:latin typeface="Relais Display"/>
            </a:endParaRPr>
          </a:p>
        </p:txBody>
      </p:sp>
      <p:sp>
        <p:nvSpPr>
          <p:cNvPr id="12" name="Rechteck 11">
            <a:extLst>
              <a:ext uri="{FF2B5EF4-FFF2-40B4-BE49-F238E27FC236}">
                <a16:creationId xmlns:a16="http://schemas.microsoft.com/office/drawing/2014/main" id="{A3B0FD68-BD33-E2BB-2E54-B30DB8B14613}"/>
              </a:ext>
            </a:extLst>
          </p:cNvPr>
          <p:cNvSpPr/>
          <p:nvPr/>
        </p:nvSpPr>
        <p:spPr>
          <a:xfrm>
            <a:off x="7390888" y="1902820"/>
            <a:ext cx="3592072" cy="489465"/>
          </a:xfrm>
          <a:prstGeom prst="rect">
            <a:avLst/>
          </a:prstGeom>
          <a:solidFill>
            <a:srgbClr val="0B1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798DCBEB-8A88-BBC7-D1F4-3450DA29236D}"/>
              </a:ext>
            </a:extLst>
          </p:cNvPr>
          <p:cNvSpPr/>
          <p:nvPr/>
        </p:nvSpPr>
        <p:spPr>
          <a:xfrm>
            <a:off x="1254592" y="1902820"/>
            <a:ext cx="3592072" cy="489465"/>
          </a:xfrm>
          <a:prstGeom prst="rect">
            <a:avLst/>
          </a:prstGeom>
          <a:solidFill>
            <a:srgbClr val="0B1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a:extLst>
              <a:ext uri="{FF2B5EF4-FFF2-40B4-BE49-F238E27FC236}">
                <a16:creationId xmlns:a16="http://schemas.microsoft.com/office/drawing/2014/main" id="{384D09C0-B9FF-6511-D141-862DD018EE16}"/>
              </a:ext>
            </a:extLst>
          </p:cNvPr>
          <p:cNvSpPr>
            <a:spLocks noGrp="1"/>
          </p:cNvSpPr>
          <p:nvPr>
            <p:ph type="body" sz="quarter" idx="11"/>
          </p:nvPr>
        </p:nvSpPr>
        <p:spPr>
          <a:xfrm>
            <a:off x="1209040" y="817329"/>
            <a:ext cx="8148320" cy="485060"/>
          </a:xfrm>
        </p:spPr>
        <p:txBody>
          <a:bodyPr/>
          <a:lstStyle/>
          <a:p>
            <a:r>
              <a:rPr lang="de-DE" sz="2400" b="1" dirty="0">
                <a:solidFill>
                  <a:srgbClr val="0B1220"/>
                </a:solidFill>
              </a:rPr>
              <a:t>Schutz von Geschäftsgeheimnissen </a:t>
            </a:r>
          </a:p>
          <a:p>
            <a:r>
              <a:rPr lang="de-DE" sz="2400" dirty="0">
                <a:solidFill>
                  <a:srgbClr val="0B1220"/>
                </a:solidFill>
              </a:rPr>
              <a:t>Interessenlage</a:t>
            </a:r>
          </a:p>
        </p:txBody>
      </p:sp>
      <p:sp>
        <p:nvSpPr>
          <p:cNvPr id="4" name="Textplatzhalter 3">
            <a:extLst>
              <a:ext uri="{FF2B5EF4-FFF2-40B4-BE49-F238E27FC236}">
                <a16:creationId xmlns:a16="http://schemas.microsoft.com/office/drawing/2014/main" id="{5404769C-E60C-F031-4BCD-520F5F1E04A2}"/>
              </a:ext>
            </a:extLst>
          </p:cNvPr>
          <p:cNvSpPr>
            <a:spLocks noGrp="1"/>
          </p:cNvSpPr>
          <p:nvPr>
            <p:ph type="body" sz="quarter" idx="13"/>
          </p:nvPr>
        </p:nvSpPr>
        <p:spPr/>
        <p:txBody>
          <a:bodyPr/>
          <a:lstStyle/>
          <a:p>
            <a:r>
              <a:rPr lang="de-DE" sz="2400" b="1" dirty="0"/>
              <a:t>I.</a:t>
            </a:r>
          </a:p>
        </p:txBody>
      </p:sp>
      <p:sp>
        <p:nvSpPr>
          <p:cNvPr id="7" name="Textplatzhalter 6">
            <a:extLst>
              <a:ext uri="{FF2B5EF4-FFF2-40B4-BE49-F238E27FC236}">
                <a16:creationId xmlns:a16="http://schemas.microsoft.com/office/drawing/2014/main" id="{6E927AC3-EE14-F19B-B132-13AD54D64F82}"/>
              </a:ext>
            </a:extLst>
          </p:cNvPr>
          <p:cNvSpPr>
            <a:spLocks noGrp="1"/>
          </p:cNvSpPr>
          <p:nvPr>
            <p:ph type="body" sz="quarter" idx="10"/>
          </p:nvPr>
        </p:nvSpPr>
        <p:spPr/>
        <p:txBody>
          <a:bodyPr/>
          <a:lstStyle/>
          <a:p>
            <a:r>
              <a:rPr lang="de-DE"/>
              <a:t>Schutz von Geschäftsgeheimnissen – Dr. Anne-Kathrin </a:t>
            </a:r>
            <a:r>
              <a:rPr lang="de-DE" err="1"/>
              <a:t>Bertke</a:t>
            </a:r>
            <a:endParaRPr lang="de-DE"/>
          </a:p>
        </p:txBody>
      </p:sp>
      <p:sp>
        <p:nvSpPr>
          <p:cNvPr id="3" name="Textfeld 2">
            <a:extLst>
              <a:ext uri="{FF2B5EF4-FFF2-40B4-BE49-F238E27FC236}">
                <a16:creationId xmlns:a16="http://schemas.microsoft.com/office/drawing/2014/main" id="{2617244A-1364-D05C-E267-DA427A9BC6FD}"/>
              </a:ext>
            </a:extLst>
          </p:cNvPr>
          <p:cNvSpPr txBox="1"/>
          <p:nvPr/>
        </p:nvSpPr>
        <p:spPr>
          <a:xfrm>
            <a:off x="2277454" y="1963538"/>
            <a:ext cx="1340945" cy="369332"/>
          </a:xfrm>
          <a:prstGeom prst="rect">
            <a:avLst/>
          </a:prstGeom>
          <a:noFill/>
          <a:ln>
            <a:noFill/>
          </a:ln>
        </p:spPr>
        <p:txBody>
          <a:bodyPr wrap="none" rtlCol="0">
            <a:spAutoFit/>
          </a:bodyPr>
          <a:lstStyle/>
          <a:p>
            <a:r>
              <a:rPr lang="de-DE" b="1" dirty="0">
                <a:solidFill>
                  <a:schemeClr val="bg1"/>
                </a:solidFill>
                <a:latin typeface="Relais Display"/>
              </a:rPr>
              <a:t>Arbeitgeber</a:t>
            </a:r>
          </a:p>
        </p:txBody>
      </p:sp>
      <p:sp>
        <p:nvSpPr>
          <p:cNvPr id="6" name="Textfeld 5">
            <a:extLst>
              <a:ext uri="{FF2B5EF4-FFF2-40B4-BE49-F238E27FC236}">
                <a16:creationId xmlns:a16="http://schemas.microsoft.com/office/drawing/2014/main" id="{8C438856-07FD-9177-5FE8-E50C29900FEF}"/>
              </a:ext>
            </a:extLst>
          </p:cNvPr>
          <p:cNvSpPr txBox="1"/>
          <p:nvPr/>
        </p:nvSpPr>
        <p:spPr>
          <a:xfrm>
            <a:off x="8520826" y="1963539"/>
            <a:ext cx="1537600" cy="369332"/>
          </a:xfrm>
          <a:prstGeom prst="rect">
            <a:avLst/>
          </a:prstGeom>
          <a:noFill/>
        </p:spPr>
        <p:txBody>
          <a:bodyPr wrap="none" rtlCol="0">
            <a:spAutoFit/>
          </a:bodyPr>
          <a:lstStyle/>
          <a:p>
            <a:r>
              <a:rPr lang="de-DE" b="1">
                <a:solidFill>
                  <a:schemeClr val="bg1"/>
                </a:solidFill>
                <a:latin typeface="+mj-lt"/>
              </a:rPr>
              <a:t>Arbeitnehmer</a:t>
            </a:r>
          </a:p>
        </p:txBody>
      </p:sp>
      <p:sp>
        <p:nvSpPr>
          <p:cNvPr id="13" name="Rechteck 12">
            <a:extLst>
              <a:ext uri="{FF2B5EF4-FFF2-40B4-BE49-F238E27FC236}">
                <a16:creationId xmlns:a16="http://schemas.microsoft.com/office/drawing/2014/main" id="{D50BB24D-8116-FFF3-010D-7D7B218829DA}"/>
              </a:ext>
            </a:extLst>
          </p:cNvPr>
          <p:cNvSpPr/>
          <p:nvPr/>
        </p:nvSpPr>
        <p:spPr>
          <a:xfrm>
            <a:off x="1254592" y="2453003"/>
            <a:ext cx="3592072" cy="2426728"/>
          </a:xfrm>
          <a:prstGeom prst="rect">
            <a:avLst/>
          </a:prstGeom>
          <a:solidFill>
            <a:srgbClr val="0B122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de-DE" sz="2000" dirty="0">
                <a:latin typeface="Avenir Book"/>
              </a:rPr>
              <a:t>Betriebliches „</a:t>
            </a:r>
            <a:r>
              <a:rPr lang="de-DE" sz="2000" dirty="0" err="1">
                <a:latin typeface="Avenir Book"/>
              </a:rPr>
              <a:t>Know-How</a:t>
            </a:r>
            <a:r>
              <a:rPr lang="de-DE" sz="2000" dirty="0">
                <a:latin typeface="Avenir Book"/>
              </a:rPr>
              <a:t>“ schützen</a:t>
            </a:r>
          </a:p>
          <a:p>
            <a:pPr marL="285750" indent="-285750">
              <a:spcAft>
                <a:spcPts val="600"/>
              </a:spcAft>
              <a:buFont typeface="Arial" panose="020B0604020202020204" pitchFamily="34" charset="0"/>
              <a:buChar char="•"/>
            </a:pPr>
            <a:r>
              <a:rPr lang="de-DE" sz="2000" dirty="0">
                <a:latin typeface="Avenir Book"/>
              </a:rPr>
              <a:t>Wettbewerbsvorteile</a:t>
            </a:r>
          </a:p>
          <a:p>
            <a:pPr marL="285750" indent="-285750">
              <a:spcAft>
                <a:spcPts val="600"/>
              </a:spcAft>
              <a:buFont typeface="Arial" panose="020B0604020202020204" pitchFamily="34" charset="0"/>
              <a:buChar char="•"/>
            </a:pPr>
            <a:r>
              <a:rPr lang="de-DE" sz="2000" dirty="0">
                <a:latin typeface="Avenir Book"/>
              </a:rPr>
              <a:t>Markenidentität durch einzigartige Verfahren</a:t>
            </a:r>
          </a:p>
          <a:p>
            <a:pPr marL="285750" indent="-285750">
              <a:spcAft>
                <a:spcPts val="600"/>
              </a:spcAft>
              <a:buFont typeface="Arial" panose="020B0604020202020204" pitchFamily="34" charset="0"/>
              <a:buChar char="•"/>
            </a:pPr>
            <a:r>
              <a:rPr lang="de-DE" sz="2000" dirty="0">
                <a:latin typeface="Avenir Book"/>
              </a:rPr>
              <a:t>Kontrolle über „Außenkommunikation“</a:t>
            </a:r>
          </a:p>
        </p:txBody>
      </p:sp>
      <p:sp>
        <p:nvSpPr>
          <p:cNvPr id="14" name="Rechteck 13">
            <a:extLst>
              <a:ext uri="{FF2B5EF4-FFF2-40B4-BE49-F238E27FC236}">
                <a16:creationId xmlns:a16="http://schemas.microsoft.com/office/drawing/2014/main" id="{D7BF767B-96F2-29A0-E3E6-D899DDADACC5}"/>
              </a:ext>
            </a:extLst>
          </p:cNvPr>
          <p:cNvSpPr/>
          <p:nvPr/>
        </p:nvSpPr>
        <p:spPr>
          <a:xfrm>
            <a:off x="7390887" y="2453004"/>
            <a:ext cx="3592071" cy="2304361"/>
          </a:xfrm>
          <a:prstGeom prst="rect">
            <a:avLst/>
          </a:prstGeom>
          <a:solidFill>
            <a:srgbClr val="0B122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285750" indent="-285750">
              <a:spcAft>
                <a:spcPts val="600"/>
              </a:spcAft>
              <a:buFont typeface="Arial" panose="020B0604020202020204" pitchFamily="34" charset="0"/>
              <a:buChar char="•"/>
            </a:pPr>
            <a:r>
              <a:rPr lang="de-DE" sz="2000" dirty="0">
                <a:latin typeface="Avenir Book"/>
              </a:rPr>
              <a:t>Aufbau eigenes </a:t>
            </a:r>
            <a:r>
              <a:rPr lang="de-DE" sz="2000" dirty="0" err="1">
                <a:latin typeface="Avenir Book"/>
              </a:rPr>
              <a:t>Fähigkeitenprofil</a:t>
            </a:r>
            <a:endParaRPr lang="de-DE" sz="2000" dirty="0">
              <a:latin typeface="Avenir Book"/>
            </a:endParaRPr>
          </a:p>
          <a:p>
            <a:pPr marL="285750" indent="-285750">
              <a:spcAft>
                <a:spcPts val="600"/>
              </a:spcAft>
              <a:buFont typeface="Arial" panose="020B0604020202020204" pitchFamily="34" charset="0"/>
              <a:buChar char="•"/>
            </a:pPr>
            <a:r>
              <a:rPr lang="de-DE" sz="2000" dirty="0">
                <a:latin typeface="Avenir Book"/>
              </a:rPr>
              <a:t>Nutzbarmachung von „</a:t>
            </a:r>
            <a:r>
              <a:rPr lang="de-DE" sz="2000" dirty="0" err="1">
                <a:latin typeface="Avenir Book"/>
              </a:rPr>
              <a:t>Know-How</a:t>
            </a:r>
            <a:r>
              <a:rPr lang="de-DE" sz="2000" dirty="0">
                <a:latin typeface="Avenir Book"/>
              </a:rPr>
              <a:t>“ bei Neubeschäftigung</a:t>
            </a:r>
          </a:p>
          <a:p>
            <a:pPr marL="285750" indent="-285750">
              <a:spcAft>
                <a:spcPts val="600"/>
              </a:spcAft>
              <a:buFont typeface="Arial" panose="020B0604020202020204" pitchFamily="34" charset="0"/>
              <a:buChar char="•"/>
            </a:pPr>
            <a:r>
              <a:rPr lang="de-DE" sz="2000" dirty="0">
                <a:latin typeface="Avenir Book"/>
              </a:rPr>
              <a:t>Meldung von Benachteiligung oder Verstößen im Betrieb</a:t>
            </a:r>
          </a:p>
          <a:p>
            <a:pPr marL="285750" indent="-285750">
              <a:spcAft>
                <a:spcPts val="600"/>
              </a:spcAft>
              <a:buFont typeface="Arial" panose="020B0604020202020204" pitchFamily="34" charset="0"/>
              <a:buChar char="•"/>
            </a:pPr>
            <a:endParaRPr lang="de-DE" dirty="0">
              <a:latin typeface="Relais Display"/>
            </a:endParaRPr>
          </a:p>
          <a:p>
            <a:pPr marL="285750" indent="-285750">
              <a:buFont typeface="Arial" panose="020B0604020202020204" pitchFamily="34" charset="0"/>
              <a:buChar char="•"/>
            </a:pPr>
            <a:endParaRPr lang="de-DE" dirty="0">
              <a:latin typeface="Relais Display"/>
            </a:endParaRPr>
          </a:p>
        </p:txBody>
      </p:sp>
      <p:sp>
        <p:nvSpPr>
          <p:cNvPr id="5" name="Foliennummernplatzhalter 4">
            <a:extLst>
              <a:ext uri="{FF2B5EF4-FFF2-40B4-BE49-F238E27FC236}">
                <a16:creationId xmlns:a16="http://schemas.microsoft.com/office/drawing/2014/main" id="{37343D88-FC24-0E14-3759-A765805B840D}"/>
              </a:ext>
            </a:extLst>
          </p:cNvPr>
          <p:cNvSpPr>
            <a:spLocks noGrp="1"/>
          </p:cNvSpPr>
          <p:nvPr>
            <p:ph type="sldNum" sz="quarter" idx="16"/>
          </p:nvPr>
        </p:nvSpPr>
        <p:spPr/>
        <p:txBody>
          <a:bodyPr/>
          <a:lstStyle/>
          <a:p>
            <a:fld id="{ECD0793A-802B-43DD-A748-37CCB021764B}" type="slidenum">
              <a:rPr lang="de-DE" dirty="0"/>
              <a:t>3</a:t>
            </a:fld>
            <a:endParaRPr lang="de-DE" dirty="0"/>
          </a:p>
        </p:txBody>
      </p:sp>
    </p:spTree>
    <p:extLst>
      <p:ext uri="{BB962C8B-B14F-4D97-AF65-F5344CB8AC3E}">
        <p14:creationId xmlns:p14="http://schemas.microsoft.com/office/powerpoint/2010/main" val="398841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94686B-BC4E-85E2-2635-9F950AA3E9E4}"/>
            </a:ext>
          </a:extLst>
        </p:cNvPr>
        <p:cNvGrpSpPr/>
        <p:nvPr/>
      </p:nvGrpSpPr>
      <p:grpSpPr>
        <a:xfrm>
          <a:off x="0" y="0"/>
          <a:ext cx="0" cy="0"/>
          <a:chOff x="0" y="0"/>
          <a:chExt cx="0" cy="0"/>
        </a:xfrm>
      </p:grpSpPr>
      <p:sp>
        <p:nvSpPr>
          <p:cNvPr id="3" name="Textplatzhalter 4">
            <a:extLst>
              <a:ext uri="{FF2B5EF4-FFF2-40B4-BE49-F238E27FC236}">
                <a16:creationId xmlns:a16="http://schemas.microsoft.com/office/drawing/2014/main" id="{7BC8FC80-846E-2066-6493-5F826777CBA8}"/>
              </a:ext>
            </a:extLst>
          </p:cNvPr>
          <p:cNvSpPr txBox="1">
            <a:spLocks/>
          </p:cNvSpPr>
          <p:nvPr/>
        </p:nvSpPr>
        <p:spPr>
          <a:xfrm>
            <a:off x="1484644" y="1785752"/>
            <a:ext cx="10138787" cy="4570598"/>
          </a:xfrm>
          <a:prstGeom prst="rect">
            <a:avLst/>
          </a:prstGeom>
          <a:solidFill>
            <a:schemeClr val="bg1"/>
          </a:solidFill>
          <a:ln>
            <a:solidFill>
              <a:schemeClr val="bg1"/>
            </a:solidFill>
          </a:ln>
        </p:spPr>
        <p:txBody>
          <a:bodyPr/>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Aft>
                <a:spcPts val="300"/>
              </a:spcAft>
              <a:buClr>
                <a:srgbClr val="1FEEFF"/>
              </a:buClr>
            </a:pPr>
            <a:r>
              <a:rPr lang="de-DE" sz="2000" b="1" dirty="0">
                <a:solidFill>
                  <a:schemeClr val="tx1"/>
                </a:solidFill>
                <a:highlight>
                  <a:srgbClr val="00FFFF"/>
                </a:highlight>
                <a:latin typeface="Avenir Book"/>
                <a:ea typeface="Relais Display" pitchFamily="50" charset="0"/>
                <a:cs typeface="Relais Display" pitchFamily="50" charset="0"/>
                <a:sym typeface="Wingdings" panose="05000000000000000000" pitchFamily="2" charset="2"/>
              </a:rPr>
              <a:t>Anknüpfungspunkte:</a:t>
            </a:r>
            <a:r>
              <a:rPr lang="de-DE" sz="2000" b="1" dirty="0">
                <a:latin typeface="Avenir Book"/>
                <a:ea typeface="Relais Display" pitchFamily="50" charset="0"/>
                <a:cs typeface="Relais Display" pitchFamily="50" charset="0"/>
                <a:sym typeface="Wingdings" panose="05000000000000000000" pitchFamily="2" charset="2"/>
              </a:rPr>
              <a:t> </a:t>
            </a:r>
            <a:r>
              <a:rPr lang="de-DE" sz="2000" dirty="0">
                <a:latin typeface="Avenir Book"/>
                <a:ea typeface="Relais Display" pitchFamily="50" charset="0"/>
                <a:cs typeface="Relais Display" pitchFamily="50" charset="0"/>
                <a:sym typeface="Wingdings" panose="05000000000000000000" pitchFamily="2" charset="2"/>
              </a:rPr>
              <a:t>Ungeschriebene Rücksichtnahmepflicht und vertragliche Vereinbarungen</a:t>
            </a:r>
          </a:p>
          <a:p>
            <a:pPr marL="809625" lvl="1" indent="-449263">
              <a:spcAft>
                <a:spcPts val="300"/>
              </a:spcAft>
              <a:buClr>
                <a:srgbClr val="1FEEFF"/>
              </a:buClr>
              <a:buFont typeface="Symbol" panose="05050102010706020507" pitchFamily="18" charset="2"/>
              <a:buChar char="-"/>
            </a:pPr>
            <a:r>
              <a:rPr lang="de-DE" sz="2000" b="1" dirty="0">
                <a:latin typeface="Avenir Book"/>
                <a:ea typeface="Relais Display" pitchFamily="50" charset="0"/>
                <a:cs typeface="Relais Display" pitchFamily="50" charset="0"/>
                <a:sym typeface="Wingdings" panose="05000000000000000000" pitchFamily="2" charset="2"/>
              </a:rPr>
              <a:t>Rücksichtnahmepflicht</a:t>
            </a:r>
            <a:r>
              <a:rPr lang="de-DE" sz="2000" dirty="0">
                <a:latin typeface="Avenir Book"/>
                <a:ea typeface="Relais Display" pitchFamily="50" charset="0"/>
                <a:cs typeface="Relais Display" pitchFamily="50" charset="0"/>
                <a:sym typeface="Wingdings" panose="05000000000000000000" pitchFamily="2" charset="2"/>
              </a:rPr>
              <a:t> gilt – ohne gesonderte Abrede – </a:t>
            </a:r>
            <a:r>
              <a:rPr lang="de-DE" sz="2000" b="1" dirty="0">
                <a:latin typeface="Avenir Book"/>
                <a:ea typeface="Relais Display" pitchFamily="50" charset="0"/>
                <a:cs typeface="Relais Display" pitchFamily="50" charset="0"/>
                <a:sym typeface="Wingdings" panose="05000000000000000000" pitchFamily="2" charset="2"/>
              </a:rPr>
              <a:t>auch nachvertraglich</a:t>
            </a:r>
          </a:p>
          <a:p>
            <a:pPr marL="809625" lvl="1" indent="-449263">
              <a:spcAft>
                <a:spcPts val="300"/>
              </a:spcAft>
              <a:buClr>
                <a:srgbClr val="1FEEFF"/>
              </a:buClr>
              <a:buFont typeface="Symbol" panose="05050102010706020507" pitchFamily="18" charset="2"/>
              <a:buChar char="-"/>
            </a:pPr>
            <a:r>
              <a:rPr lang="de-DE" sz="2000" b="1" dirty="0">
                <a:latin typeface="Avenir Book"/>
                <a:ea typeface="Relais Display" pitchFamily="50" charset="0"/>
                <a:cs typeface="Relais Display" pitchFamily="50" charset="0"/>
                <a:sym typeface="Wingdings" panose="05000000000000000000" pitchFamily="2" charset="2"/>
              </a:rPr>
              <a:t>Vertragsklauseln</a:t>
            </a:r>
            <a:r>
              <a:rPr lang="de-DE" sz="2000" dirty="0">
                <a:latin typeface="Avenir Book"/>
                <a:ea typeface="Relais Display" pitchFamily="50" charset="0"/>
                <a:cs typeface="Relais Display" pitchFamily="50" charset="0"/>
                <a:sym typeface="Wingdings" panose="05000000000000000000" pitchFamily="2" charset="2"/>
              </a:rPr>
              <a:t> können weiter reichen als Schutz nach dem </a:t>
            </a:r>
            <a:r>
              <a:rPr lang="de-DE" sz="2000" dirty="0" err="1">
                <a:latin typeface="Avenir Book"/>
                <a:ea typeface="Relais Display" pitchFamily="50" charset="0"/>
                <a:cs typeface="Relais Display" pitchFamily="50" charset="0"/>
                <a:sym typeface="Wingdings" panose="05000000000000000000" pitchFamily="2" charset="2"/>
              </a:rPr>
              <a:t>GeschGehG</a:t>
            </a:r>
            <a:r>
              <a:rPr lang="de-DE" sz="2000" dirty="0">
                <a:latin typeface="Avenir Book"/>
                <a:ea typeface="Relais Display" pitchFamily="50" charset="0"/>
                <a:cs typeface="Relais Display" pitchFamily="50" charset="0"/>
                <a:sym typeface="Wingdings" panose="05000000000000000000" pitchFamily="2" charset="2"/>
              </a:rPr>
              <a:t>! </a:t>
            </a:r>
          </a:p>
          <a:p>
            <a:pPr marL="1600200" lvl="2" indent="-457200">
              <a:spcAft>
                <a:spcPts val="300"/>
              </a:spcAft>
              <a:buClr>
                <a:srgbClr val="1FEEFF"/>
              </a:buClr>
            </a:pPr>
            <a:r>
              <a:rPr lang="de-DE" b="1" i="1" dirty="0">
                <a:latin typeface="Avenir Book"/>
                <a:ea typeface="Relais Display" pitchFamily="50" charset="0"/>
                <a:cs typeface="Relais Display" pitchFamily="50" charset="0"/>
                <a:sym typeface="Wingdings" panose="05000000000000000000" pitchFamily="2" charset="2"/>
              </a:rPr>
              <a:t>Wohl</a:t>
            </a:r>
            <a:r>
              <a:rPr lang="de-DE" b="1" dirty="0">
                <a:latin typeface="Avenir Book"/>
                <a:ea typeface="Relais Display" pitchFamily="50" charset="0"/>
                <a:cs typeface="Relais Display" pitchFamily="50" charset="0"/>
                <a:sym typeface="Wingdings" panose="05000000000000000000" pitchFamily="2" charset="2"/>
              </a:rPr>
              <a:t> </a:t>
            </a:r>
            <a:r>
              <a:rPr lang="de-DE" dirty="0">
                <a:latin typeface="Avenir Book"/>
                <a:ea typeface="Relais Display" pitchFamily="50" charset="0"/>
                <a:cs typeface="Relais Display" pitchFamily="50" charset="0"/>
                <a:sym typeface="Wingdings" panose="05000000000000000000" pitchFamily="2" charset="2"/>
              </a:rPr>
              <a:t>keine Geheimhaltungsmaßnahmen des Arbeitgebers erforderlich</a:t>
            </a:r>
          </a:p>
          <a:p>
            <a:pPr marL="1600200" lvl="2" indent="-457200">
              <a:spcAft>
                <a:spcPts val="300"/>
              </a:spcAft>
              <a:buClr>
                <a:srgbClr val="1FEEFF"/>
              </a:buClr>
            </a:pPr>
            <a:r>
              <a:rPr lang="de-DE" dirty="0">
                <a:latin typeface="Avenir Book"/>
                <a:ea typeface="Relais Display" pitchFamily="50" charset="0"/>
                <a:cs typeface="Relais Display" pitchFamily="50" charset="0"/>
                <a:sym typeface="Wingdings" panose="05000000000000000000" pitchFamily="2" charset="2"/>
              </a:rPr>
              <a:t>Schutzfähig ggf. </a:t>
            </a:r>
            <a:r>
              <a:rPr lang="de-DE" b="1" dirty="0">
                <a:latin typeface="Avenir Book"/>
                <a:ea typeface="Relais Display" pitchFamily="50" charset="0"/>
                <a:cs typeface="Relais Display" pitchFamily="50" charset="0"/>
                <a:sym typeface="Wingdings" panose="05000000000000000000" pitchFamily="2" charset="2"/>
              </a:rPr>
              <a:t>auch betriebliche Interna </a:t>
            </a:r>
            <a:r>
              <a:rPr lang="de-DE" dirty="0">
                <a:latin typeface="Avenir Book"/>
                <a:ea typeface="Relais Display" pitchFamily="50" charset="0"/>
                <a:cs typeface="Relais Display" pitchFamily="50" charset="0"/>
                <a:sym typeface="Wingdings" panose="05000000000000000000" pitchFamily="2" charset="2"/>
              </a:rPr>
              <a:t>(</a:t>
            </a:r>
            <a:r>
              <a:rPr lang="de-DE" dirty="0">
                <a:latin typeface="Avenir Book" panose="02000503020000020003"/>
                <a:ea typeface="Cambria Math" panose="02040503050406030204" pitchFamily="18" charset="0"/>
                <a:cs typeface="Relais Display" pitchFamily="50" charset="0"/>
                <a:sym typeface="Wingdings" panose="05000000000000000000" pitchFamily="2" charset="2"/>
              </a:rPr>
              <a:t>≠ Geschäftsgeheimnis)</a:t>
            </a:r>
          </a:p>
          <a:p>
            <a:pPr marL="809625" lvl="1" indent="-449263">
              <a:spcAft>
                <a:spcPts val="300"/>
              </a:spcAft>
              <a:buClr>
                <a:srgbClr val="1FEEFF"/>
              </a:buClr>
              <a:buFont typeface="Symbol" panose="05050102010706020507" pitchFamily="18" charset="2"/>
              <a:buChar char="-"/>
            </a:pPr>
            <a:r>
              <a:rPr lang="de-DE" sz="2000" b="1" dirty="0">
                <a:highlight>
                  <a:srgbClr val="1FEEFF"/>
                </a:highlight>
                <a:latin typeface="Avenir Book"/>
                <a:ea typeface="Relais Display" pitchFamily="50" charset="0"/>
                <a:cs typeface="Relais Display" pitchFamily="50" charset="0"/>
                <a:sym typeface="Wingdings" panose="05000000000000000000" pitchFamily="2" charset="2"/>
              </a:rPr>
              <a:t>Maßstab:</a:t>
            </a:r>
            <a:r>
              <a:rPr lang="de-DE" sz="2000" dirty="0">
                <a:latin typeface="Avenir Book"/>
                <a:ea typeface="Relais Display" pitchFamily="50" charset="0"/>
                <a:cs typeface="Relais Display" pitchFamily="50" charset="0"/>
                <a:sym typeface="Wingdings" panose="05000000000000000000" pitchFamily="2" charset="2"/>
              </a:rPr>
              <a:t> Vertragliche Geheimhaltungspflicht darf die </a:t>
            </a:r>
            <a:r>
              <a:rPr lang="de-DE" sz="2000" b="1" dirty="0">
                <a:latin typeface="Avenir Book"/>
                <a:ea typeface="Relais Display" pitchFamily="50" charset="0"/>
                <a:cs typeface="Relais Display" pitchFamily="50" charset="0"/>
                <a:sym typeface="Wingdings" panose="05000000000000000000" pitchFamily="2" charset="2"/>
              </a:rPr>
              <a:t>Berufsausübung</a:t>
            </a:r>
            <a:r>
              <a:rPr lang="de-DE" sz="2000" dirty="0">
                <a:latin typeface="Avenir Book"/>
                <a:ea typeface="Relais Display" pitchFamily="50" charset="0"/>
                <a:cs typeface="Relais Display" pitchFamily="50" charset="0"/>
                <a:sym typeface="Wingdings" panose="05000000000000000000" pitchFamily="2" charset="2"/>
              </a:rPr>
              <a:t> nicht unzumutbar einschränken</a:t>
            </a:r>
          </a:p>
          <a:p>
            <a:pPr marL="809625" lvl="1" indent="-449263">
              <a:spcAft>
                <a:spcPts val="300"/>
              </a:spcAft>
              <a:buClr>
                <a:srgbClr val="1FEEFF"/>
              </a:buClr>
              <a:buFont typeface="Symbol" panose="05050102010706020507" pitchFamily="18" charset="2"/>
              <a:buChar char="-"/>
            </a:pPr>
            <a:r>
              <a:rPr lang="de-DE" sz="2000" b="1" dirty="0">
                <a:latin typeface="Avenir Book"/>
                <a:ea typeface="Relais Display" pitchFamily="50" charset="0"/>
                <a:cs typeface="Relais Display" pitchFamily="50" charset="0"/>
                <a:sym typeface="Wingdings" panose="05000000000000000000" pitchFamily="2" charset="2"/>
              </a:rPr>
              <a:t>Wichtig:</a:t>
            </a:r>
            <a:r>
              <a:rPr lang="de-DE" sz="2000" dirty="0">
                <a:latin typeface="Avenir Book"/>
                <a:ea typeface="Relais Display" pitchFamily="50" charset="0"/>
                <a:cs typeface="Relais Display" pitchFamily="50" charset="0"/>
                <a:sym typeface="Wingdings" panose="05000000000000000000" pitchFamily="2" charset="2"/>
              </a:rPr>
              <a:t> Unwirksamkeit sog. „Catch-all-Klauseln“: </a:t>
            </a:r>
          </a:p>
          <a:p>
            <a:pPr marL="1600200" lvl="2" indent="-457200">
              <a:spcAft>
                <a:spcPts val="300"/>
              </a:spcAft>
              <a:buClr>
                <a:srgbClr val="1FEEFF"/>
              </a:buClr>
            </a:pPr>
            <a:r>
              <a:rPr lang="de-DE" dirty="0">
                <a:latin typeface="Avenir Book"/>
                <a:ea typeface="Relais Display" pitchFamily="50" charset="0"/>
                <a:cs typeface="Relais Display" pitchFamily="50" charset="0"/>
                <a:sym typeface="Wingdings" panose="05000000000000000000" pitchFamily="2" charset="2"/>
              </a:rPr>
              <a:t>Problem: Zeitliche Erstreckung über Beendigung Arbeitsverhältnis hinaus</a:t>
            </a:r>
          </a:p>
          <a:p>
            <a:pPr marL="1600200" lvl="2" indent="-457200">
              <a:spcAft>
                <a:spcPts val="300"/>
              </a:spcAft>
              <a:buClr>
                <a:srgbClr val="1FEEFF"/>
              </a:buClr>
            </a:pPr>
            <a:r>
              <a:rPr lang="de-DE" dirty="0">
                <a:latin typeface="Avenir Book"/>
                <a:ea typeface="Relais Display" pitchFamily="50" charset="0"/>
                <a:cs typeface="Relais Display" pitchFamily="50" charset="0"/>
                <a:sym typeface="Wingdings" panose="05000000000000000000" pitchFamily="2" charset="2"/>
              </a:rPr>
              <a:t>Allumfassend =&gt; unangemessene Benachteiligung! </a:t>
            </a:r>
          </a:p>
          <a:p>
            <a:pPr marL="1600200" lvl="2" indent="-457200">
              <a:spcAft>
                <a:spcPts val="300"/>
              </a:spcAft>
              <a:buClr>
                <a:srgbClr val="1FEEFF"/>
              </a:buClr>
            </a:pPr>
            <a:r>
              <a:rPr lang="de-DE" dirty="0">
                <a:latin typeface="Avenir Book"/>
                <a:ea typeface="Relais Display" pitchFamily="50" charset="0"/>
                <a:cs typeface="Relais Display" pitchFamily="50" charset="0"/>
                <a:sym typeface="Wingdings" panose="05000000000000000000" pitchFamily="2" charset="2"/>
              </a:rPr>
              <a:t>Umgehung von gesetzlichen Regelungen zum nachvertraglichen Wettbewerbsverbot</a:t>
            </a:r>
          </a:p>
          <a:p>
            <a:pPr marL="1600200" lvl="2" indent="-457200">
              <a:buClr>
                <a:srgbClr val="1FEEFF"/>
              </a:buClr>
              <a:buFont typeface="Symbol" panose="05050102010706020507" pitchFamily="18" charset="2"/>
              <a:buChar char="-"/>
            </a:pPr>
            <a:endParaRPr lang="de-DE" sz="1600" dirty="0">
              <a:latin typeface="Relais Display" pitchFamily="50" charset="0"/>
              <a:ea typeface="Relais Display" pitchFamily="50" charset="0"/>
              <a:cs typeface="Relais Display" pitchFamily="50" charset="0"/>
              <a:sym typeface="Wingdings" panose="05000000000000000000" pitchFamily="2" charset="2"/>
            </a:endParaRPr>
          </a:p>
          <a:p>
            <a:pPr marL="1028700" lvl="1" indent="-342900">
              <a:buClr>
                <a:srgbClr val="1FEEFF"/>
              </a:buClr>
              <a:buFont typeface="Symbol" panose="05050102010706020507" pitchFamily="18" charset="2"/>
              <a:buChar char="-"/>
            </a:pPr>
            <a:endParaRPr lang="de-DE" sz="1600" dirty="0">
              <a:latin typeface="Relais Display" pitchFamily="50" charset="0"/>
              <a:ea typeface="Relais Display" pitchFamily="50" charset="0"/>
              <a:cs typeface="Relais Display" pitchFamily="50" charset="0"/>
              <a:sym typeface="Wingdings" panose="05000000000000000000" pitchFamily="2" charset="2"/>
            </a:endParaRPr>
          </a:p>
          <a:p>
            <a:pPr marL="1028700" lvl="1" indent="-342900">
              <a:buClr>
                <a:srgbClr val="1FEEFF"/>
              </a:buClr>
              <a:buFont typeface="Symbol" panose="05050102010706020507" pitchFamily="18" charset="2"/>
              <a:buChar char="-"/>
            </a:pPr>
            <a:endParaRPr lang="de-DE" sz="1600" dirty="0">
              <a:latin typeface="Relais Display" pitchFamily="50" charset="0"/>
              <a:ea typeface="Relais Display" pitchFamily="50" charset="0"/>
              <a:cs typeface="Relais Display" pitchFamily="50" charset="0"/>
              <a:sym typeface="Wingdings" panose="05000000000000000000" pitchFamily="2" charset="2"/>
            </a:endParaRPr>
          </a:p>
          <a:p>
            <a:pPr marL="1028700" lvl="1" indent="-342900">
              <a:buClr>
                <a:srgbClr val="1FEEFF"/>
              </a:buClr>
              <a:buFont typeface="Symbol" panose="05050102010706020507" pitchFamily="18" charset="2"/>
              <a:buChar char="-"/>
            </a:pPr>
            <a:endParaRPr lang="de-DE" b="1" dirty="0">
              <a:latin typeface="Relais Display" pitchFamily="50" charset="0"/>
              <a:ea typeface="Relais Display" pitchFamily="50" charset="0"/>
              <a:cs typeface="Relais Display" pitchFamily="50" charset="0"/>
              <a:sym typeface="Wingdings" panose="05000000000000000000" pitchFamily="2" charset="2"/>
            </a:endParaRPr>
          </a:p>
          <a:p>
            <a:pPr marL="285750" indent="-285750">
              <a:buClr>
                <a:srgbClr val="1FEEFF"/>
              </a:buClr>
              <a:buFont typeface="Courier New" panose="02070309020205020404" pitchFamily="49" charset="0"/>
              <a:buChar char="o"/>
            </a:pPr>
            <a:endParaRPr lang="de-DE"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2" name="Textplatzhalter 1">
            <a:extLst>
              <a:ext uri="{FF2B5EF4-FFF2-40B4-BE49-F238E27FC236}">
                <a16:creationId xmlns:a16="http://schemas.microsoft.com/office/drawing/2014/main" id="{D4FF8650-9471-01F2-0B21-8853B9CCD236}"/>
              </a:ext>
            </a:extLst>
          </p:cNvPr>
          <p:cNvSpPr>
            <a:spLocks noGrp="1"/>
          </p:cNvSpPr>
          <p:nvPr>
            <p:ph type="body" sz="quarter" idx="11"/>
          </p:nvPr>
        </p:nvSpPr>
        <p:spPr>
          <a:xfrm>
            <a:off x="1209040" y="817329"/>
            <a:ext cx="9160510" cy="485060"/>
          </a:xfrm>
        </p:spPr>
        <p:txBody>
          <a:bodyPr/>
          <a:lstStyle/>
          <a:p>
            <a:r>
              <a:rPr lang="de-DE" sz="2400" b="1" dirty="0">
                <a:solidFill>
                  <a:srgbClr val="0B1220"/>
                </a:solidFill>
              </a:rPr>
              <a:t>Schutz aufgrund vertraglicher Regelung / Rücksichtnahmepflicht</a:t>
            </a:r>
          </a:p>
          <a:p>
            <a:r>
              <a:rPr lang="de-DE" sz="2400" dirty="0"/>
              <a:t>1. Grundlegendes zu vertraglichem Schutz</a:t>
            </a:r>
          </a:p>
        </p:txBody>
      </p:sp>
      <p:sp>
        <p:nvSpPr>
          <p:cNvPr id="4" name="Textplatzhalter 3">
            <a:extLst>
              <a:ext uri="{FF2B5EF4-FFF2-40B4-BE49-F238E27FC236}">
                <a16:creationId xmlns:a16="http://schemas.microsoft.com/office/drawing/2014/main" id="{CBB9BB0B-35BE-4D94-7EE0-516097B405B1}"/>
              </a:ext>
            </a:extLst>
          </p:cNvPr>
          <p:cNvSpPr>
            <a:spLocks noGrp="1"/>
          </p:cNvSpPr>
          <p:nvPr>
            <p:ph type="body" sz="quarter" idx="13"/>
          </p:nvPr>
        </p:nvSpPr>
        <p:spPr/>
        <p:txBody>
          <a:bodyPr/>
          <a:lstStyle/>
          <a:p>
            <a:r>
              <a:rPr lang="de-DE" sz="2400" b="1" dirty="0"/>
              <a:t>V.</a:t>
            </a:r>
          </a:p>
        </p:txBody>
      </p:sp>
      <p:sp>
        <p:nvSpPr>
          <p:cNvPr id="7" name="Textplatzhalter 6">
            <a:extLst>
              <a:ext uri="{FF2B5EF4-FFF2-40B4-BE49-F238E27FC236}">
                <a16:creationId xmlns:a16="http://schemas.microsoft.com/office/drawing/2014/main" id="{8E00C672-71EB-9427-EC7A-A26572AD08DA}"/>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5" name="Foliennummernplatzhalter 4">
            <a:extLst>
              <a:ext uri="{FF2B5EF4-FFF2-40B4-BE49-F238E27FC236}">
                <a16:creationId xmlns:a16="http://schemas.microsoft.com/office/drawing/2014/main" id="{0839F34C-1B6A-EC4A-18D3-BD079660A23A}"/>
              </a:ext>
            </a:extLst>
          </p:cNvPr>
          <p:cNvSpPr>
            <a:spLocks noGrp="1"/>
          </p:cNvSpPr>
          <p:nvPr>
            <p:ph type="sldNum" sz="quarter" idx="16"/>
          </p:nvPr>
        </p:nvSpPr>
        <p:spPr/>
        <p:txBody>
          <a:bodyPr/>
          <a:lstStyle/>
          <a:p>
            <a:fld id="{0DFDCA64-9CF5-414C-8315-C018F79B4D13}" type="slidenum">
              <a:rPr lang="de-DE"/>
              <a:t>30</a:t>
            </a:fld>
            <a:endParaRPr lang="de-DE" dirty="0"/>
          </a:p>
        </p:txBody>
      </p:sp>
    </p:spTree>
    <p:extLst>
      <p:ext uri="{BB962C8B-B14F-4D97-AF65-F5344CB8AC3E}">
        <p14:creationId xmlns:p14="http://schemas.microsoft.com/office/powerpoint/2010/main" val="108923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C00C2-83B3-57FE-C485-C0F9D2CBB0B5}"/>
            </a:ext>
          </a:extLst>
        </p:cNvPr>
        <p:cNvGrpSpPr/>
        <p:nvPr/>
      </p:nvGrpSpPr>
      <p:grpSpPr>
        <a:xfrm>
          <a:off x="0" y="0"/>
          <a:ext cx="0" cy="0"/>
          <a:chOff x="0" y="0"/>
          <a:chExt cx="0" cy="0"/>
        </a:xfrm>
      </p:grpSpPr>
      <p:sp>
        <p:nvSpPr>
          <p:cNvPr id="10" name="Rechteck: abgerundete Ecken 9">
            <a:extLst>
              <a:ext uri="{FF2B5EF4-FFF2-40B4-BE49-F238E27FC236}">
                <a16:creationId xmlns:a16="http://schemas.microsoft.com/office/drawing/2014/main" id="{D770C910-EA5C-1430-E9BC-6A4264ECAE1D}"/>
              </a:ext>
            </a:extLst>
          </p:cNvPr>
          <p:cNvSpPr/>
          <p:nvPr/>
        </p:nvSpPr>
        <p:spPr>
          <a:xfrm>
            <a:off x="1326382" y="2145218"/>
            <a:ext cx="9535886" cy="2409759"/>
          </a:xfrm>
          <a:prstGeom prst="roundRect">
            <a:avLst/>
          </a:prstGeom>
          <a:solidFill>
            <a:srgbClr val="1F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1FEEFF"/>
              </a:buClr>
            </a:pPr>
            <a:endParaRPr lang="de-DE" sz="1400" dirty="0"/>
          </a:p>
        </p:txBody>
      </p:sp>
      <p:sp>
        <p:nvSpPr>
          <p:cNvPr id="2" name="Textplatzhalter 1">
            <a:extLst>
              <a:ext uri="{FF2B5EF4-FFF2-40B4-BE49-F238E27FC236}">
                <a16:creationId xmlns:a16="http://schemas.microsoft.com/office/drawing/2014/main" id="{3CCC8470-FF03-D5F0-B2CC-644372BF936F}"/>
              </a:ext>
            </a:extLst>
          </p:cNvPr>
          <p:cNvSpPr>
            <a:spLocks noGrp="1"/>
          </p:cNvSpPr>
          <p:nvPr>
            <p:ph type="body" sz="quarter" idx="11"/>
          </p:nvPr>
        </p:nvSpPr>
        <p:spPr>
          <a:xfrm>
            <a:off x="1209040" y="817329"/>
            <a:ext cx="9160510" cy="485060"/>
          </a:xfrm>
        </p:spPr>
        <p:txBody>
          <a:bodyPr/>
          <a:lstStyle/>
          <a:p>
            <a:r>
              <a:rPr lang="de-DE" sz="2400" b="1" dirty="0">
                <a:solidFill>
                  <a:srgbClr val="0B1220"/>
                </a:solidFill>
              </a:rPr>
              <a:t>Schutz aufgrund vertraglicher Regelung / Rücksichtnahmepflicht</a:t>
            </a:r>
          </a:p>
          <a:p>
            <a:r>
              <a:rPr lang="de-DE" sz="2400" dirty="0"/>
              <a:t>2. Anwendung auf den Fall: AGB-widrige Klausel</a:t>
            </a:r>
          </a:p>
        </p:txBody>
      </p:sp>
      <p:sp>
        <p:nvSpPr>
          <p:cNvPr id="4" name="Textplatzhalter 3">
            <a:extLst>
              <a:ext uri="{FF2B5EF4-FFF2-40B4-BE49-F238E27FC236}">
                <a16:creationId xmlns:a16="http://schemas.microsoft.com/office/drawing/2014/main" id="{2FCC1995-B30B-7A6E-7040-CB493B216CFC}"/>
              </a:ext>
            </a:extLst>
          </p:cNvPr>
          <p:cNvSpPr>
            <a:spLocks noGrp="1"/>
          </p:cNvSpPr>
          <p:nvPr>
            <p:ph type="body" sz="quarter" idx="13"/>
          </p:nvPr>
        </p:nvSpPr>
        <p:spPr/>
        <p:txBody>
          <a:bodyPr/>
          <a:lstStyle/>
          <a:p>
            <a:r>
              <a:rPr lang="de-DE" sz="2400" b="1" dirty="0"/>
              <a:t>V.</a:t>
            </a:r>
          </a:p>
        </p:txBody>
      </p:sp>
      <p:sp>
        <p:nvSpPr>
          <p:cNvPr id="7" name="Textplatzhalter 6">
            <a:extLst>
              <a:ext uri="{FF2B5EF4-FFF2-40B4-BE49-F238E27FC236}">
                <a16:creationId xmlns:a16="http://schemas.microsoft.com/office/drawing/2014/main" id="{253311B5-FB13-BCB9-B92A-90453E51AA4B}"/>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F8557107-95A4-9F21-7449-904DC054E60F}"/>
              </a:ext>
            </a:extLst>
          </p:cNvPr>
          <p:cNvSpPr txBox="1">
            <a:spLocks/>
          </p:cNvSpPr>
          <p:nvPr/>
        </p:nvSpPr>
        <p:spPr>
          <a:xfrm>
            <a:off x="289911" y="1862878"/>
            <a:ext cx="11530613" cy="4021131"/>
          </a:xfrm>
          <a:prstGeom prst="rect">
            <a:avLst/>
          </a:prstGeom>
        </p:spPr>
        <p:txBody>
          <a:bodyPr/>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28700" lvl="1" indent="-342900">
              <a:buClr>
                <a:srgbClr val="1FEEFF"/>
              </a:buClr>
              <a:buFont typeface="Symbol" panose="05050102010706020507" pitchFamily="18" charset="2"/>
              <a:buChar char="-"/>
            </a:pPr>
            <a:endParaRPr lang="de-DE" sz="1600" dirty="0">
              <a:latin typeface="Relais Display" pitchFamily="50" charset="0"/>
              <a:ea typeface="Relais Display" pitchFamily="50" charset="0"/>
              <a:cs typeface="Relais Display" pitchFamily="50" charset="0"/>
              <a:sym typeface="Wingdings" panose="05000000000000000000" pitchFamily="2" charset="2"/>
            </a:endParaRPr>
          </a:p>
          <a:p>
            <a:pPr marL="1028700" lvl="1" indent="-342900">
              <a:buClr>
                <a:srgbClr val="1FEEFF"/>
              </a:buClr>
              <a:buFont typeface="Symbol" panose="05050102010706020507" pitchFamily="18" charset="2"/>
              <a:buChar char="-"/>
            </a:pPr>
            <a:endParaRPr lang="de-DE" sz="1600" dirty="0">
              <a:latin typeface="Relais Display" pitchFamily="50" charset="0"/>
              <a:ea typeface="Relais Display" pitchFamily="50" charset="0"/>
              <a:cs typeface="Relais Display" pitchFamily="50" charset="0"/>
              <a:sym typeface="Wingdings" panose="05000000000000000000" pitchFamily="2" charset="2"/>
            </a:endParaRPr>
          </a:p>
          <a:p>
            <a:pPr marL="1028700" lvl="1" indent="-342900">
              <a:buClr>
                <a:srgbClr val="1FEEFF"/>
              </a:buClr>
              <a:buFont typeface="Symbol" panose="05050102010706020507" pitchFamily="18" charset="2"/>
              <a:buChar char="-"/>
            </a:pPr>
            <a:endParaRPr lang="de-DE" b="1" dirty="0">
              <a:latin typeface="Relais Display" pitchFamily="50" charset="0"/>
              <a:ea typeface="Relais Display" pitchFamily="50" charset="0"/>
              <a:cs typeface="Relais Display" pitchFamily="50" charset="0"/>
              <a:sym typeface="Wingdings" panose="05000000000000000000" pitchFamily="2" charset="2"/>
            </a:endParaRPr>
          </a:p>
          <a:p>
            <a:pPr marL="285750" indent="-285750">
              <a:buClr>
                <a:srgbClr val="1FEEFF"/>
              </a:buClr>
              <a:buFont typeface="Courier New" panose="02070309020205020404" pitchFamily="49" charset="0"/>
              <a:buChar char="o"/>
            </a:pPr>
            <a:endParaRPr lang="de-DE"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5" name="Foliennummernplatzhalter 4">
            <a:extLst>
              <a:ext uri="{FF2B5EF4-FFF2-40B4-BE49-F238E27FC236}">
                <a16:creationId xmlns:a16="http://schemas.microsoft.com/office/drawing/2014/main" id="{9F684949-9FF7-BABB-3F2C-43EA82612387}"/>
              </a:ext>
            </a:extLst>
          </p:cNvPr>
          <p:cNvSpPr>
            <a:spLocks noGrp="1"/>
          </p:cNvSpPr>
          <p:nvPr>
            <p:ph type="sldNum" sz="quarter" idx="16"/>
          </p:nvPr>
        </p:nvSpPr>
        <p:spPr/>
        <p:txBody>
          <a:bodyPr/>
          <a:lstStyle/>
          <a:p>
            <a:fld id="{0DFDCA64-9CF5-414C-8315-C018F79B4D13}" type="slidenum">
              <a:rPr lang="de-DE"/>
              <a:t>31</a:t>
            </a:fld>
            <a:endParaRPr lang="de-DE" dirty="0"/>
          </a:p>
        </p:txBody>
      </p:sp>
      <p:sp>
        <p:nvSpPr>
          <p:cNvPr id="8" name="Rechteck: abgerundete Ecken 7">
            <a:extLst>
              <a:ext uri="{FF2B5EF4-FFF2-40B4-BE49-F238E27FC236}">
                <a16:creationId xmlns:a16="http://schemas.microsoft.com/office/drawing/2014/main" id="{E0EAA8EC-CDB6-04DD-2FBC-EF79AAC448BD}"/>
              </a:ext>
            </a:extLst>
          </p:cNvPr>
          <p:cNvSpPr/>
          <p:nvPr/>
        </p:nvSpPr>
        <p:spPr>
          <a:xfrm>
            <a:off x="1396722" y="2070143"/>
            <a:ext cx="9395208" cy="2409759"/>
          </a:xfrm>
          <a:prstGeom prst="roundRect">
            <a:avLst/>
          </a:prstGeom>
          <a:solidFill>
            <a:srgbClr val="0B1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buClr>
                <a:srgbClr val="1FEEFF"/>
              </a:buClr>
            </a:pPr>
            <a:r>
              <a:rPr lang="de-DE" sz="2000" b="1" i="1" dirty="0">
                <a:latin typeface="Avenir Book" panose="02000503020000020003"/>
                <a:ea typeface="Relais Display" pitchFamily="50" charset="0"/>
                <a:cs typeface="Relais Display" pitchFamily="50" charset="0"/>
                <a:sym typeface="Wingdings" panose="05000000000000000000" pitchFamily="2" charset="2"/>
              </a:rPr>
              <a:t>11. Geheimhaltung</a:t>
            </a:r>
          </a:p>
          <a:p>
            <a:pPr>
              <a:buClr>
                <a:srgbClr val="1FEEFF"/>
              </a:buClr>
            </a:pPr>
            <a:r>
              <a:rPr lang="de-DE" sz="2000" b="1" i="1" dirty="0">
                <a:latin typeface="Avenir Book" panose="02000503020000020003"/>
                <a:ea typeface="Relais Display" pitchFamily="50" charset="0"/>
                <a:cs typeface="Relais Display" pitchFamily="50" charset="0"/>
                <a:sym typeface="Wingdings" panose="05000000000000000000" pitchFamily="2" charset="2"/>
              </a:rPr>
              <a:t>Herr D wird über </a:t>
            </a:r>
            <a:r>
              <a:rPr lang="de-DE" sz="2000" b="1" i="1" dirty="0">
                <a:solidFill>
                  <a:srgbClr val="1FEEFF"/>
                </a:solidFill>
                <a:latin typeface="Avenir Book" panose="02000503020000020003"/>
                <a:ea typeface="Relais Display" pitchFamily="50" charset="0"/>
                <a:cs typeface="Relais Display" pitchFamily="50" charset="0"/>
                <a:sym typeface="Wingdings" panose="05000000000000000000" pitchFamily="2" charset="2"/>
              </a:rPr>
              <a:t>alle Betriebs- und Geschäftsgeheimnisse </a:t>
            </a:r>
            <a:r>
              <a:rPr lang="de-DE" sz="2000" b="1" i="1" dirty="0">
                <a:latin typeface="Avenir Book" panose="02000503020000020003"/>
                <a:ea typeface="Relais Display" pitchFamily="50" charset="0"/>
                <a:cs typeface="Relais Display" pitchFamily="50" charset="0"/>
                <a:sym typeface="Wingdings" panose="05000000000000000000" pitchFamily="2" charset="2"/>
              </a:rPr>
              <a:t>sowie </a:t>
            </a:r>
            <a:r>
              <a:rPr lang="de-DE" sz="2000" b="1" i="1" dirty="0">
                <a:solidFill>
                  <a:srgbClr val="1FEEFF"/>
                </a:solidFill>
                <a:latin typeface="Avenir Book" panose="02000503020000020003"/>
                <a:ea typeface="Relais Display" pitchFamily="50" charset="0"/>
                <a:cs typeface="Relais Display" pitchFamily="50" charset="0"/>
                <a:sym typeface="Wingdings" panose="05000000000000000000" pitchFamily="2" charset="2"/>
              </a:rPr>
              <a:t>alle sonstigen ihm </a:t>
            </a:r>
            <a:r>
              <a:rPr lang="de-DE" sz="2000" b="1" i="1" dirty="0">
                <a:solidFill>
                  <a:schemeClr val="bg1"/>
                </a:solidFill>
                <a:latin typeface="Avenir Book" panose="02000503020000020003"/>
                <a:ea typeface="Relais Display" pitchFamily="50" charset="0"/>
                <a:cs typeface="Relais Display" pitchFamily="50" charset="0"/>
                <a:sym typeface="Wingdings" panose="05000000000000000000" pitchFamily="2" charset="2"/>
              </a:rPr>
              <a:t>im Rahmen der Tätigkeit</a:t>
            </a:r>
            <a:r>
              <a:rPr lang="de-DE" sz="2000" b="1" i="1" dirty="0">
                <a:solidFill>
                  <a:srgbClr val="1FEEFF"/>
                </a:solidFill>
                <a:latin typeface="Avenir Book" panose="02000503020000020003"/>
                <a:ea typeface="Relais Display" pitchFamily="50" charset="0"/>
                <a:cs typeface="Relais Display" pitchFamily="50" charset="0"/>
                <a:sym typeface="Wingdings" panose="05000000000000000000" pitchFamily="2" charset="2"/>
              </a:rPr>
              <a:t> zur Kenntnis gelangenden Angelegenheiten und Vorgänge </a:t>
            </a:r>
            <a:r>
              <a:rPr lang="de-DE" sz="2000" b="1" i="1" dirty="0">
                <a:latin typeface="Avenir Book" panose="02000503020000020003"/>
                <a:ea typeface="Relais Display" pitchFamily="50" charset="0"/>
                <a:cs typeface="Relais Display" pitchFamily="50" charset="0"/>
                <a:sym typeface="Wingdings" panose="05000000000000000000" pitchFamily="2" charset="2"/>
              </a:rPr>
              <a:t>der Gesellschaft Stillschweigen bewahren. …	</a:t>
            </a:r>
            <a:br>
              <a:rPr lang="de-DE" sz="2000" b="1" i="1" dirty="0">
                <a:latin typeface="Avenir Book" panose="02000503020000020003"/>
                <a:ea typeface="Relais Display" pitchFamily="50" charset="0"/>
                <a:cs typeface="Relais Display" pitchFamily="50" charset="0"/>
                <a:sym typeface="Wingdings" panose="05000000000000000000" pitchFamily="2" charset="2"/>
              </a:rPr>
            </a:br>
            <a:endParaRPr lang="de-DE" sz="2000" b="1" i="1" dirty="0">
              <a:latin typeface="Avenir Book" panose="02000503020000020003"/>
              <a:ea typeface="Relais Display" pitchFamily="50" charset="0"/>
              <a:cs typeface="Relais Display" pitchFamily="50" charset="0"/>
              <a:sym typeface="Wingdings" panose="05000000000000000000" pitchFamily="2" charset="2"/>
            </a:endParaRPr>
          </a:p>
          <a:p>
            <a:pPr algn="just">
              <a:buClr>
                <a:srgbClr val="1FEEFF"/>
              </a:buClr>
            </a:pPr>
            <a:r>
              <a:rPr lang="de-DE" sz="2000" b="1" i="1" dirty="0">
                <a:latin typeface="Avenir Book" panose="02000503020000020003"/>
                <a:ea typeface="Relais Display" pitchFamily="50" charset="0"/>
                <a:cs typeface="Relais Display" pitchFamily="50" charset="0"/>
                <a:sym typeface="Wingdings" panose="05000000000000000000" pitchFamily="2" charset="2"/>
              </a:rPr>
              <a:t>Die Verpflichtung zur Geheimhaltung besteht über die Beendigung des Arbeitsverhältnisses hinaus und umfasst auch die Inhalte dieses Vertrags</a:t>
            </a:r>
            <a:r>
              <a:rPr lang="de-DE" b="1" i="1" dirty="0">
                <a:latin typeface="Relais Display" pitchFamily="50" charset="0"/>
                <a:ea typeface="Relais Display" pitchFamily="50" charset="0"/>
                <a:cs typeface="Relais Display" pitchFamily="50" charset="0"/>
                <a:sym typeface="Wingdings" panose="05000000000000000000" pitchFamily="2" charset="2"/>
              </a:rPr>
              <a:t>.</a:t>
            </a:r>
            <a:endParaRPr lang="de-DE" dirty="0"/>
          </a:p>
        </p:txBody>
      </p:sp>
      <p:sp>
        <p:nvSpPr>
          <p:cNvPr id="11" name="Textfeld 10">
            <a:extLst>
              <a:ext uri="{FF2B5EF4-FFF2-40B4-BE49-F238E27FC236}">
                <a16:creationId xmlns:a16="http://schemas.microsoft.com/office/drawing/2014/main" id="{A8B003C5-17F7-E264-ACBF-449B9F8FE116}"/>
              </a:ext>
            </a:extLst>
          </p:cNvPr>
          <p:cNvSpPr txBox="1"/>
          <p:nvPr/>
        </p:nvSpPr>
        <p:spPr>
          <a:xfrm>
            <a:off x="3253984" y="4619328"/>
            <a:ext cx="5070619" cy="400110"/>
          </a:xfrm>
          <a:prstGeom prst="rect">
            <a:avLst/>
          </a:prstGeom>
          <a:noFill/>
        </p:spPr>
        <p:txBody>
          <a:bodyPr wrap="none" rtlCol="0">
            <a:spAutoFit/>
          </a:bodyPr>
          <a:lstStyle/>
          <a:p>
            <a:r>
              <a:rPr lang="da-DK" sz="2000" b="1" dirty="0">
                <a:latin typeface="Avenir Book" panose="02000503020000020003"/>
              </a:rPr>
              <a:t>aus: BAG Urt. v. 17.10.2024 – 8 AZR 172/23</a:t>
            </a:r>
            <a:endParaRPr lang="de-DE" sz="2000" b="1" dirty="0">
              <a:latin typeface="Avenir Book" panose="02000503020000020003"/>
            </a:endParaRPr>
          </a:p>
        </p:txBody>
      </p:sp>
      <p:pic>
        <p:nvPicPr>
          <p:cNvPr id="13" name="Grafik 12" descr="Öffnendes Anführungszeichen mit einfarbiger Füllung">
            <a:extLst>
              <a:ext uri="{FF2B5EF4-FFF2-40B4-BE49-F238E27FC236}">
                <a16:creationId xmlns:a16="http://schemas.microsoft.com/office/drawing/2014/main" id="{0EDD5056-B3C0-348A-4CC9-9DA27F7017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34627" y="1634642"/>
            <a:ext cx="914400" cy="914400"/>
          </a:xfrm>
          <a:prstGeom prst="rect">
            <a:avLst/>
          </a:prstGeom>
        </p:spPr>
      </p:pic>
      <p:sp>
        <p:nvSpPr>
          <p:cNvPr id="6" name="Textfeld 5">
            <a:extLst>
              <a:ext uri="{FF2B5EF4-FFF2-40B4-BE49-F238E27FC236}">
                <a16:creationId xmlns:a16="http://schemas.microsoft.com/office/drawing/2014/main" id="{F1E0B9E4-8C5B-2684-A131-8CECBA90B68F}"/>
              </a:ext>
            </a:extLst>
          </p:cNvPr>
          <p:cNvSpPr txBox="1"/>
          <p:nvPr/>
        </p:nvSpPr>
        <p:spPr>
          <a:xfrm>
            <a:off x="4171864" y="5316020"/>
            <a:ext cx="3234860" cy="400110"/>
          </a:xfrm>
          <a:prstGeom prst="rect">
            <a:avLst/>
          </a:prstGeom>
          <a:noFill/>
        </p:spPr>
        <p:txBody>
          <a:bodyPr wrap="none" rtlCol="0">
            <a:spAutoFit/>
          </a:bodyPr>
          <a:lstStyle/>
          <a:p>
            <a:r>
              <a:rPr lang="de-DE" sz="2000" b="1" dirty="0">
                <a:latin typeface="Avenir Book" panose="02000503020000020003"/>
              </a:rPr>
              <a:t>Was lässt sich beanstanden</a:t>
            </a:r>
          </a:p>
        </p:txBody>
      </p:sp>
      <p:pic>
        <p:nvPicPr>
          <p:cNvPr id="12" name="Grafik 11" descr="Marke Fragezeichen mit einfarbiger Füllung">
            <a:extLst>
              <a:ext uri="{FF2B5EF4-FFF2-40B4-BE49-F238E27FC236}">
                <a16:creationId xmlns:a16="http://schemas.microsoft.com/office/drawing/2014/main" id="{AC6A952F-ED01-FF52-D474-40D14DC897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53979" y="5334831"/>
            <a:ext cx="362487" cy="362487"/>
          </a:xfrm>
          <a:prstGeom prst="rect">
            <a:avLst/>
          </a:prstGeom>
        </p:spPr>
      </p:pic>
    </p:spTree>
    <p:extLst>
      <p:ext uri="{BB962C8B-B14F-4D97-AF65-F5344CB8AC3E}">
        <p14:creationId xmlns:p14="http://schemas.microsoft.com/office/powerpoint/2010/main" val="2927452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7AF95-66C2-88D8-9330-847C5FDB837B}"/>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56136C7B-0364-7B56-65AA-B9FE29EFC47E}"/>
              </a:ext>
            </a:extLst>
          </p:cNvPr>
          <p:cNvSpPr>
            <a:spLocks noGrp="1"/>
          </p:cNvSpPr>
          <p:nvPr>
            <p:ph type="body" sz="quarter" idx="11"/>
          </p:nvPr>
        </p:nvSpPr>
        <p:spPr>
          <a:xfrm>
            <a:off x="1209040" y="817329"/>
            <a:ext cx="10486774" cy="485060"/>
          </a:xfrm>
        </p:spPr>
        <p:txBody>
          <a:bodyPr/>
          <a:lstStyle/>
          <a:p>
            <a:r>
              <a:rPr lang="de-DE" sz="2400" b="1" dirty="0"/>
              <a:t>Schutz aufgrund vertraglicher Regelung / Rücksichtnahmepflicht</a:t>
            </a:r>
          </a:p>
          <a:p>
            <a:r>
              <a:rPr lang="de-DE" sz="2400" dirty="0"/>
              <a:t>2. Anwendung auf den Fall</a:t>
            </a:r>
          </a:p>
        </p:txBody>
      </p:sp>
      <p:sp>
        <p:nvSpPr>
          <p:cNvPr id="4" name="Textplatzhalter 3">
            <a:extLst>
              <a:ext uri="{FF2B5EF4-FFF2-40B4-BE49-F238E27FC236}">
                <a16:creationId xmlns:a16="http://schemas.microsoft.com/office/drawing/2014/main" id="{C60F48CE-4DEC-F8F5-ACBB-8AC4D9F5837A}"/>
              </a:ext>
            </a:extLst>
          </p:cNvPr>
          <p:cNvSpPr>
            <a:spLocks noGrp="1"/>
          </p:cNvSpPr>
          <p:nvPr>
            <p:ph type="body" sz="quarter" idx="13"/>
          </p:nvPr>
        </p:nvSpPr>
        <p:spPr/>
        <p:txBody>
          <a:bodyPr/>
          <a:lstStyle/>
          <a:p>
            <a:r>
              <a:rPr lang="de-DE" sz="2400" b="1" dirty="0"/>
              <a:t>V.</a:t>
            </a:r>
          </a:p>
        </p:txBody>
      </p:sp>
      <p:sp>
        <p:nvSpPr>
          <p:cNvPr id="7" name="Textplatzhalter 6">
            <a:extLst>
              <a:ext uri="{FF2B5EF4-FFF2-40B4-BE49-F238E27FC236}">
                <a16:creationId xmlns:a16="http://schemas.microsoft.com/office/drawing/2014/main" id="{5CD749B6-312D-226B-6687-66E9BE0FB496}"/>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C379F304-6D25-AE93-2B82-EDC5FB9E2CF0}"/>
              </a:ext>
            </a:extLst>
          </p:cNvPr>
          <p:cNvSpPr txBox="1">
            <a:spLocks/>
          </p:cNvSpPr>
          <p:nvPr/>
        </p:nvSpPr>
        <p:spPr>
          <a:xfrm>
            <a:off x="1209040" y="1713296"/>
            <a:ext cx="10202739"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defTabSz="273050">
              <a:lnSpc>
                <a:spcPct val="100000"/>
              </a:lnSpc>
              <a:spcBef>
                <a:spcPts val="1500"/>
              </a:spcBef>
              <a:spcAft>
                <a:spcPts val="1000"/>
              </a:spcAft>
              <a:buClr>
                <a:srgbClr val="1FEEFF"/>
              </a:buClr>
              <a:buFont typeface="Arial" panose="020B0604020202020204" pitchFamily="34" charset="0"/>
              <a:buChar char="•"/>
            </a:pPr>
            <a:r>
              <a:rPr lang="de-DE" sz="2000" b="1" dirty="0">
                <a:solidFill>
                  <a:srgbClr val="0B1220"/>
                </a:solidFill>
                <a:latin typeface="Avenir Book"/>
                <a:ea typeface="Relais Display" pitchFamily="50" charset="0"/>
                <a:cs typeface="Relais Display" pitchFamily="50" charset="0"/>
                <a:sym typeface="Wingdings" panose="05000000000000000000" pitchFamily="2" charset="2"/>
              </a:rPr>
              <a:t>	BAG zur arbeitsvertraglichen Geheimhaltungspflicht:</a:t>
            </a:r>
          </a:p>
          <a:p>
            <a:pPr marL="809625" indent="-536575">
              <a:lnSpc>
                <a:spcPct val="100000"/>
              </a:lnSpc>
              <a:buClr>
                <a:srgbClr val="1FEEFF"/>
              </a:buClr>
              <a:buFont typeface="Symbol" panose="05050102010706020507" pitchFamily="18" charset="2"/>
              <a:buChar char="-"/>
            </a:pP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Die Klausel ist als </a:t>
            </a:r>
            <a:r>
              <a:rPr lang="de-DE" sz="2000" b="1" dirty="0">
                <a:solidFill>
                  <a:srgbClr val="0B1220"/>
                </a:solidFill>
                <a:latin typeface="Avenir Book"/>
                <a:ea typeface="Relais Display" pitchFamily="50" charset="0"/>
                <a:cs typeface="Relais Display" pitchFamily="50" charset="0"/>
                <a:sym typeface="Wingdings" panose="05000000000000000000" pitchFamily="2" charset="2"/>
              </a:rPr>
              <a:t>Catch-all-Klausel</a:t>
            </a: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 die </a:t>
            </a:r>
            <a:r>
              <a:rPr lang="de-DE" sz="2000" b="1" dirty="0">
                <a:solidFill>
                  <a:srgbClr val="0B1220"/>
                </a:solidFill>
                <a:latin typeface="Avenir Book"/>
                <a:ea typeface="Relais Display" pitchFamily="50" charset="0"/>
                <a:cs typeface="Relais Display" pitchFamily="50" charset="0"/>
                <a:sym typeface="Wingdings" panose="05000000000000000000" pitchFamily="2" charset="2"/>
              </a:rPr>
              <a:t>uneingeschränkt </a:t>
            </a: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und </a:t>
            </a:r>
            <a:r>
              <a:rPr lang="de-DE" sz="2000" b="1" dirty="0">
                <a:solidFill>
                  <a:srgbClr val="0B1220"/>
                </a:solidFill>
                <a:latin typeface="Avenir Book"/>
                <a:ea typeface="Relais Display" pitchFamily="50" charset="0"/>
                <a:cs typeface="Relais Display" pitchFamily="50" charset="0"/>
                <a:sym typeface="Wingdings" panose="05000000000000000000" pitchFamily="2" charset="2"/>
              </a:rPr>
              <a:t>unendlich</a:t>
            </a: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 zur Verschwiegenheit verpflichten soll, unwirksam.</a:t>
            </a:r>
          </a:p>
          <a:p>
            <a:pPr marL="809625" indent="-536575">
              <a:lnSpc>
                <a:spcPct val="100000"/>
              </a:lnSpc>
              <a:spcAft>
                <a:spcPts val="500"/>
              </a:spcAft>
              <a:buClr>
                <a:srgbClr val="1FEEFF"/>
              </a:buClr>
              <a:buFont typeface="Symbol" panose="05050102010706020507" pitchFamily="18" charset="2"/>
              <a:buChar char="-"/>
            </a:pP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Sie </a:t>
            </a:r>
            <a:r>
              <a:rPr lang="de-DE" sz="2000" b="1" dirty="0">
                <a:solidFill>
                  <a:srgbClr val="0B1220"/>
                </a:solidFill>
                <a:highlight>
                  <a:srgbClr val="1FEEFF"/>
                </a:highlight>
                <a:latin typeface="Avenir Book"/>
                <a:ea typeface="Relais Display" pitchFamily="50" charset="0"/>
                <a:cs typeface="Relais Display" pitchFamily="50" charset="0"/>
                <a:sym typeface="Wingdings" panose="05000000000000000000" pitchFamily="2" charset="2"/>
              </a:rPr>
              <a:t>benachteiligt</a:t>
            </a: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 den Arbeitnehmer </a:t>
            </a:r>
            <a:r>
              <a:rPr lang="de-DE" sz="2000" b="1" dirty="0">
                <a:solidFill>
                  <a:srgbClr val="0B1220"/>
                </a:solidFill>
                <a:highlight>
                  <a:srgbClr val="1FEEFF"/>
                </a:highlight>
                <a:latin typeface="Avenir Book"/>
                <a:ea typeface="Relais Display" pitchFamily="50" charset="0"/>
                <a:cs typeface="Relais Display" pitchFamily="50" charset="0"/>
                <a:sym typeface="Wingdings" panose="05000000000000000000" pitchFamily="2" charset="2"/>
              </a:rPr>
              <a:t>unangemessen</a:t>
            </a: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 (§ 307 I 1 BGB).</a:t>
            </a:r>
          </a:p>
          <a:p>
            <a:pPr marL="1600200" lvl="2" indent="-457200">
              <a:spcAft>
                <a:spcPts val="500"/>
              </a:spcAft>
              <a:buClr>
                <a:srgbClr val="1FEEFF"/>
              </a:buClr>
              <a:buFont typeface="Wingdings" panose="05000000000000000000" pitchFamily="2" charset="2"/>
              <a:buChar char="§"/>
            </a:pPr>
            <a:r>
              <a:rPr lang="de-DE" dirty="0">
                <a:latin typeface="Avenir Book"/>
                <a:ea typeface="Relais Display" pitchFamily="50" charset="0"/>
                <a:cs typeface="Relais Display" pitchFamily="50" charset="0"/>
                <a:sym typeface="Wingdings" panose="05000000000000000000" pitchFamily="2" charset="2"/>
              </a:rPr>
              <a:t>Allumfassend</a:t>
            </a:r>
            <a:r>
              <a:rPr lang="de-DE" dirty="0">
                <a:solidFill>
                  <a:srgbClr val="0B1220"/>
                </a:solidFill>
                <a:latin typeface="Avenir Book"/>
                <a:ea typeface="Relais Display" pitchFamily="50" charset="0"/>
                <a:cs typeface="Relais Display" pitchFamily="50" charset="0"/>
                <a:sym typeface="Wingdings" panose="05000000000000000000" pitchFamily="2" charset="2"/>
              </a:rPr>
              <a:t> (alle internen Vorgänge)</a:t>
            </a:r>
            <a:r>
              <a:rPr lang="de-DE" dirty="0">
                <a:latin typeface="Avenir Book"/>
                <a:ea typeface="Relais Display" pitchFamily="50" charset="0"/>
                <a:cs typeface="Relais Display" pitchFamily="50" charset="0"/>
                <a:sym typeface="Wingdings" panose="05000000000000000000" pitchFamily="2" charset="2"/>
              </a:rPr>
              <a:t>: </a:t>
            </a:r>
            <a:r>
              <a:rPr lang="de-DE" b="1" dirty="0">
                <a:latin typeface="Avenir Book"/>
                <a:ea typeface="Relais Display" pitchFamily="50" charset="0"/>
                <a:cs typeface="Relais Display" pitchFamily="50" charset="0"/>
                <a:sym typeface="Wingdings" panose="05000000000000000000" pitchFamily="2" charset="2"/>
              </a:rPr>
              <a:t>unangemessene Benachteiligung! </a:t>
            </a:r>
          </a:p>
          <a:p>
            <a:pPr marL="1600200" lvl="2" indent="-457200">
              <a:spcAft>
                <a:spcPts val="500"/>
              </a:spcAft>
              <a:buClr>
                <a:srgbClr val="1FEEFF"/>
              </a:buClr>
              <a:buFont typeface="Wingdings" panose="05000000000000000000" pitchFamily="2" charset="2"/>
              <a:buChar char="§"/>
            </a:pPr>
            <a:r>
              <a:rPr lang="de-DE" dirty="0">
                <a:latin typeface="Avenir Book"/>
                <a:ea typeface="Relais Display" pitchFamily="50" charset="0"/>
                <a:cs typeface="Relais Display" pitchFamily="50" charset="0"/>
                <a:sym typeface="Wingdings" panose="05000000000000000000" pitchFamily="2" charset="2"/>
              </a:rPr>
              <a:t>Zeitliche Erstreckung über </a:t>
            </a:r>
            <a:r>
              <a:rPr lang="de-DE" b="1" dirty="0">
                <a:latin typeface="Avenir Book"/>
                <a:ea typeface="Relais Display" pitchFamily="50" charset="0"/>
                <a:cs typeface="Relais Display" pitchFamily="50" charset="0"/>
                <a:sym typeface="Wingdings" panose="05000000000000000000" pitchFamily="2" charset="2"/>
              </a:rPr>
              <a:t>Beendigung Arbeitsverhältnis </a:t>
            </a:r>
            <a:r>
              <a:rPr lang="de-DE" dirty="0">
                <a:latin typeface="Avenir Book"/>
                <a:ea typeface="Relais Display" pitchFamily="50" charset="0"/>
                <a:cs typeface="Relais Display" pitchFamily="50" charset="0"/>
                <a:sym typeface="Wingdings" panose="05000000000000000000" pitchFamily="2" charset="2"/>
              </a:rPr>
              <a:t>hinaus</a:t>
            </a:r>
          </a:p>
          <a:p>
            <a:pPr marL="1600200" lvl="2" indent="-457200">
              <a:spcAft>
                <a:spcPts val="500"/>
              </a:spcAft>
              <a:buClr>
                <a:srgbClr val="1FEEFF"/>
              </a:buClr>
              <a:buFont typeface="Wingdings" panose="05000000000000000000" pitchFamily="2" charset="2"/>
              <a:buChar char="§"/>
            </a:pPr>
            <a:r>
              <a:rPr lang="de-DE" dirty="0">
                <a:latin typeface="Avenir Book"/>
                <a:ea typeface="Relais Display" pitchFamily="50" charset="0"/>
                <a:cs typeface="Relais Display" pitchFamily="50" charset="0"/>
                <a:sym typeface="Wingdings" panose="05000000000000000000" pitchFamily="2" charset="2"/>
              </a:rPr>
              <a:t>Erhebliche Einschränkung der Berufsfreiheit</a:t>
            </a:r>
          </a:p>
          <a:p>
            <a:pPr marL="1600200" lvl="2" indent="-457200">
              <a:spcAft>
                <a:spcPts val="500"/>
              </a:spcAft>
              <a:buClr>
                <a:srgbClr val="1FEEFF"/>
              </a:buClr>
              <a:buFont typeface="Wingdings" panose="05000000000000000000" pitchFamily="2" charset="2"/>
              <a:buChar char="§"/>
            </a:pPr>
            <a:r>
              <a:rPr lang="de-DE" dirty="0">
                <a:latin typeface="Avenir Book"/>
                <a:ea typeface="Relais Display" pitchFamily="50" charset="0"/>
                <a:cs typeface="Relais Display" pitchFamily="50" charset="0"/>
                <a:sym typeface="Wingdings" panose="05000000000000000000" pitchFamily="2" charset="2"/>
              </a:rPr>
              <a:t>Umgehung der gesetzlichen Regelungen zum </a:t>
            </a:r>
            <a:r>
              <a:rPr lang="de-DE" b="1" dirty="0">
                <a:latin typeface="Avenir Book"/>
                <a:ea typeface="Relais Display" pitchFamily="50" charset="0"/>
                <a:cs typeface="Relais Display" pitchFamily="50" charset="0"/>
                <a:sym typeface="Wingdings" panose="05000000000000000000" pitchFamily="2" charset="2"/>
              </a:rPr>
              <a:t>nachvertraglichen WB-Verbot</a:t>
            </a:r>
          </a:p>
          <a:p>
            <a:pPr marL="809625" indent="-536575">
              <a:lnSpc>
                <a:spcPct val="100000"/>
              </a:lnSpc>
              <a:spcAft>
                <a:spcPts val="500"/>
              </a:spcAft>
              <a:buClr>
                <a:srgbClr val="1FEEFF"/>
              </a:buClr>
              <a:buFont typeface="Symbol" panose="05050102010706020507" pitchFamily="18" charset="2"/>
              <a:buChar char="-"/>
            </a:pP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Nachvertragliche Verschwiegenheitspflicht kann sich aber nur auf </a:t>
            </a:r>
            <a:r>
              <a:rPr lang="de-DE" sz="2000" b="1" dirty="0">
                <a:solidFill>
                  <a:srgbClr val="0B1220"/>
                </a:solidFill>
                <a:latin typeface="Avenir Book"/>
                <a:ea typeface="Relais Display" pitchFamily="50" charset="0"/>
                <a:cs typeface="Relais Display" pitchFamily="50" charset="0"/>
                <a:sym typeface="Wingdings" panose="05000000000000000000" pitchFamily="2" charset="2"/>
              </a:rPr>
              <a:t>einzelne, konkret bestimmte Geschäftsgeheimnisse</a:t>
            </a: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 beziehen. </a:t>
            </a:r>
          </a:p>
          <a:p>
            <a:pPr marL="809625" indent="-536575">
              <a:lnSpc>
                <a:spcPct val="100000"/>
              </a:lnSpc>
              <a:spcAft>
                <a:spcPts val="500"/>
              </a:spcAft>
              <a:buClr>
                <a:srgbClr val="1FEEFF"/>
              </a:buClr>
              <a:buFont typeface="Symbol" panose="05050102010706020507" pitchFamily="18" charset="2"/>
              <a:buChar char="-"/>
            </a:pP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Geheimnis erst nach Erstunterzeichnung  Abwicklungsvereinbarung!</a:t>
            </a:r>
          </a:p>
          <a:p>
            <a:pPr lvl="1" indent="0">
              <a:lnSpc>
                <a:spcPct val="100000"/>
              </a:lnSpc>
              <a:buNone/>
            </a:pPr>
            <a:endParaRPr lang="de-DE" sz="1800" dirty="0">
              <a:solidFill>
                <a:srgbClr val="0B1220"/>
              </a:solidFill>
              <a:latin typeface="Relais Display" pitchFamily="50" charset="0"/>
              <a:ea typeface="Relais Display" pitchFamily="50" charset="0"/>
              <a:cs typeface="Relais Display" pitchFamily="50" charset="0"/>
              <a:sym typeface="Wingdings" panose="05000000000000000000" pitchFamily="2" charset="2"/>
            </a:endParaRPr>
          </a:p>
          <a:p>
            <a:pPr marL="971550" lvl="1" indent="-285750">
              <a:lnSpc>
                <a:spcPct val="100000"/>
              </a:lnSpc>
              <a:buFont typeface="Symbol" panose="05050102010706020507" pitchFamily="18" charset="2"/>
              <a:buChar char="-"/>
            </a:pPr>
            <a:endParaRPr lang="de-DE" sz="1800" dirty="0">
              <a:solidFill>
                <a:srgbClr val="0B1220"/>
              </a:solidFill>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5" name="Foliennummernplatzhalter 4">
            <a:extLst>
              <a:ext uri="{FF2B5EF4-FFF2-40B4-BE49-F238E27FC236}">
                <a16:creationId xmlns:a16="http://schemas.microsoft.com/office/drawing/2014/main" id="{6E786357-9606-1715-6B3D-8D111C69AA08}"/>
              </a:ext>
            </a:extLst>
          </p:cNvPr>
          <p:cNvSpPr>
            <a:spLocks noGrp="1"/>
          </p:cNvSpPr>
          <p:nvPr>
            <p:ph type="sldNum" sz="quarter" idx="16"/>
          </p:nvPr>
        </p:nvSpPr>
        <p:spPr/>
        <p:txBody>
          <a:bodyPr/>
          <a:lstStyle/>
          <a:p>
            <a:fld id="{411BB6CC-3BA8-4915-8318-AAB7E6B703CB}" type="slidenum">
              <a:rPr lang="de-DE"/>
              <a:t>32</a:t>
            </a:fld>
            <a:endParaRPr lang="de-DE" dirty="0"/>
          </a:p>
        </p:txBody>
      </p:sp>
      <p:pic>
        <p:nvPicPr>
          <p:cNvPr id="8" name="Grafik 7" descr="Waage der Justitia mit einfarbiger Füllung">
            <a:extLst>
              <a:ext uri="{FF2B5EF4-FFF2-40B4-BE49-F238E27FC236}">
                <a16:creationId xmlns:a16="http://schemas.microsoft.com/office/drawing/2014/main" id="{E17C4018-9ED7-CA48-5087-6669164D95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3504" y="1470036"/>
            <a:ext cx="630296" cy="630296"/>
          </a:xfrm>
          <a:prstGeom prst="rect">
            <a:avLst/>
          </a:prstGeom>
        </p:spPr>
      </p:pic>
      <p:pic>
        <p:nvPicPr>
          <p:cNvPr id="11" name="Grafik 10" descr="Uhr mit einfarbiger Füllung">
            <a:extLst>
              <a:ext uri="{FF2B5EF4-FFF2-40B4-BE49-F238E27FC236}">
                <a16:creationId xmlns:a16="http://schemas.microsoft.com/office/drawing/2014/main" id="{0440DEC1-4CAF-EF51-00FA-F183EB85E8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50013" y="3677264"/>
            <a:ext cx="580292" cy="580292"/>
          </a:xfrm>
          <a:prstGeom prst="rect">
            <a:avLst/>
          </a:prstGeom>
        </p:spPr>
      </p:pic>
    </p:spTree>
    <p:extLst>
      <p:ext uri="{BB962C8B-B14F-4D97-AF65-F5344CB8AC3E}">
        <p14:creationId xmlns:p14="http://schemas.microsoft.com/office/powerpoint/2010/main" val="325793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91A49-C35F-1956-4BC3-23F37EF7C1C1}"/>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3145169E-9E24-953B-07C6-02099544A951}"/>
              </a:ext>
            </a:extLst>
          </p:cNvPr>
          <p:cNvSpPr>
            <a:spLocks noGrp="1"/>
          </p:cNvSpPr>
          <p:nvPr>
            <p:ph type="body" sz="quarter" idx="11"/>
          </p:nvPr>
        </p:nvSpPr>
        <p:spPr>
          <a:xfrm>
            <a:off x="1209040" y="817329"/>
            <a:ext cx="10486774" cy="485060"/>
          </a:xfrm>
        </p:spPr>
        <p:txBody>
          <a:bodyPr/>
          <a:lstStyle/>
          <a:p>
            <a:r>
              <a:rPr lang="de-DE" sz="2400" b="1" dirty="0"/>
              <a:t>Schutz aufgrund vertraglicher Regelung / Rücksichtnahmepflicht</a:t>
            </a:r>
          </a:p>
          <a:p>
            <a:r>
              <a:rPr lang="de-DE" sz="2400" dirty="0"/>
              <a:t>2. Anwendung auf den Fall</a:t>
            </a:r>
          </a:p>
        </p:txBody>
      </p:sp>
      <p:sp>
        <p:nvSpPr>
          <p:cNvPr id="4" name="Textplatzhalter 3">
            <a:extLst>
              <a:ext uri="{FF2B5EF4-FFF2-40B4-BE49-F238E27FC236}">
                <a16:creationId xmlns:a16="http://schemas.microsoft.com/office/drawing/2014/main" id="{C9619B59-ADC1-2C50-F1D8-6CE3B0DC3660}"/>
              </a:ext>
            </a:extLst>
          </p:cNvPr>
          <p:cNvSpPr>
            <a:spLocks noGrp="1"/>
          </p:cNvSpPr>
          <p:nvPr>
            <p:ph type="body" sz="quarter" idx="13"/>
          </p:nvPr>
        </p:nvSpPr>
        <p:spPr/>
        <p:txBody>
          <a:bodyPr/>
          <a:lstStyle/>
          <a:p>
            <a:r>
              <a:rPr lang="de-DE" sz="2400" b="1" dirty="0"/>
              <a:t>V.</a:t>
            </a:r>
          </a:p>
        </p:txBody>
      </p:sp>
      <p:sp>
        <p:nvSpPr>
          <p:cNvPr id="7" name="Textplatzhalter 6">
            <a:extLst>
              <a:ext uri="{FF2B5EF4-FFF2-40B4-BE49-F238E27FC236}">
                <a16:creationId xmlns:a16="http://schemas.microsoft.com/office/drawing/2014/main" id="{7D2B3637-9DCA-5B36-5CD9-71B3462A7039}"/>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2093EA07-3D12-C47A-EEA4-6F71D174700A}"/>
              </a:ext>
            </a:extLst>
          </p:cNvPr>
          <p:cNvSpPr txBox="1">
            <a:spLocks/>
          </p:cNvSpPr>
          <p:nvPr/>
        </p:nvSpPr>
        <p:spPr>
          <a:xfrm>
            <a:off x="1209040" y="1713296"/>
            <a:ext cx="10202739"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Clr>
                <a:srgbClr val="1FEEFF"/>
              </a:buClr>
              <a:buFont typeface="Arial" panose="020B0604020202020204" pitchFamily="34" charset="0"/>
              <a:buChar char="•"/>
            </a:pPr>
            <a:r>
              <a:rPr lang="de-DE" sz="2000" b="1" dirty="0">
                <a:solidFill>
                  <a:srgbClr val="0B1220"/>
                </a:solidFill>
                <a:latin typeface="Avenir Book"/>
                <a:ea typeface="Relais Display" pitchFamily="50" charset="0"/>
                <a:cs typeface="Relais Display" pitchFamily="50" charset="0"/>
                <a:sym typeface="Wingdings" panose="05000000000000000000" pitchFamily="2" charset="2"/>
              </a:rPr>
              <a:t>BAG zur ungeschriebenen vertraglichen Rücksichtnahmepflicht:</a:t>
            </a:r>
          </a:p>
          <a:p>
            <a:pPr marL="809625" indent="-536575">
              <a:lnSpc>
                <a:spcPct val="100000"/>
              </a:lnSpc>
              <a:buClr>
                <a:srgbClr val="1FEEFF"/>
              </a:buClr>
              <a:buFont typeface="Symbol" panose="05050102010706020507" pitchFamily="18" charset="2"/>
              <a:buChar char="-"/>
            </a:pP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BAG lässt offen, ob die Rücksichtnahmepflicht sich nur noch auf </a:t>
            </a:r>
            <a:br>
              <a:rPr lang="de-DE" sz="2000" dirty="0">
                <a:solidFill>
                  <a:srgbClr val="0B1220"/>
                </a:solidFill>
                <a:latin typeface="Avenir Book"/>
                <a:ea typeface="Relais Display" pitchFamily="50" charset="0"/>
                <a:cs typeface="Relais Display" pitchFamily="50" charset="0"/>
                <a:sym typeface="Wingdings" panose="05000000000000000000" pitchFamily="2" charset="2"/>
              </a:rPr>
            </a:b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Geschäftsgeheimnisse i.S. dieses Gesetzes bezieht (gleich mehr)</a:t>
            </a:r>
          </a:p>
          <a:p>
            <a:pPr marL="809625" indent="-536575">
              <a:lnSpc>
                <a:spcPct val="100000"/>
              </a:lnSpc>
              <a:buClr>
                <a:srgbClr val="1FEEFF"/>
              </a:buClr>
              <a:buFont typeface="Symbol" panose="05050102010706020507" pitchFamily="18" charset="2"/>
              <a:buChar char="-"/>
            </a:pPr>
            <a:r>
              <a:rPr lang="de-DE" sz="2000" b="1" dirty="0">
                <a:solidFill>
                  <a:srgbClr val="0B1220"/>
                </a:solidFill>
                <a:latin typeface="Avenir Book"/>
                <a:ea typeface="Relais Display" pitchFamily="50" charset="0"/>
                <a:cs typeface="Relais Display" pitchFamily="50" charset="0"/>
                <a:sym typeface="Wingdings" panose="05000000000000000000" pitchFamily="2" charset="2"/>
              </a:rPr>
              <a:t>Praxistipp:</a:t>
            </a: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 </a:t>
            </a:r>
          </a:p>
          <a:p>
            <a:pPr marL="1952625" lvl="2" indent="-536575">
              <a:lnSpc>
                <a:spcPct val="100000"/>
              </a:lnSpc>
              <a:buClr>
                <a:srgbClr val="1FEEFF"/>
              </a:buClr>
            </a:pPr>
            <a:r>
              <a:rPr lang="de-DE" dirty="0">
                <a:solidFill>
                  <a:srgbClr val="0B1220"/>
                </a:solidFill>
                <a:latin typeface="Avenir Book"/>
                <a:ea typeface="Relais Display" pitchFamily="50" charset="0"/>
                <a:cs typeface="Relais Display" pitchFamily="50" charset="0"/>
                <a:sym typeface="Wingdings" panose="05000000000000000000" pitchFamily="2" charset="2"/>
              </a:rPr>
              <a:t>Besser auf Nummer Sicher gehen und ausreichend </a:t>
            </a:r>
            <a:r>
              <a:rPr lang="de-DE" b="1" dirty="0">
                <a:solidFill>
                  <a:srgbClr val="0B1220"/>
                </a:solidFill>
                <a:latin typeface="Avenir Book"/>
                <a:ea typeface="Relais Display" pitchFamily="50" charset="0"/>
                <a:cs typeface="Relais Display" pitchFamily="50" charset="0"/>
                <a:sym typeface="Wingdings" panose="05000000000000000000" pitchFamily="2" charset="2"/>
              </a:rPr>
              <a:t>Geheimhaltungsmaßnahmen</a:t>
            </a:r>
            <a:r>
              <a:rPr lang="de-DE" dirty="0">
                <a:solidFill>
                  <a:srgbClr val="0B1220"/>
                </a:solidFill>
                <a:latin typeface="Avenir Book"/>
                <a:ea typeface="Relais Display" pitchFamily="50" charset="0"/>
                <a:cs typeface="Relais Display" pitchFamily="50" charset="0"/>
                <a:sym typeface="Wingdings" panose="05000000000000000000" pitchFamily="2" charset="2"/>
              </a:rPr>
              <a:t> implementieren</a:t>
            </a:r>
          </a:p>
          <a:p>
            <a:pPr marL="1952625" lvl="2" indent="-536575">
              <a:lnSpc>
                <a:spcPct val="100000"/>
              </a:lnSpc>
              <a:buClr>
                <a:srgbClr val="1FEEFF"/>
              </a:buClr>
            </a:pPr>
            <a:r>
              <a:rPr lang="de-DE" dirty="0">
                <a:solidFill>
                  <a:srgbClr val="0B1220"/>
                </a:solidFill>
                <a:latin typeface="Avenir Book"/>
                <a:ea typeface="Relais Display" pitchFamily="50" charset="0"/>
                <a:cs typeface="Relais Display" pitchFamily="50" charset="0"/>
                <a:sym typeface="Wingdings" panose="05000000000000000000" pitchFamily="2" charset="2"/>
              </a:rPr>
              <a:t>Alle </a:t>
            </a:r>
            <a:r>
              <a:rPr lang="de-DE" b="1" dirty="0">
                <a:solidFill>
                  <a:srgbClr val="0B1220"/>
                </a:solidFill>
                <a:latin typeface="Avenir Book"/>
                <a:ea typeface="Relais Display" pitchFamily="50" charset="0"/>
                <a:cs typeface="Relais Display" pitchFamily="50" charset="0"/>
                <a:sym typeface="Wingdings" panose="05000000000000000000" pitchFamily="2" charset="2"/>
              </a:rPr>
              <a:t>Maßnahmen dokumentieren</a:t>
            </a:r>
            <a:r>
              <a:rPr lang="de-DE" dirty="0">
                <a:solidFill>
                  <a:srgbClr val="0B1220"/>
                </a:solidFill>
                <a:latin typeface="Avenir Book"/>
                <a:ea typeface="Relais Display" pitchFamily="50" charset="0"/>
                <a:cs typeface="Relais Display" pitchFamily="50" charset="0"/>
                <a:sym typeface="Wingdings" panose="05000000000000000000" pitchFamily="2" charset="2"/>
              </a:rPr>
              <a:t>!</a:t>
            </a:r>
          </a:p>
          <a:p>
            <a:pPr marL="809625" indent="-536575">
              <a:lnSpc>
                <a:spcPct val="100000"/>
              </a:lnSpc>
              <a:buClr>
                <a:srgbClr val="1FEEFF"/>
              </a:buClr>
              <a:buFont typeface="Symbol" panose="05050102010706020507" pitchFamily="18" charset="2"/>
              <a:buChar char="-"/>
            </a:pPr>
            <a:r>
              <a:rPr lang="de-DE" sz="2000" b="1" dirty="0">
                <a:solidFill>
                  <a:srgbClr val="0B1220"/>
                </a:solidFill>
                <a:latin typeface="Avenir Book"/>
                <a:ea typeface="Relais Display" pitchFamily="50" charset="0"/>
                <a:cs typeface="Relais Display" pitchFamily="50" charset="0"/>
                <a:sym typeface="Wingdings" panose="05000000000000000000" pitchFamily="2" charset="2"/>
              </a:rPr>
              <a:t>Grund:</a:t>
            </a:r>
            <a:r>
              <a:rPr lang="de-DE" sz="2000" dirty="0">
                <a:solidFill>
                  <a:srgbClr val="0B1220"/>
                </a:solidFill>
                <a:latin typeface="Avenir Book"/>
                <a:ea typeface="Relais Display" pitchFamily="50" charset="0"/>
                <a:cs typeface="Relais Display" pitchFamily="50" charset="0"/>
                <a:sym typeface="Wingdings" panose="05000000000000000000" pitchFamily="2" charset="2"/>
              </a:rPr>
              <a:t> Bei der Prüfung einer nachvertraglichen Verschwiegenheitsverpflichtung ist das geschützte Interesse des Arbeitnehmers an der Verwertung seines Wissens zu berücksichtigen (Art. 12 GG).</a:t>
            </a:r>
          </a:p>
          <a:p>
            <a:pPr lvl="1" indent="0">
              <a:lnSpc>
                <a:spcPct val="100000"/>
              </a:lnSpc>
              <a:buNone/>
            </a:pPr>
            <a:endParaRPr lang="de-DE" sz="1800" dirty="0">
              <a:solidFill>
                <a:srgbClr val="0B1220"/>
              </a:solidFill>
              <a:latin typeface="Relais Display" pitchFamily="50" charset="0"/>
              <a:ea typeface="Relais Display" pitchFamily="50" charset="0"/>
              <a:cs typeface="Relais Display" pitchFamily="50" charset="0"/>
              <a:sym typeface="Wingdings" panose="05000000000000000000" pitchFamily="2" charset="2"/>
            </a:endParaRPr>
          </a:p>
          <a:p>
            <a:pPr marL="971550" lvl="1" indent="-285750">
              <a:lnSpc>
                <a:spcPct val="100000"/>
              </a:lnSpc>
              <a:buFont typeface="Symbol" panose="05050102010706020507" pitchFamily="18" charset="2"/>
              <a:buChar char="-"/>
            </a:pPr>
            <a:endParaRPr lang="de-DE" sz="1800" dirty="0">
              <a:solidFill>
                <a:srgbClr val="0B1220"/>
              </a:solidFill>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5" name="Foliennummernplatzhalter 4">
            <a:extLst>
              <a:ext uri="{FF2B5EF4-FFF2-40B4-BE49-F238E27FC236}">
                <a16:creationId xmlns:a16="http://schemas.microsoft.com/office/drawing/2014/main" id="{7BA02BB7-2472-50C5-2C00-69A3D0D75923}"/>
              </a:ext>
            </a:extLst>
          </p:cNvPr>
          <p:cNvSpPr>
            <a:spLocks noGrp="1"/>
          </p:cNvSpPr>
          <p:nvPr>
            <p:ph type="sldNum" sz="quarter" idx="16"/>
          </p:nvPr>
        </p:nvSpPr>
        <p:spPr/>
        <p:txBody>
          <a:bodyPr/>
          <a:lstStyle/>
          <a:p>
            <a:fld id="{411BB6CC-3BA8-4915-8318-AAB7E6B703CB}" type="slidenum">
              <a:rPr lang="de-DE"/>
              <a:t>33</a:t>
            </a:fld>
            <a:endParaRPr lang="de-DE" dirty="0"/>
          </a:p>
        </p:txBody>
      </p:sp>
      <p:pic>
        <p:nvPicPr>
          <p:cNvPr id="8" name="Grafik 7" descr="Waage der Justitia mit einfarbiger Füllung">
            <a:extLst>
              <a:ext uri="{FF2B5EF4-FFF2-40B4-BE49-F238E27FC236}">
                <a16:creationId xmlns:a16="http://schemas.microsoft.com/office/drawing/2014/main" id="{FA1F86A3-AD88-AC2E-7E96-D5B90EC1AE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52664" y="1712936"/>
            <a:ext cx="630296" cy="630296"/>
          </a:xfrm>
          <a:prstGeom prst="rect">
            <a:avLst/>
          </a:prstGeom>
        </p:spPr>
      </p:pic>
      <p:pic>
        <p:nvPicPr>
          <p:cNvPr id="13" name="Grafik 12" descr="Kommentar (wichtig) mit einfarbiger Füllung">
            <a:extLst>
              <a:ext uri="{FF2B5EF4-FFF2-40B4-BE49-F238E27FC236}">
                <a16:creationId xmlns:a16="http://schemas.microsoft.com/office/drawing/2014/main" id="{4F684C82-3D62-19DA-1462-0542E95E22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2389" y="3266661"/>
            <a:ext cx="914400" cy="914400"/>
          </a:xfrm>
          <a:prstGeom prst="rect">
            <a:avLst/>
          </a:prstGeom>
        </p:spPr>
      </p:pic>
    </p:spTree>
    <p:extLst>
      <p:ext uri="{BB962C8B-B14F-4D97-AF65-F5344CB8AC3E}">
        <p14:creationId xmlns:p14="http://schemas.microsoft.com/office/powerpoint/2010/main" val="306113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62025-66A3-7506-5599-ED3E5ACE107E}"/>
            </a:ext>
          </a:extLst>
        </p:cNvPr>
        <p:cNvGrpSpPr/>
        <p:nvPr/>
      </p:nvGrpSpPr>
      <p:grpSpPr>
        <a:xfrm>
          <a:off x="0" y="0"/>
          <a:ext cx="0" cy="0"/>
          <a:chOff x="0" y="0"/>
          <a:chExt cx="0" cy="0"/>
        </a:xfrm>
      </p:grpSpPr>
      <p:pic>
        <p:nvPicPr>
          <p:cNvPr id="14" name="Grafik 13" descr="Waage der Justitia mit einfarbiger Füllung">
            <a:extLst>
              <a:ext uri="{FF2B5EF4-FFF2-40B4-BE49-F238E27FC236}">
                <a16:creationId xmlns:a16="http://schemas.microsoft.com/office/drawing/2014/main" id="{E75878B9-2919-646B-58F4-2EB19DF277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4986" y="1903855"/>
            <a:ext cx="3807259" cy="3807259"/>
          </a:xfrm>
          <a:prstGeom prst="rect">
            <a:avLst/>
          </a:prstGeom>
        </p:spPr>
      </p:pic>
      <p:sp>
        <p:nvSpPr>
          <p:cNvPr id="2" name="Textplatzhalter 1">
            <a:extLst>
              <a:ext uri="{FF2B5EF4-FFF2-40B4-BE49-F238E27FC236}">
                <a16:creationId xmlns:a16="http://schemas.microsoft.com/office/drawing/2014/main" id="{323DE6B6-5E89-85DB-EAD3-D0D179623F45}"/>
              </a:ext>
            </a:extLst>
          </p:cNvPr>
          <p:cNvSpPr>
            <a:spLocks noGrp="1"/>
          </p:cNvSpPr>
          <p:nvPr>
            <p:ph type="body" sz="quarter" idx="11"/>
          </p:nvPr>
        </p:nvSpPr>
        <p:spPr>
          <a:xfrm>
            <a:off x="1209040" y="817329"/>
            <a:ext cx="10486774" cy="485060"/>
          </a:xfrm>
        </p:spPr>
        <p:txBody>
          <a:bodyPr/>
          <a:lstStyle/>
          <a:p>
            <a:r>
              <a:rPr lang="de-DE" sz="2400" b="1" dirty="0"/>
              <a:t>Schutz aufgrund vertraglicher Regelung - Rücksichtnahmepflicht</a:t>
            </a:r>
          </a:p>
          <a:p>
            <a:r>
              <a:rPr lang="de-DE" sz="2400" dirty="0"/>
              <a:t>3. Maßstab des BAG</a:t>
            </a:r>
          </a:p>
        </p:txBody>
      </p:sp>
      <p:sp>
        <p:nvSpPr>
          <p:cNvPr id="4" name="Textplatzhalter 3">
            <a:extLst>
              <a:ext uri="{FF2B5EF4-FFF2-40B4-BE49-F238E27FC236}">
                <a16:creationId xmlns:a16="http://schemas.microsoft.com/office/drawing/2014/main" id="{9FD6767B-B2E2-91F7-79BE-7FC260F1A213}"/>
              </a:ext>
            </a:extLst>
          </p:cNvPr>
          <p:cNvSpPr>
            <a:spLocks noGrp="1"/>
          </p:cNvSpPr>
          <p:nvPr>
            <p:ph type="body" sz="quarter" idx="13"/>
          </p:nvPr>
        </p:nvSpPr>
        <p:spPr/>
        <p:txBody>
          <a:bodyPr/>
          <a:lstStyle/>
          <a:p>
            <a:r>
              <a:rPr lang="de-DE" sz="2400" b="1" dirty="0"/>
              <a:t>V.</a:t>
            </a:r>
          </a:p>
        </p:txBody>
      </p:sp>
      <p:sp>
        <p:nvSpPr>
          <p:cNvPr id="7" name="Textplatzhalter 6">
            <a:extLst>
              <a:ext uri="{FF2B5EF4-FFF2-40B4-BE49-F238E27FC236}">
                <a16:creationId xmlns:a16="http://schemas.microsoft.com/office/drawing/2014/main" id="{25B9D3D3-B2F6-5BFD-D1E5-7A4FD2EEDF83}"/>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1FD3028C-5A02-5162-B072-24495E1DB8DA}"/>
              </a:ext>
            </a:extLst>
          </p:cNvPr>
          <p:cNvSpPr txBox="1">
            <a:spLocks/>
          </p:cNvSpPr>
          <p:nvPr/>
        </p:nvSpPr>
        <p:spPr>
          <a:xfrm>
            <a:off x="1209040" y="1713296"/>
            <a:ext cx="10202739"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0">
              <a:lnSpc>
                <a:spcPct val="100000"/>
              </a:lnSpc>
              <a:buNone/>
            </a:pPr>
            <a:endParaRPr lang="de-DE" sz="1800" dirty="0">
              <a:solidFill>
                <a:srgbClr val="0B1220"/>
              </a:solidFill>
              <a:latin typeface="Relais Display" pitchFamily="50" charset="0"/>
              <a:ea typeface="Relais Display" pitchFamily="50" charset="0"/>
              <a:cs typeface="Relais Display" pitchFamily="50" charset="0"/>
              <a:sym typeface="Wingdings" panose="05000000000000000000" pitchFamily="2" charset="2"/>
            </a:endParaRPr>
          </a:p>
          <a:p>
            <a:pPr marL="971550" lvl="1" indent="-285750">
              <a:lnSpc>
                <a:spcPct val="100000"/>
              </a:lnSpc>
              <a:buFont typeface="Symbol" panose="05050102010706020507" pitchFamily="18" charset="2"/>
              <a:buChar char="-"/>
            </a:pPr>
            <a:endParaRPr lang="de-DE" sz="1800" dirty="0">
              <a:solidFill>
                <a:srgbClr val="0B1220"/>
              </a:solidFill>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5" name="Foliennummernplatzhalter 4">
            <a:extLst>
              <a:ext uri="{FF2B5EF4-FFF2-40B4-BE49-F238E27FC236}">
                <a16:creationId xmlns:a16="http://schemas.microsoft.com/office/drawing/2014/main" id="{5108A536-CF41-FA88-28DE-8D77EBF2D9C9}"/>
              </a:ext>
            </a:extLst>
          </p:cNvPr>
          <p:cNvSpPr>
            <a:spLocks noGrp="1"/>
          </p:cNvSpPr>
          <p:nvPr>
            <p:ph type="sldNum" sz="quarter" idx="16"/>
          </p:nvPr>
        </p:nvSpPr>
        <p:spPr/>
        <p:txBody>
          <a:bodyPr/>
          <a:lstStyle/>
          <a:p>
            <a:fld id="{411BB6CC-3BA8-4915-8318-AAB7E6B703CB}" type="slidenum">
              <a:rPr lang="de-DE"/>
              <a:t>34</a:t>
            </a:fld>
            <a:endParaRPr lang="de-DE" dirty="0"/>
          </a:p>
        </p:txBody>
      </p:sp>
      <p:pic>
        <p:nvPicPr>
          <p:cNvPr id="9" name="Grafik 8" descr="Waage der Justitia mit einfarbiger Füllung">
            <a:extLst>
              <a:ext uri="{FF2B5EF4-FFF2-40B4-BE49-F238E27FC236}">
                <a16:creationId xmlns:a16="http://schemas.microsoft.com/office/drawing/2014/main" id="{2DBBFF3A-E3F8-DCFB-F554-34555FD17C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92370" y="1877541"/>
            <a:ext cx="3807259" cy="3807259"/>
          </a:xfrm>
          <a:prstGeom prst="rect">
            <a:avLst/>
          </a:prstGeom>
        </p:spPr>
      </p:pic>
      <p:sp>
        <p:nvSpPr>
          <p:cNvPr id="12" name="Textfeld 11">
            <a:extLst>
              <a:ext uri="{FF2B5EF4-FFF2-40B4-BE49-F238E27FC236}">
                <a16:creationId xmlns:a16="http://schemas.microsoft.com/office/drawing/2014/main" id="{6FB44DB8-AEF0-A815-D88A-8E1E9B1589DB}"/>
              </a:ext>
            </a:extLst>
          </p:cNvPr>
          <p:cNvSpPr txBox="1"/>
          <p:nvPr/>
        </p:nvSpPr>
        <p:spPr>
          <a:xfrm>
            <a:off x="5336736" y="5052223"/>
            <a:ext cx="1583757" cy="375910"/>
          </a:xfrm>
          <a:prstGeom prst="rect">
            <a:avLst/>
          </a:prstGeom>
          <a:noFill/>
        </p:spPr>
        <p:txBody>
          <a:bodyPr wrap="square">
            <a:spAutoFit/>
          </a:bodyPr>
          <a:lstStyle/>
          <a:p>
            <a:r>
              <a:rPr lang="de-DE" sz="1800" dirty="0">
                <a:solidFill>
                  <a:schemeClr val="bg1"/>
                </a:solidFill>
                <a:latin typeface="Avenir Book"/>
                <a:ea typeface="Relais Display" pitchFamily="50" charset="0"/>
                <a:cs typeface="Relais Display" pitchFamily="50" charset="0"/>
                <a:sym typeface="Wingdings" panose="05000000000000000000" pitchFamily="2" charset="2"/>
              </a:rPr>
              <a:t>§ 307 I 1 BGB</a:t>
            </a:r>
            <a:endParaRPr lang="de-DE" dirty="0">
              <a:solidFill>
                <a:schemeClr val="bg1"/>
              </a:solidFill>
            </a:endParaRPr>
          </a:p>
        </p:txBody>
      </p:sp>
      <p:sp>
        <p:nvSpPr>
          <p:cNvPr id="15" name="Textfeld 14">
            <a:extLst>
              <a:ext uri="{FF2B5EF4-FFF2-40B4-BE49-F238E27FC236}">
                <a16:creationId xmlns:a16="http://schemas.microsoft.com/office/drawing/2014/main" id="{F8E0BB88-E6EF-2E1C-5466-6C7DCB997453}"/>
              </a:ext>
            </a:extLst>
          </p:cNvPr>
          <p:cNvSpPr txBox="1"/>
          <p:nvPr/>
        </p:nvSpPr>
        <p:spPr>
          <a:xfrm>
            <a:off x="1840808" y="2466906"/>
            <a:ext cx="1556836" cy="400110"/>
          </a:xfrm>
          <a:prstGeom prst="rect">
            <a:avLst/>
          </a:prstGeom>
          <a:noFill/>
        </p:spPr>
        <p:txBody>
          <a:bodyPr wrap="none" rtlCol="0">
            <a:spAutoFit/>
          </a:bodyPr>
          <a:lstStyle/>
          <a:p>
            <a:pPr algn="ctr"/>
            <a:r>
              <a:rPr lang="de-DE" sz="2000" dirty="0">
                <a:highlight>
                  <a:srgbClr val="1FEEFF"/>
                </a:highlight>
                <a:latin typeface="Avenir Book"/>
              </a:rPr>
              <a:t>Arbeitnehmer</a:t>
            </a:r>
          </a:p>
        </p:txBody>
      </p:sp>
      <p:sp>
        <p:nvSpPr>
          <p:cNvPr id="16" name="Textfeld 15">
            <a:extLst>
              <a:ext uri="{FF2B5EF4-FFF2-40B4-BE49-F238E27FC236}">
                <a16:creationId xmlns:a16="http://schemas.microsoft.com/office/drawing/2014/main" id="{53781F77-69CD-9692-FD71-9A7291777746}"/>
              </a:ext>
            </a:extLst>
          </p:cNvPr>
          <p:cNvSpPr txBox="1"/>
          <p:nvPr/>
        </p:nvSpPr>
        <p:spPr>
          <a:xfrm>
            <a:off x="8794356" y="2466906"/>
            <a:ext cx="1432765" cy="400110"/>
          </a:xfrm>
          <a:prstGeom prst="rect">
            <a:avLst/>
          </a:prstGeom>
          <a:noFill/>
        </p:spPr>
        <p:txBody>
          <a:bodyPr wrap="none" rtlCol="0">
            <a:spAutoFit/>
          </a:bodyPr>
          <a:lstStyle/>
          <a:p>
            <a:pPr algn="ctr"/>
            <a:r>
              <a:rPr lang="de-DE" sz="2000" dirty="0">
                <a:highlight>
                  <a:srgbClr val="1FEEFF"/>
                </a:highlight>
                <a:latin typeface="Avenir Book"/>
              </a:rPr>
              <a:t>Arbeitgeber</a:t>
            </a:r>
          </a:p>
        </p:txBody>
      </p:sp>
      <p:sp>
        <p:nvSpPr>
          <p:cNvPr id="17" name="Textfeld 16">
            <a:extLst>
              <a:ext uri="{FF2B5EF4-FFF2-40B4-BE49-F238E27FC236}">
                <a16:creationId xmlns:a16="http://schemas.microsoft.com/office/drawing/2014/main" id="{DFF9A6A7-DB0E-14AC-E8E6-D92B60019CE2}"/>
              </a:ext>
            </a:extLst>
          </p:cNvPr>
          <p:cNvSpPr txBox="1">
            <a:spLocks/>
          </p:cNvSpPr>
          <p:nvPr/>
        </p:nvSpPr>
        <p:spPr>
          <a:xfrm>
            <a:off x="617973" y="2921168"/>
            <a:ext cx="4002506" cy="1323439"/>
          </a:xfrm>
          <a:prstGeom prst="rect">
            <a:avLst/>
          </a:prstGeom>
          <a:noFill/>
        </p:spPr>
        <p:txBody>
          <a:bodyPr wrap="none" rtlCol="0">
            <a:spAutoFit/>
          </a:bodyPr>
          <a:lstStyle/>
          <a:p>
            <a:pPr algn="ctr"/>
            <a:r>
              <a:rPr lang="de-DE" sz="2000" dirty="0">
                <a:latin typeface="Avenir Book"/>
              </a:rPr>
              <a:t>Art. 12 GG</a:t>
            </a:r>
          </a:p>
          <a:p>
            <a:pPr marL="342900" indent="-342900" algn="just">
              <a:buFont typeface="Arial" panose="020B0604020202020204" pitchFamily="34" charset="0"/>
              <a:buChar char="•"/>
            </a:pPr>
            <a:r>
              <a:rPr lang="de-DE" sz="2000" dirty="0">
                <a:latin typeface="Avenir Book"/>
              </a:rPr>
              <a:t>Weiterverwendung Know-how</a:t>
            </a:r>
          </a:p>
          <a:p>
            <a:pPr marL="342900" indent="-342900" algn="just">
              <a:buFont typeface="Arial" panose="020B0604020202020204" pitchFamily="34" charset="0"/>
              <a:buChar char="•"/>
            </a:pPr>
            <a:r>
              <a:rPr lang="de-DE" sz="2000" dirty="0">
                <a:latin typeface="Avenir Book"/>
              </a:rPr>
              <a:t>Keine beruflichen Einschränkungen</a:t>
            </a:r>
          </a:p>
          <a:p>
            <a:pPr marL="342900" indent="-342900" algn="just">
              <a:buFont typeface="Arial" panose="020B0604020202020204" pitchFamily="34" charset="0"/>
              <a:buChar char="•"/>
            </a:pPr>
            <a:r>
              <a:rPr lang="de-DE" sz="2000" dirty="0">
                <a:latin typeface="Avenir Book"/>
              </a:rPr>
              <a:t>Ggf. Vergütung für Schweigen</a:t>
            </a:r>
          </a:p>
        </p:txBody>
      </p:sp>
      <p:sp>
        <p:nvSpPr>
          <p:cNvPr id="18" name="Textfeld 17">
            <a:extLst>
              <a:ext uri="{FF2B5EF4-FFF2-40B4-BE49-F238E27FC236}">
                <a16:creationId xmlns:a16="http://schemas.microsoft.com/office/drawing/2014/main" id="{6ADDD245-3F31-0538-D7E7-CEBF11AD2AFF}"/>
              </a:ext>
            </a:extLst>
          </p:cNvPr>
          <p:cNvSpPr txBox="1">
            <a:spLocks/>
          </p:cNvSpPr>
          <p:nvPr/>
        </p:nvSpPr>
        <p:spPr>
          <a:xfrm>
            <a:off x="7759362" y="2921168"/>
            <a:ext cx="3626827" cy="1015663"/>
          </a:xfrm>
          <a:prstGeom prst="rect">
            <a:avLst/>
          </a:prstGeom>
          <a:noFill/>
        </p:spPr>
        <p:txBody>
          <a:bodyPr wrap="none" rtlCol="0">
            <a:spAutoFit/>
          </a:bodyPr>
          <a:lstStyle/>
          <a:p>
            <a:pPr algn="ctr"/>
            <a:r>
              <a:rPr lang="de-DE" sz="2000" dirty="0">
                <a:latin typeface="Avenir Book"/>
              </a:rPr>
              <a:t>Geheimnisinhaber</a:t>
            </a:r>
          </a:p>
          <a:p>
            <a:pPr marL="342900" indent="-342900" algn="just">
              <a:buFont typeface="Arial" panose="020B0604020202020204" pitchFamily="34" charset="0"/>
              <a:buChar char="•"/>
            </a:pPr>
            <a:r>
              <a:rPr lang="de-DE" sz="2000" dirty="0">
                <a:latin typeface="Avenir Book"/>
              </a:rPr>
              <a:t>Exklusivität des Know-hows</a:t>
            </a:r>
          </a:p>
          <a:p>
            <a:pPr marL="342900" indent="-342900" algn="just">
              <a:buFont typeface="Arial" panose="020B0604020202020204" pitchFamily="34" charset="0"/>
              <a:buChar char="•"/>
            </a:pPr>
            <a:r>
              <a:rPr lang="de-DE" sz="2000" dirty="0">
                <a:latin typeface="Avenir Book"/>
              </a:rPr>
              <a:t>Bindung an vertragliche Treue</a:t>
            </a:r>
          </a:p>
        </p:txBody>
      </p:sp>
      <p:sp>
        <p:nvSpPr>
          <p:cNvPr id="19" name="Textfeld 18">
            <a:extLst>
              <a:ext uri="{FF2B5EF4-FFF2-40B4-BE49-F238E27FC236}">
                <a16:creationId xmlns:a16="http://schemas.microsoft.com/office/drawing/2014/main" id="{68A4C1C6-FF3C-67F1-6B88-559587D2861A}"/>
              </a:ext>
            </a:extLst>
          </p:cNvPr>
          <p:cNvSpPr txBox="1"/>
          <p:nvPr/>
        </p:nvSpPr>
        <p:spPr>
          <a:xfrm>
            <a:off x="3665045" y="5459191"/>
            <a:ext cx="4861908" cy="707886"/>
          </a:xfrm>
          <a:prstGeom prst="rect">
            <a:avLst/>
          </a:prstGeom>
          <a:noFill/>
        </p:spPr>
        <p:txBody>
          <a:bodyPr wrap="none" rtlCol="0">
            <a:spAutoFit/>
          </a:bodyPr>
          <a:lstStyle/>
          <a:p>
            <a:pPr algn="ctr"/>
            <a:r>
              <a:rPr lang="de-DE" sz="2000" dirty="0">
                <a:latin typeface="Avenir Book" panose="02000503020000020003"/>
              </a:rPr>
              <a:t>(Grund-)Rechtliche Abwägung</a:t>
            </a:r>
          </a:p>
          <a:p>
            <a:pPr algn="ctr"/>
            <a:r>
              <a:rPr lang="de-DE" sz="2000" dirty="0">
                <a:latin typeface="Avenir Book" panose="02000503020000020003"/>
              </a:rPr>
              <a:t>„harte“ Grenze: de-facto Wettbewerbsverbot</a:t>
            </a:r>
          </a:p>
        </p:txBody>
      </p:sp>
    </p:spTree>
    <p:extLst>
      <p:ext uri="{BB962C8B-B14F-4D97-AF65-F5344CB8AC3E}">
        <p14:creationId xmlns:p14="http://schemas.microsoft.com/office/powerpoint/2010/main" val="305805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18" grpId="0"/>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A1B12-F745-AFF2-657E-1CA7E327755A}"/>
            </a:ext>
          </a:extLst>
        </p:cNvPr>
        <p:cNvGrpSpPr/>
        <p:nvPr/>
      </p:nvGrpSpPr>
      <p:grpSpPr>
        <a:xfrm>
          <a:off x="0" y="0"/>
          <a:ext cx="0" cy="0"/>
          <a:chOff x="0" y="0"/>
          <a:chExt cx="0" cy="0"/>
        </a:xfrm>
      </p:grpSpPr>
      <p:sp>
        <p:nvSpPr>
          <p:cNvPr id="3" name="Textplatzhalter 4">
            <a:extLst>
              <a:ext uri="{FF2B5EF4-FFF2-40B4-BE49-F238E27FC236}">
                <a16:creationId xmlns:a16="http://schemas.microsoft.com/office/drawing/2014/main" id="{90F0EDCA-FA43-F33E-9EA7-7B54CF06263D}"/>
              </a:ext>
            </a:extLst>
          </p:cNvPr>
          <p:cNvSpPr txBox="1">
            <a:spLocks/>
          </p:cNvSpPr>
          <p:nvPr/>
        </p:nvSpPr>
        <p:spPr>
          <a:xfrm>
            <a:off x="1484644" y="1785752"/>
            <a:ext cx="10138787" cy="3875746"/>
          </a:xfrm>
          <a:prstGeom prst="rect">
            <a:avLst/>
          </a:prstGeom>
          <a:solidFill>
            <a:schemeClr val="bg1"/>
          </a:solidFill>
          <a:ln>
            <a:solidFill>
              <a:schemeClr val="bg1"/>
            </a:solidFill>
          </a:ln>
        </p:spPr>
        <p:txBody>
          <a:bodyPr/>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a:buClr>
                <a:srgbClr val="1FEEFF"/>
              </a:buClr>
              <a:buFont typeface="Arial" panose="020B0604020202020204" pitchFamily="34" charset="0"/>
              <a:buChar char="•"/>
            </a:pPr>
            <a:r>
              <a:rPr lang="de-DE" sz="2000" dirty="0">
                <a:latin typeface="Avenir Book"/>
                <a:ea typeface="Relais Display" pitchFamily="50" charset="0"/>
                <a:cs typeface="Relais Display" pitchFamily="50" charset="0"/>
                <a:sym typeface="Wingdings" panose="05000000000000000000" pitchFamily="2" charset="2"/>
              </a:rPr>
              <a:t>Das BAG erteilt dem Schutz von Geschäftsgeheimnissen mittels § 241 Abs. 2 BGB </a:t>
            </a:r>
            <a:r>
              <a:rPr lang="de-DE" sz="2000" b="1" dirty="0">
                <a:latin typeface="Avenir Book"/>
                <a:ea typeface="Relais Display" pitchFamily="50" charset="0"/>
                <a:cs typeface="Relais Display" pitchFamily="50" charset="0"/>
                <a:sym typeface="Wingdings" panose="05000000000000000000" pitchFamily="2" charset="2"/>
              </a:rPr>
              <a:t>keine pauschale Absage</a:t>
            </a:r>
            <a:r>
              <a:rPr lang="de-DE" sz="2000" dirty="0">
                <a:latin typeface="Avenir Book"/>
                <a:ea typeface="Relais Display" pitchFamily="50" charset="0"/>
                <a:cs typeface="Relais Display" pitchFamily="50" charset="0"/>
                <a:sym typeface="Wingdings" panose="05000000000000000000" pitchFamily="2" charset="2"/>
              </a:rPr>
              <a:t>:</a:t>
            </a:r>
          </a:p>
          <a:p>
            <a:pPr marL="701675" indent="-342900">
              <a:buClr>
                <a:srgbClr val="1FEEFF"/>
              </a:buClr>
              <a:buFont typeface="Symbol" panose="05050102010706020507" pitchFamily="18" charset="2"/>
              <a:buChar char="-"/>
              <a:tabLst>
                <a:tab pos="358775" algn="l"/>
              </a:tabLst>
            </a:pPr>
            <a:r>
              <a:rPr lang="de-DE" sz="2000" dirty="0">
                <a:latin typeface="Avenir Book"/>
                <a:ea typeface="Relais Display" pitchFamily="50" charset="0"/>
                <a:cs typeface="Relais Display" pitchFamily="50" charset="0"/>
                <a:sym typeface="Wingdings" panose="05000000000000000000" pitchFamily="2" charset="2"/>
              </a:rPr>
              <a:t>Grundsätzlich kann § 241 II BGB die Pflicht zur Wahrung von Geschäftsgeheimnissen begründen.</a:t>
            </a:r>
          </a:p>
          <a:p>
            <a:pPr marL="701675" indent="-342900">
              <a:buClr>
                <a:srgbClr val="1FEEFF"/>
              </a:buClr>
              <a:buFont typeface="Symbol" panose="05050102010706020507" pitchFamily="18" charset="2"/>
              <a:buChar char="-"/>
              <a:tabLst>
                <a:tab pos="358775" algn="l"/>
              </a:tabLst>
            </a:pPr>
            <a:r>
              <a:rPr lang="de-DE" sz="2000" b="1" dirty="0">
                <a:latin typeface="Avenir Book"/>
                <a:ea typeface="Relais Display" pitchFamily="50" charset="0"/>
                <a:cs typeface="Relais Display" pitchFamily="50" charset="0"/>
                <a:sym typeface="Wingdings" panose="05000000000000000000" pitchFamily="2" charset="2"/>
              </a:rPr>
              <a:t>Lässt offen</a:t>
            </a:r>
            <a:r>
              <a:rPr lang="de-DE" sz="2000" dirty="0">
                <a:latin typeface="Avenir Book"/>
                <a:ea typeface="Relais Display" pitchFamily="50" charset="0"/>
                <a:cs typeface="Relais Display" pitchFamily="50" charset="0"/>
                <a:sym typeface="Wingdings" panose="05000000000000000000" pitchFamily="2" charset="2"/>
              </a:rPr>
              <a:t>, ob sich die Pflicht nun nur noch auf Geschäftsgeheimnisse </a:t>
            </a:r>
            <a:r>
              <a:rPr lang="de-DE" sz="2000" dirty="0" err="1">
                <a:latin typeface="Avenir Book"/>
                <a:ea typeface="Relais Display" pitchFamily="50" charset="0"/>
                <a:cs typeface="Relais Display" pitchFamily="50" charset="0"/>
                <a:sym typeface="Wingdings" panose="05000000000000000000" pitchFamily="2" charset="2"/>
              </a:rPr>
              <a:t>iSv</a:t>
            </a:r>
            <a:r>
              <a:rPr lang="de-DE" sz="2000" dirty="0">
                <a:latin typeface="Avenir Book"/>
                <a:ea typeface="Relais Display" pitchFamily="50" charset="0"/>
                <a:cs typeface="Relais Display" pitchFamily="50" charset="0"/>
                <a:sym typeface="Wingdings" panose="05000000000000000000" pitchFamily="2" charset="2"/>
              </a:rPr>
              <a:t> § 2 Nr. 1 </a:t>
            </a:r>
            <a:r>
              <a:rPr lang="de-DE" sz="2000" dirty="0" err="1">
                <a:latin typeface="Avenir Book"/>
                <a:ea typeface="Relais Display" pitchFamily="50" charset="0"/>
                <a:cs typeface="Relais Display" pitchFamily="50" charset="0"/>
                <a:sym typeface="Wingdings" panose="05000000000000000000" pitchFamily="2" charset="2"/>
              </a:rPr>
              <a:t>GeschGehG</a:t>
            </a:r>
            <a:r>
              <a:rPr lang="de-DE" sz="2000" dirty="0">
                <a:latin typeface="Avenir Book"/>
                <a:ea typeface="Relais Display" pitchFamily="50" charset="0"/>
                <a:cs typeface="Relais Display" pitchFamily="50" charset="0"/>
                <a:sym typeface="Wingdings" panose="05000000000000000000" pitchFamily="2" charset="2"/>
              </a:rPr>
              <a:t> bezieht</a:t>
            </a:r>
          </a:p>
          <a:p>
            <a:pPr marL="701675" indent="-342900">
              <a:buClr>
                <a:srgbClr val="1FEEFF"/>
              </a:buClr>
              <a:buFont typeface="Symbol" panose="05050102010706020507" pitchFamily="18" charset="2"/>
              <a:buChar char="-"/>
              <a:tabLst>
                <a:tab pos="358775" algn="l"/>
              </a:tabLst>
            </a:pPr>
            <a:r>
              <a:rPr lang="de-DE" sz="2000" dirty="0">
                <a:latin typeface="Avenir Book"/>
                <a:ea typeface="Relais Display" pitchFamily="50" charset="0"/>
                <a:cs typeface="Relais Display" pitchFamily="50" charset="0"/>
                <a:sym typeface="Wingdings" panose="05000000000000000000" pitchFamily="2" charset="2"/>
              </a:rPr>
              <a:t>Jedenfalls Interesse des Arbeitnehmers an der Verwertung seines Wissens zu berücksichtigen.</a:t>
            </a:r>
          </a:p>
          <a:p>
            <a:pPr marL="342900" indent="-342900">
              <a:lnSpc>
                <a:spcPct val="100000"/>
              </a:lnSpc>
              <a:buClr>
                <a:srgbClr val="040528"/>
              </a:buClr>
              <a:buFont typeface="Symbol" panose="05050102010706020507" pitchFamily="18" charset="2"/>
              <a:buChar char="Þ"/>
            </a:pPr>
            <a:r>
              <a:rPr lang="de-DE" sz="2000" dirty="0">
                <a:latin typeface="Avenir Book"/>
                <a:ea typeface="Relais Display" pitchFamily="50" charset="0"/>
                <a:cs typeface="Relais Display" pitchFamily="50" charset="0"/>
                <a:sym typeface="Wingdings" panose="05000000000000000000" pitchFamily="2" charset="2"/>
              </a:rPr>
              <a:t>Rechtsunsicherheit für </a:t>
            </a:r>
            <a:r>
              <a:rPr lang="de-DE" sz="2000" b="1" dirty="0">
                <a:latin typeface="Avenir Book"/>
                <a:ea typeface="Relais Display" pitchFamily="50" charset="0"/>
                <a:cs typeface="Relais Display" pitchFamily="50" charset="0"/>
                <a:sym typeface="Wingdings" panose="05000000000000000000" pitchFamily="2" charset="2"/>
              </a:rPr>
              <a:t>vertrauliche Informationen, die nicht dem </a:t>
            </a:r>
            <a:r>
              <a:rPr lang="de-DE" sz="2000" b="1" dirty="0" err="1">
                <a:latin typeface="Avenir Book"/>
                <a:ea typeface="Relais Display" pitchFamily="50" charset="0"/>
                <a:cs typeface="Relais Display" pitchFamily="50" charset="0"/>
                <a:sym typeface="Wingdings" panose="05000000000000000000" pitchFamily="2" charset="2"/>
              </a:rPr>
              <a:t>GeschGehG</a:t>
            </a:r>
            <a:r>
              <a:rPr lang="de-DE" sz="2000" b="1" dirty="0">
                <a:latin typeface="Avenir Book"/>
                <a:ea typeface="Relais Display" pitchFamily="50" charset="0"/>
                <a:cs typeface="Relais Display" pitchFamily="50" charset="0"/>
                <a:sym typeface="Wingdings" panose="05000000000000000000" pitchFamily="2" charset="2"/>
              </a:rPr>
              <a:t> unterliegen</a:t>
            </a:r>
            <a:r>
              <a:rPr lang="de-DE" sz="2000" dirty="0">
                <a:latin typeface="Avenir Book"/>
                <a:ea typeface="Relais Display" pitchFamily="50" charset="0"/>
                <a:cs typeface="Relais Display" pitchFamily="50" charset="0"/>
                <a:sym typeface="Wingdings" panose="05000000000000000000" pitchFamily="2" charset="2"/>
              </a:rPr>
              <a:t>!</a:t>
            </a:r>
          </a:p>
          <a:p>
            <a:pPr>
              <a:lnSpc>
                <a:spcPct val="100000"/>
              </a:lnSpc>
              <a:buClr>
                <a:srgbClr val="1FEEFF"/>
              </a:buClr>
            </a:pPr>
            <a:endParaRPr lang="de-DE" sz="2000" dirty="0">
              <a:latin typeface="Avenir Book"/>
              <a:ea typeface="Relais Display" pitchFamily="50" charset="0"/>
              <a:cs typeface="Relais Display" pitchFamily="50" charset="0"/>
              <a:sym typeface="Wingdings" panose="05000000000000000000" pitchFamily="2" charset="2"/>
            </a:endParaRPr>
          </a:p>
          <a:p>
            <a:pPr marL="857250" lvl="1" indent="-171450">
              <a:buClr>
                <a:srgbClr val="1FEEFF"/>
              </a:buClr>
            </a:pPr>
            <a:endParaRPr lang="de-DE" dirty="0">
              <a:latin typeface="Relais Display" pitchFamily="50" charset="0"/>
              <a:ea typeface="Relais Display" pitchFamily="50" charset="0"/>
              <a:cs typeface="Relais Display" pitchFamily="50" charset="0"/>
              <a:sym typeface="Wingdings" panose="05000000000000000000" pitchFamily="2" charset="2"/>
            </a:endParaRPr>
          </a:p>
          <a:p>
            <a:pPr marL="857250" lvl="1" indent="-171450">
              <a:buClr>
                <a:srgbClr val="1FEEFF"/>
              </a:buCl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857250" lvl="1" indent="-171450">
              <a:buClr>
                <a:srgbClr val="1FEEFF"/>
              </a:buCl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857250" lvl="1" indent="-171450">
              <a:buClr>
                <a:srgbClr val="1FEEFF"/>
              </a:buCl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857250" lvl="1" indent="-171450">
              <a:buClr>
                <a:srgbClr val="1FEEFF"/>
              </a:buCl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857250" lvl="1" indent="-171450">
              <a:buClr>
                <a:srgbClr val="1FEEFF"/>
              </a:buCl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a:buClr>
                <a:srgbClr val="1FEEFF"/>
              </a:buClr>
            </a:pPr>
            <a:endParaRPr lang="de-DE" sz="1200" dirty="0">
              <a:latin typeface="Relais Display" pitchFamily="50" charset="0"/>
              <a:ea typeface="Relais Display" pitchFamily="50" charset="0"/>
              <a:cs typeface="Relais Display" pitchFamily="50" charset="0"/>
              <a:sym typeface="Wingdings" panose="05000000000000000000" pitchFamily="2" charset="2"/>
            </a:endParaRPr>
          </a:p>
          <a:p>
            <a:pPr lvl="2" indent="0">
              <a:buClr>
                <a:srgbClr val="1FEEFF"/>
              </a:buClr>
              <a:buNone/>
            </a:pPr>
            <a:endParaRPr lang="de-DE" sz="1600" dirty="0">
              <a:latin typeface="Relais Display" pitchFamily="50" charset="0"/>
              <a:ea typeface="Relais Display" pitchFamily="50" charset="0"/>
              <a:cs typeface="Relais Display" pitchFamily="50" charset="0"/>
              <a:sym typeface="Wingdings" panose="05000000000000000000" pitchFamily="2" charset="2"/>
            </a:endParaRPr>
          </a:p>
          <a:p>
            <a:pPr marL="1028700" lvl="1" indent="-342900">
              <a:buClr>
                <a:srgbClr val="1FEEFF"/>
              </a:buClr>
              <a:buFont typeface="Symbol" panose="05050102010706020507" pitchFamily="18" charset="2"/>
              <a:buChar char="-"/>
            </a:pPr>
            <a:endParaRPr lang="de-DE" sz="1600" dirty="0">
              <a:latin typeface="Relais Display" pitchFamily="50" charset="0"/>
              <a:ea typeface="Relais Display" pitchFamily="50" charset="0"/>
              <a:cs typeface="Relais Display" pitchFamily="50" charset="0"/>
              <a:sym typeface="Wingdings" panose="05000000000000000000" pitchFamily="2" charset="2"/>
            </a:endParaRPr>
          </a:p>
          <a:p>
            <a:pPr marL="1028700" lvl="1" indent="-342900">
              <a:buClr>
                <a:srgbClr val="1FEEFF"/>
              </a:buClr>
              <a:buFont typeface="Symbol" panose="05050102010706020507" pitchFamily="18" charset="2"/>
              <a:buChar char="-"/>
            </a:pPr>
            <a:endParaRPr lang="de-DE" sz="1600" dirty="0">
              <a:latin typeface="Relais Display" pitchFamily="50" charset="0"/>
              <a:ea typeface="Relais Display" pitchFamily="50" charset="0"/>
              <a:cs typeface="Relais Display" pitchFamily="50" charset="0"/>
              <a:sym typeface="Wingdings" panose="05000000000000000000" pitchFamily="2" charset="2"/>
            </a:endParaRPr>
          </a:p>
          <a:p>
            <a:pPr marL="1028700" lvl="1" indent="-342900">
              <a:buClr>
                <a:srgbClr val="1FEEFF"/>
              </a:buClr>
              <a:buFont typeface="Symbol" panose="05050102010706020507" pitchFamily="18" charset="2"/>
              <a:buChar char="-"/>
            </a:pPr>
            <a:endParaRPr lang="de-DE" b="1" dirty="0">
              <a:latin typeface="Relais Display" pitchFamily="50" charset="0"/>
              <a:ea typeface="Relais Display" pitchFamily="50" charset="0"/>
              <a:cs typeface="Relais Display" pitchFamily="50" charset="0"/>
              <a:sym typeface="Wingdings" panose="05000000000000000000" pitchFamily="2" charset="2"/>
            </a:endParaRPr>
          </a:p>
          <a:p>
            <a:pPr marL="285750" indent="-285750">
              <a:buClr>
                <a:srgbClr val="1FEEFF"/>
              </a:buClr>
              <a:buFont typeface="Courier New" panose="02070309020205020404" pitchFamily="49" charset="0"/>
              <a:buChar char="o"/>
            </a:pPr>
            <a:endParaRPr lang="de-DE"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2" name="Textplatzhalter 1">
            <a:extLst>
              <a:ext uri="{FF2B5EF4-FFF2-40B4-BE49-F238E27FC236}">
                <a16:creationId xmlns:a16="http://schemas.microsoft.com/office/drawing/2014/main" id="{B880769B-2B29-810C-1D45-AE0A4E7C57A3}"/>
              </a:ext>
            </a:extLst>
          </p:cNvPr>
          <p:cNvSpPr>
            <a:spLocks noGrp="1"/>
          </p:cNvSpPr>
          <p:nvPr>
            <p:ph type="body" sz="quarter" idx="11"/>
          </p:nvPr>
        </p:nvSpPr>
        <p:spPr>
          <a:xfrm>
            <a:off x="1209040" y="817329"/>
            <a:ext cx="9160510" cy="485060"/>
          </a:xfrm>
        </p:spPr>
        <p:txBody>
          <a:bodyPr/>
          <a:lstStyle/>
          <a:p>
            <a:r>
              <a:rPr lang="de-DE" sz="2400" b="1" dirty="0">
                <a:solidFill>
                  <a:srgbClr val="0B1220"/>
                </a:solidFill>
              </a:rPr>
              <a:t>Schutz aufgrund vertraglicher Regelung / Rücksichtnahmepflicht</a:t>
            </a:r>
          </a:p>
          <a:p>
            <a:r>
              <a:rPr lang="de-DE" sz="2400" dirty="0"/>
              <a:t>4. Schutz aus § 241 Abs. 2 BGB</a:t>
            </a:r>
          </a:p>
        </p:txBody>
      </p:sp>
      <p:sp>
        <p:nvSpPr>
          <p:cNvPr id="4" name="Textplatzhalter 3">
            <a:extLst>
              <a:ext uri="{FF2B5EF4-FFF2-40B4-BE49-F238E27FC236}">
                <a16:creationId xmlns:a16="http://schemas.microsoft.com/office/drawing/2014/main" id="{B2BDBA5D-1B1B-E8FF-F8C8-07D6245273D8}"/>
              </a:ext>
            </a:extLst>
          </p:cNvPr>
          <p:cNvSpPr>
            <a:spLocks noGrp="1"/>
          </p:cNvSpPr>
          <p:nvPr>
            <p:ph type="body" sz="quarter" idx="13"/>
          </p:nvPr>
        </p:nvSpPr>
        <p:spPr/>
        <p:txBody>
          <a:bodyPr/>
          <a:lstStyle/>
          <a:p>
            <a:r>
              <a:rPr lang="de-DE" sz="2400" b="1" dirty="0"/>
              <a:t>V.</a:t>
            </a:r>
          </a:p>
        </p:txBody>
      </p:sp>
      <p:sp>
        <p:nvSpPr>
          <p:cNvPr id="7" name="Textplatzhalter 6">
            <a:extLst>
              <a:ext uri="{FF2B5EF4-FFF2-40B4-BE49-F238E27FC236}">
                <a16:creationId xmlns:a16="http://schemas.microsoft.com/office/drawing/2014/main" id="{03F1DB5C-A78C-8E5E-DDE1-0F8FA1510AB9}"/>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5" name="Foliennummernplatzhalter 4">
            <a:extLst>
              <a:ext uri="{FF2B5EF4-FFF2-40B4-BE49-F238E27FC236}">
                <a16:creationId xmlns:a16="http://schemas.microsoft.com/office/drawing/2014/main" id="{0139EAA2-6D0B-089C-0A35-798080E56497}"/>
              </a:ext>
            </a:extLst>
          </p:cNvPr>
          <p:cNvSpPr>
            <a:spLocks noGrp="1"/>
          </p:cNvSpPr>
          <p:nvPr>
            <p:ph type="sldNum" sz="quarter" idx="16"/>
          </p:nvPr>
        </p:nvSpPr>
        <p:spPr/>
        <p:txBody>
          <a:bodyPr/>
          <a:lstStyle/>
          <a:p>
            <a:fld id="{0DFDCA64-9CF5-414C-8315-C018F79B4D13}" type="slidenum">
              <a:rPr lang="de-DE"/>
              <a:t>35</a:t>
            </a:fld>
            <a:endParaRPr lang="de-DE" dirty="0"/>
          </a:p>
        </p:txBody>
      </p:sp>
    </p:spTree>
    <p:extLst>
      <p:ext uri="{BB962C8B-B14F-4D97-AF65-F5344CB8AC3E}">
        <p14:creationId xmlns:p14="http://schemas.microsoft.com/office/powerpoint/2010/main" val="117680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11926-8C33-BB4D-3C9B-DE3CB674C7CF}"/>
            </a:ext>
          </a:extLst>
        </p:cNvPr>
        <p:cNvGrpSpPr/>
        <p:nvPr/>
      </p:nvGrpSpPr>
      <p:grpSpPr>
        <a:xfrm>
          <a:off x="0" y="0"/>
          <a:ext cx="0" cy="0"/>
          <a:chOff x="0" y="0"/>
          <a:chExt cx="0" cy="0"/>
        </a:xfrm>
      </p:grpSpPr>
      <p:sp>
        <p:nvSpPr>
          <p:cNvPr id="3" name="Textplatzhalter 4">
            <a:extLst>
              <a:ext uri="{FF2B5EF4-FFF2-40B4-BE49-F238E27FC236}">
                <a16:creationId xmlns:a16="http://schemas.microsoft.com/office/drawing/2014/main" id="{A6BBFBBF-E415-81B9-4664-79523BB7FE3C}"/>
              </a:ext>
            </a:extLst>
          </p:cNvPr>
          <p:cNvSpPr txBox="1">
            <a:spLocks/>
          </p:cNvSpPr>
          <p:nvPr/>
        </p:nvSpPr>
        <p:spPr>
          <a:xfrm>
            <a:off x="1284052" y="1785752"/>
            <a:ext cx="10339380" cy="3929248"/>
          </a:xfrm>
          <a:prstGeom prst="rect">
            <a:avLst/>
          </a:prstGeom>
          <a:solidFill>
            <a:schemeClr val="bg1"/>
          </a:solidFill>
          <a:ln>
            <a:solidFill>
              <a:schemeClr val="bg1"/>
            </a:solidFill>
          </a:ln>
        </p:spPr>
        <p:txBody>
          <a:bodyPr/>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685800">
              <a:lnSpc>
                <a:spcPct val="100000"/>
              </a:lnSpc>
              <a:spcBef>
                <a:spcPts val="1000"/>
              </a:spcBef>
              <a:spcAft>
                <a:spcPts val="500"/>
              </a:spcAft>
              <a:buClr>
                <a:srgbClr val="1FEEFF"/>
              </a:buClr>
              <a:buNone/>
            </a:pPr>
            <a:r>
              <a:rPr lang="de-DE" sz="2000" dirty="0">
                <a:latin typeface="Avenir Book"/>
                <a:ea typeface="Relais Display" pitchFamily="50" charset="0"/>
                <a:cs typeface="Relais Display" pitchFamily="50" charset="0"/>
                <a:sym typeface="Wingdings" panose="05000000000000000000" pitchFamily="2" charset="2"/>
              </a:rPr>
              <a:t>Rechtsprechung der </a:t>
            </a:r>
            <a:r>
              <a:rPr lang="de-DE" sz="2000" b="1" dirty="0">
                <a:latin typeface="Avenir Book"/>
                <a:ea typeface="Relais Display" pitchFamily="50" charset="0"/>
                <a:cs typeface="Relais Display" pitchFamily="50" charset="0"/>
                <a:sym typeface="Wingdings" panose="05000000000000000000" pitchFamily="2" charset="2"/>
              </a:rPr>
              <a:t>Instanzgerichte</a:t>
            </a:r>
            <a:r>
              <a:rPr lang="de-DE" sz="2000" dirty="0">
                <a:latin typeface="Avenir Book"/>
                <a:ea typeface="Relais Display" pitchFamily="50" charset="0"/>
                <a:cs typeface="Relais Display" pitchFamily="50" charset="0"/>
                <a:sym typeface="Wingdings" panose="05000000000000000000" pitchFamily="2" charset="2"/>
              </a:rPr>
              <a:t> </a:t>
            </a:r>
            <a:r>
              <a:rPr lang="de-DE" sz="2000" b="1" dirty="0">
                <a:latin typeface="Avenir Book"/>
                <a:ea typeface="Relais Display" pitchFamily="50" charset="0"/>
                <a:cs typeface="Relais Display" pitchFamily="50" charset="0"/>
                <a:sym typeface="Wingdings" panose="05000000000000000000" pitchFamily="2" charset="2"/>
              </a:rPr>
              <a:t>nicht einheitlich bzw. eindeutig</a:t>
            </a:r>
            <a:r>
              <a:rPr lang="de-DE" sz="2000" dirty="0">
                <a:latin typeface="Avenir Book"/>
                <a:ea typeface="Relais Display" pitchFamily="50" charset="0"/>
                <a:cs typeface="Relais Display" pitchFamily="50" charset="0"/>
                <a:sym typeface="Wingdings" panose="05000000000000000000" pitchFamily="2" charset="2"/>
              </a:rPr>
              <a:t>: </a:t>
            </a:r>
          </a:p>
          <a:p>
            <a:pPr marL="857250" lvl="1">
              <a:lnSpc>
                <a:spcPct val="100000"/>
              </a:lnSpc>
              <a:spcBef>
                <a:spcPts val="1000"/>
              </a:spcBef>
              <a:spcAft>
                <a:spcPts val="500"/>
              </a:spcAft>
              <a:buClr>
                <a:srgbClr val="1FEEFF"/>
              </a:buClr>
            </a:pPr>
            <a:r>
              <a:rPr lang="de-DE" sz="2000" dirty="0">
                <a:latin typeface="Avenir Book"/>
                <a:ea typeface="Relais Display" pitchFamily="50" charset="0"/>
                <a:cs typeface="Relais Display" pitchFamily="50" charset="0"/>
                <a:sym typeface="Wingdings" panose="05000000000000000000" pitchFamily="2" charset="2"/>
              </a:rPr>
              <a:t>Das </a:t>
            </a:r>
            <a:r>
              <a:rPr lang="de-DE" sz="2000" b="1" dirty="0">
                <a:latin typeface="Avenir Book"/>
                <a:ea typeface="Relais Display" pitchFamily="50" charset="0"/>
                <a:cs typeface="Relais Display" pitchFamily="50" charset="0"/>
                <a:sym typeface="Wingdings" panose="05000000000000000000" pitchFamily="2" charset="2"/>
              </a:rPr>
              <a:t>LAG Hamm </a:t>
            </a:r>
            <a:r>
              <a:rPr lang="de-DE" sz="2000" dirty="0">
                <a:latin typeface="Avenir Book"/>
                <a:ea typeface="Relais Display" pitchFamily="50" charset="0"/>
                <a:cs typeface="Relais Display" pitchFamily="50" charset="0"/>
                <a:sym typeface="Wingdings" panose="05000000000000000000" pitchFamily="2" charset="2"/>
              </a:rPr>
              <a:t>bejaht zwar einen Anspruch aus § 241 Abs. 2 BGB, lässt allerdings offen, ob dieser weiter reicht (Urt. v. </a:t>
            </a:r>
            <a:r>
              <a:rPr lang="de-DE" sz="2000" dirty="0">
                <a:latin typeface="Avenir Book"/>
                <a:ea typeface="Relais Display" pitchFamily="50" charset="0"/>
                <a:cs typeface="Relais Display" pitchFamily="50" charset="0"/>
              </a:rPr>
              <a:t>23.06.2021, 10 </a:t>
            </a:r>
            <a:r>
              <a:rPr lang="de-DE" sz="2000" dirty="0" err="1">
                <a:latin typeface="Avenir Book"/>
                <a:ea typeface="Relais Display" pitchFamily="50" charset="0"/>
                <a:cs typeface="Relais Display" pitchFamily="50" charset="0"/>
              </a:rPr>
              <a:t>SaGa</a:t>
            </a:r>
            <a:r>
              <a:rPr lang="de-DE" sz="2000" dirty="0">
                <a:latin typeface="Avenir Book"/>
                <a:ea typeface="Relais Display" pitchFamily="50" charset="0"/>
                <a:cs typeface="Relais Display" pitchFamily="50" charset="0"/>
              </a:rPr>
              <a:t> 9/21).</a:t>
            </a:r>
            <a:endParaRPr lang="de-DE" sz="2000" dirty="0">
              <a:latin typeface="Avenir Book"/>
              <a:ea typeface="Relais Display" pitchFamily="50" charset="0"/>
              <a:cs typeface="Relais Display" pitchFamily="50" charset="0"/>
              <a:sym typeface="Wingdings" panose="05000000000000000000" pitchFamily="2" charset="2"/>
            </a:endParaRPr>
          </a:p>
          <a:p>
            <a:pPr marL="857250" lvl="1">
              <a:lnSpc>
                <a:spcPct val="100000"/>
              </a:lnSpc>
              <a:spcBef>
                <a:spcPts val="1000"/>
              </a:spcBef>
              <a:spcAft>
                <a:spcPts val="500"/>
              </a:spcAft>
              <a:buClr>
                <a:srgbClr val="1FEEFF"/>
              </a:buClr>
            </a:pPr>
            <a:r>
              <a:rPr lang="de-DE" sz="2000" b="1" dirty="0">
                <a:latin typeface="Avenir Book"/>
                <a:ea typeface="Relais Display" pitchFamily="50" charset="0"/>
                <a:cs typeface="Relais Display" pitchFamily="50" charset="0"/>
                <a:sym typeface="Wingdings" panose="05000000000000000000" pitchFamily="2" charset="2"/>
              </a:rPr>
              <a:t>LAG Baden-Württemberg</a:t>
            </a:r>
            <a:r>
              <a:rPr lang="de-DE" sz="2000" dirty="0">
                <a:latin typeface="Avenir Book"/>
                <a:ea typeface="Relais Display" pitchFamily="50" charset="0"/>
                <a:cs typeface="Relais Display" pitchFamily="50" charset="0"/>
                <a:sym typeface="Wingdings" panose="05000000000000000000" pitchFamily="2" charset="2"/>
              </a:rPr>
              <a:t> setzt angemessene Geheimhaltungsmaßnahmen voraus</a:t>
            </a:r>
            <a:r>
              <a:rPr lang="de-DE" sz="2000" dirty="0">
                <a:ea typeface="Relais Display" pitchFamily="50" charset="0"/>
                <a:cs typeface="Relais Display" pitchFamily="50" charset="0"/>
                <a:sym typeface="Wingdings" panose="05000000000000000000" pitchFamily="2" charset="2"/>
              </a:rPr>
              <a:t>.</a:t>
            </a:r>
          </a:p>
          <a:p>
            <a:pPr marL="1077913" lvl="1" indent="0">
              <a:lnSpc>
                <a:spcPct val="100000"/>
              </a:lnSpc>
              <a:spcBef>
                <a:spcPts val="1000"/>
              </a:spcBef>
              <a:spcAft>
                <a:spcPts val="500"/>
              </a:spcAft>
              <a:buClr>
                <a:srgbClr val="1FEEFF"/>
              </a:buClr>
              <a:buNone/>
            </a:pPr>
            <a:r>
              <a:rPr lang="de-DE" sz="2000" i="1" dirty="0">
                <a:ea typeface="Relais Display" pitchFamily="50" charset="0"/>
                <a:cs typeface="Relais Display" pitchFamily="50" charset="0"/>
                <a:sym typeface="Wingdings" panose="05000000000000000000" pitchFamily="2" charset="2"/>
              </a:rPr>
              <a:t>Grundsätzlich kann § 241 Abs. 2 BGB zwar auch die Pflicht zur Wahrung von Geschäftsgeheimnissen begründen. </a:t>
            </a:r>
          </a:p>
          <a:p>
            <a:pPr marL="1077913" lvl="1" indent="0">
              <a:lnSpc>
                <a:spcPct val="100000"/>
              </a:lnSpc>
              <a:spcBef>
                <a:spcPts val="1000"/>
              </a:spcBef>
              <a:spcAft>
                <a:spcPts val="500"/>
              </a:spcAft>
              <a:buClr>
                <a:srgbClr val="1FEEFF"/>
              </a:buClr>
              <a:buNone/>
            </a:pPr>
            <a:r>
              <a:rPr lang="de-DE" sz="2000" i="1" dirty="0">
                <a:ea typeface="Relais Display" pitchFamily="50" charset="0"/>
                <a:cs typeface="Relais Display" pitchFamily="50" charset="0"/>
                <a:sym typeface="Wingdings" panose="05000000000000000000" pitchFamily="2" charset="2"/>
              </a:rPr>
              <a:t>Für die Qualifizierung als Geschäftsgeheimnis ist dies jedoch unerheblich. </a:t>
            </a:r>
          </a:p>
          <a:p>
            <a:pPr marL="1077913" lvl="1" indent="0">
              <a:lnSpc>
                <a:spcPct val="100000"/>
              </a:lnSpc>
              <a:spcBef>
                <a:spcPts val="1000"/>
              </a:spcBef>
              <a:spcAft>
                <a:spcPts val="500"/>
              </a:spcAft>
              <a:buClr>
                <a:srgbClr val="1FEEFF"/>
              </a:buClr>
              <a:buNone/>
            </a:pPr>
            <a:r>
              <a:rPr lang="de-DE" sz="2000" i="1" dirty="0">
                <a:ea typeface="Relais Display" pitchFamily="50" charset="0"/>
                <a:cs typeface="Relais Display" pitchFamily="50" charset="0"/>
                <a:sym typeface="Wingdings" panose="05000000000000000000" pitchFamily="2" charset="2"/>
              </a:rPr>
              <a:t>§ 2 Nr. 1 Buchst. b </a:t>
            </a:r>
            <a:r>
              <a:rPr lang="de-DE" sz="2000" i="1" dirty="0" err="1">
                <a:ea typeface="Relais Display" pitchFamily="50" charset="0"/>
                <a:cs typeface="Relais Display" pitchFamily="50" charset="0"/>
                <a:sym typeface="Wingdings" panose="05000000000000000000" pitchFamily="2" charset="2"/>
              </a:rPr>
              <a:t>GeschGehG</a:t>
            </a:r>
            <a:r>
              <a:rPr lang="de-DE" sz="2000" i="1" dirty="0">
                <a:ea typeface="Relais Display" pitchFamily="50" charset="0"/>
                <a:cs typeface="Relais Display" pitchFamily="50" charset="0"/>
                <a:sym typeface="Wingdings" panose="05000000000000000000" pitchFamily="2" charset="2"/>
              </a:rPr>
              <a:t> fordert aktive Geheimhaltungsmaßnahmen. Anderenfalls wäre … nicht bestimmbar, welche Informationen der Arbeitgeber als Geschäftsgeheimnis … ansieht und welche nicht. </a:t>
            </a:r>
            <a:br>
              <a:rPr lang="de-DE" sz="2000" dirty="0">
                <a:ea typeface="Relais Display" pitchFamily="50" charset="0"/>
                <a:cs typeface="Relais Display" pitchFamily="50" charset="0"/>
                <a:sym typeface="Wingdings" panose="05000000000000000000" pitchFamily="2" charset="2"/>
              </a:rPr>
            </a:br>
            <a:br>
              <a:rPr lang="de-DE" sz="2000" dirty="0">
                <a:ea typeface="Relais Display" pitchFamily="50" charset="0"/>
                <a:cs typeface="Relais Display" pitchFamily="50" charset="0"/>
                <a:sym typeface="Wingdings" panose="05000000000000000000" pitchFamily="2" charset="2"/>
              </a:rPr>
            </a:br>
            <a:r>
              <a:rPr lang="de-DE" sz="2000" b="1" dirty="0">
                <a:highlight>
                  <a:srgbClr val="1FEEFF"/>
                </a:highlight>
                <a:ea typeface="Relais Display" pitchFamily="50" charset="0"/>
                <a:cs typeface="Relais Display" pitchFamily="50" charset="0"/>
                <a:sym typeface="Wingdings" panose="05000000000000000000" pitchFamily="2" charset="2"/>
              </a:rPr>
              <a:t>Beschl. v. 03.07.2025 – 8 Ta 1/25, BeckRS 2025, 28668 </a:t>
            </a:r>
            <a:r>
              <a:rPr lang="de-DE" sz="2000" b="1" dirty="0" err="1">
                <a:highlight>
                  <a:srgbClr val="1FEEFF"/>
                </a:highlight>
                <a:ea typeface="Relais Display" pitchFamily="50" charset="0"/>
                <a:cs typeface="Relais Display" pitchFamily="50" charset="0"/>
                <a:sym typeface="Wingdings" panose="05000000000000000000" pitchFamily="2" charset="2"/>
              </a:rPr>
              <a:t>Rn</a:t>
            </a:r>
            <a:r>
              <a:rPr lang="de-DE" sz="2000" b="1" dirty="0">
                <a:highlight>
                  <a:srgbClr val="1FEEFF"/>
                </a:highlight>
                <a:ea typeface="Relais Display" pitchFamily="50" charset="0"/>
                <a:cs typeface="Relais Display" pitchFamily="50" charset="0"/>
                <a:sym typeface="Wingdings" panose="05000000000000000000" pitchFamily="2" charset="2"/>
              </a:rPr>
              <a:t>. 38</a:t>
            </a:r>
          </a:p>
          <a:p>
            <a:pPr marL="1795463" lvl="1" indent="0">
              <a:lnSpc>
                <a:spcPct val="100000"/>
              </a:lnSpc>
              <a:spcBef>
                <a:spcPts val="1000"/>
              </a:spcBef>
              <a:spcAft>
                <a:spcPts val="500"/>
              </a:spcAft>
              <a:buClr>
                <a:srgbClr val="1FEEFF"/>
              </a:buClr>
              <a:buNone/>
            </a:pPr>
            <a:endParaRPr lang="de-DE" sz="2000" dirty="0">
              <a:ea typeface="Relais Display" pitchFamily="50" charset="0"/>
              <a:cs typeface="Relais Display" pitchFamily="50" charset="0"/>
              <a:sym typeface="Wingdings" panose="05000000000000000000" pitchFamily="2" charset="2"/>
            </a:endParaRPr>
          </a:p>
          <a:p>
            <a:pPr>
              <a:lnSpc>
                <a:spcPct val="100000"/>
              </a:lnSpc>
              <a:buClr>
                <a:srgbClr val="1FEEFF"/>
              </a:buClr>
            </a:pPr>
            <a:r>
              <a:rPr lang="de-DE" sz="2000" dirty="0">
                <a:latin typeface="Avenir Book"/>
                <a:ea typeface="Relais Display" pitchFamily="50" charset="0"/>
                <a:cs typeface="Relais Display" pitchFamily="50" charset="0"/>
                <a:sym typeface="Wingdings" panose="05000000000000000000" pitchFamily="2" charset="2"/>
              </a:rPr>
              <a:t>	</a:t>
            </a:r>
          </a:p>
          <a:p>
            <a:pPr marL="857250" lvl="1" indent="-171450">
              <a:buClr>
                <a:srgbClr val="1FEEFF"/>
              </a:buClr>
            </a:pPr>
            <a:endParaRPr lang="de-DE" dirty="0">
              <a:latin typeface="Relais Display" pitchFamily="50" charset="0"/>
              <a:ea typeface="Relais Display" pitchFamily="50" charset="0"/>
              <a:cs typeface="Relais Display" pitchFamily="50" charset="0"/>
              <a:sym typeface="Wingdings" panose="05000000000000000000" pitchFamily="2" charset="2"/>
            </a:endParaRPr>
          </a:p>
          <a:p>
            <a:pPr marL="857250" lvl="1" indent="-171450">
              <a:buClr>
                <a:srgbClr val="1FEEFF"/>
              </a:buCl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857250" lvl="1" indent="-171450">
              <a:buClr>
                <a:srgbClr val="1FEEFF"/>
              </a:buCl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857250" lvl="1" indent="-171450">
              <a:buClr>
                <a:srgbClr val="1FEEFF"/>
              </a:buCl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857250" lvl="1" indent="-171450">
              <a:buClr>
                <a:srgbClr val="1FEEFF"/>
              </a:buCl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857250" lvl="1" indent="-171450">
              <a:buClr>
                <a:srgbClr val="1FEEFF"/>
              </a:buCl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a:buClr>
                <a:srgbClr val="1FEEFF"/>
              </a:buClr>
            </a:pPr>
            <a:endParaRPr lang="de-DE" sz="1200" dirty="0">
              <a:latin typeface="Relais Display" pitchFamily="50" charset="0"/>
              <a:ea typeface="Relais Display" pitchFamily="50" charset="0"/>
              <a:cs typeface="Relais Display" pitchFamily="50" charset="0"/>
              <a:sym typeface="Wingdings" panose="05000000000000000000" pitchFamily="2" charset="2"/>
            </a:endParaRPr>
          </a:p>
          <a:p>
            <a:pPr lvl="2" indent="0">
              <a:buClr>
                <a:srgbClr val="1FEEFF"/>
              </a:buClr>
              <a:buNone/>
            </a:pPr>
            <a:endParaRPr lang="de-DE" sz="1600" dirty="0">
              <a:latin typeface="Relais Display" pitchFamily="50" charset="0"/>
              <a:ea typeface="Relais Display" pitchFamily="50" charset="0"/>
              <a:cs typeface="Relais Display" pitchFamily="50" charset="0"/>
              <a:sym typeface="Wingdings" panose="05000000000000000000" pitchFamily="2" charset="2"/>
            </a:endParaRPr>
          </a:p>
          <a:p>
            <a:pPr marL="1028700" lvl="1" indent="-342900">
              <a:buClr>
                <a:srgbClr val="1FEEFF"/>
              </a:buClr>
              <a:buFont typeface="Symbol" panose="05050102010706020507" pitchFamily="18" charset="2"/>
              <a:buChar char="-"/>
            </a:pPr>
            <a:endParaRPr lang="de-DE" sz="1600" dirty="0">
              <a:latin typeface="Relais Display" pitchFamily="50" charset="0"/>
              <a:ea typeface="Relais Display" pitchFamily="50" charset="0"/>
              <a:cs typeface="Relais Display" pitchFamily="50" charset="0"/>
              <a:sym typeface="Wingdings" panose="05000000000000000000" pitchFamily="2" charset="2"/>
            </a:endParaRPr>
          </a:p>
          <a:p>
            <a:pPr marL="1028700" lvl="1" indent="-342900">
              <a:buClr>
                <a:srgbClr val="1FEEFF"/>
              </a:buClr>
              <a:buFont typeface="Symbol" panose="05050102010706020507" pitchFamily="18" charset="2"/>
              <a:buChar char="-"/>
            </a:pPr>
            <a:endParaRPr lang="de-DE" sz="1600" dirty="0">
              <a:latin typeface="Relais Display" pitchFamily="50" charset="0"/>
              <a:ea typeface="Relais Display" pitchFamily="50" charset="0"/>
              <a:cs typeface="Relais Display" pitchFamily="50" charset="0"/>
              <a:sym typeface="Wingdings" panose="05000000000000000000" pitchFamily="2" charset="2"/>
            </a:endParaRPr>
          </a:p>
          <a:p>
            <a:pPr marL="1028700" lvl="1" indent="-342900">
              <a:buClr>
                <a:srgbClr val="1FEEFF"/>
              </a:buClr>
              <a:buFont typeface="Symbol" panose="05050102010706020507" pitchFamily="18" charset="2"/>
              <a:buChar char="-"/>
            </a:pPr>
            <a:endParaRPr lang="de-DE" b="1" dirty="0">
              <a:latin typeface="Relais Display" pitchFamily="50" charset="0"/>
              <a:ea typeface="Relais Display" pitchFamily="50" charset="0"/>
              <a:cs typeface="Relais Display" pitchFamily="50" charset="0"/>
              <a:sym typeface="Wingdings" panose="05000000000000000000" pitchFamily="2" charset="2"/>
            </a:endParaRPr>
          </a:p>
          <a:p>
            <a:pPr marL="285750" indent="-285750">
              <a:buClr>
                <a:srgbClr val="1FEEFF"/>
              </a:buClr>
              <a:buFont typeface="Courier New" panose="02070309020205020404" pitchFamily="49" charset="0"/>
              <a:buChar char="o"/>
            </a:pPr>
            <a:endParaRPr lang="de-DE"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2" name="Textplatzhalter 1">
            <a:extLst>
              <a:ext uri="{FF2B5EF4-FFF2-40B4-BE49-F238E27FC236}">
                <a16:creationId xmlns:a16="http://schemas.microsoft.com/office/drawing/2014/main" id="{8E45D310-EAD0-1959-F580-3B64E9A6C0FE}"/>
              </a:ext>
            </a:extLst>
          </p:cNvPr>
          <p:cNvSpPr>
            <a:spLocks noGrp="1"/>
          </p:cNvSpPr>
          <p:nvPr>
            <p:ph type="body" sz="quarter" idx="11"/>
          </p:nvPr>
        </p:nvSpPr>
        <p:spPr>
          <a:xfrm>
            <a:off x="1209040" y="817329"/>
            <a:ext cx="9160510" cy="485060"/>
          </a:xfrm>
        </p:spPr>
        <p:txBody>
          <a:bodyPr/>
          <a:lstStyle/>
          <a:p>
            <a:r>
              <a:rPr lang="de-DE" sz="2400" b="1" dirty="0">
                <a:solidFill>
                  <a:srgbClr val="0B1220"/>
                </a:solidFill>
              </a:rPr>
              <a:t>Schutz aufgrund vertraglicher Regelung / Rücksichtnahmepflicht</a:t>
            </a:r>
          </a:p>
          <a:p>
            <a:r>
              <a:rPr lang="de-DE" sz="2400" dirty="0"/>
              <a:t>4. Schutz aus § 241 Abs. 2 BGB</a:t>
            </a:r>
          </a:p>
        </p:txBody>
      </p:sp>
      <p:sp>
        <p:nvSpPr>
          <p:cNvPr id="4" name="Textplatzhalter 3">
            <a:extLst>
              <a:ext uri="{FF2B5EF4-FFF2-40B4-BE49-F238E27FC236}">
                <a16:creationId xmlns:a16="http://schemas.microsoft.com/office/drawing/2014/main" id="{66A9F5D7-2814-1B9E-558D-53752FB6C6C9}"/>
              </a:ext>
            </a:extLst>
          </p:cNvPr>
          <p:cNvSpPr>
            <a:spLocks noGrp="1"/>
          </p:cNvSpPr>
          <p:nvPr>
            <p:ph type="body" sz="quarter" idx="13"/>
          </p:nvPr>
        </p:nvSpPr>
        <p:spPr/>
        <p:txBody>
          <a:bodyPr/>
          <a:lstStyle/>
          <a:p>
            <a:r>
              <a:rPr lang="de-DE" sz="2400" b="1" dirty="0"/>
              <a:t>V.</a:t>
            </a:r>
          </a:p>
        </p:txBody>
      </p:sp>
      <p:sp>
        <p:nvSpPr>
          <p:cNvPr id="7" name="Textplatzhalter 6">
            <a:extLst>
              <a:ext uri="{FF2B5EF4-FFF2-40B4-BE49-F238E27FC236}">
                <a16:creationId xmlns:a16="http://schemas.microsoft.com/office/drawing/2014/main" id="{AE5C31C9-5689-E52F-208E-E680E3229270}"/>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5" name="Foliennummernplatzhalter 4">
            <a:extLst>
              <a:ext uri="{FF2B5EF4-FFF2-40B4-BE49-F238E27FC236}">
                <a16:creationId xmlns:a16="http://schemas.microsoft.com/office/drawing/2014/main" id="{23197B79-DFB0-D959-66F3-3F2A534062E2}"/>
              </a:ext>
            </a:extLst>
          </p:cNvPr>
          <p:cNvSpPr>
            <a:spLocks noGrp="1"/>
          </p:cNvSpPr>
          <p:nvPr>
            <p:ph type="sldNum" sz="quarter" idx="16"/>
          </p:nvPr>
        </p:nvSpPr>
        <p:spPr/>
        <p:txBody>
          <a:bodyPr/>
          <a:lstStyle/>
          <a:p>
            <a:fld id="{0DFDCA64-9CF5-414C-8315-C018F79B4D13}" type="slidenum">
              <a:rPr lang="de-DE"/>
              <a:t>36</a:t>
            </a:fld>
            <a:endParaRPr lang="de-DE" dirty="0"/>
          </a:p>
        </p:txBody>
      </p:sp>
    </p:spTree>
    <p:extLst>
      <p:ext uri="{BB962C8B-B14F-4D97-AF65-F5344CB8AC3E}">
        <p14:creationId xmlns:p14="http://schemas.microsoft.com/office/powerpoint/2010/main" val="9800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42F5B-63BC-AC12-E7A9-AFD4934D5F3F}"/>
            </a:ext>
          </a:extLst>
        </p:cNvPr>
        <p:cNvGrpSpPr/>
        <p:nvPr/>
      </p:nvGrpSpPr>
      <p:grpSpPr>
        <a:xfrm>
          <a:off x="0" y="0"/>
          <a:ext cx="0" cy="0"/>
          <a:chOff x="0" y="0"/>
          <a:chExt cx="0" cy="0"/>
        </a:xfrm>
      </p:grpSpPr>
      <p:sp>
        <p:nvSpPr>
          <p:cNvPr id="3" name="Textplatzhalter 4">
            <a:extLst>
              <a:ext uri="{FF2B5EF4-FFF2-40B4-BE49-F238E27FC236}">
                <a16:creationId xmlns:a16="http://schemas.microsoft.com/office/drawing/2014/main" id="{D6714708-E774-FB80-698C-0C91ECC39432}"/>
              </a:ext>
            </a:extLst>
          </p:cNvPr>
          <p:cNvSpPr txBox="1">
            <a:spLocks/>
          </p:cNvSpPr>
          <p:nvPr/>
        </p:nvSpPr>
        <p:spPr>
          <a:xfrm>
            <a:off x="1289956" y="1785752"/>
            <a:ext cx="10333475" cy="2998519"/>
          </a:xfrm>
          <a:prstGeom prst="rect">
            <a:avLst/>
          </a:prstGeom>
          <a:solidFill>
            <a:schemeClr val="bg1"/>
          </a:solidFill>
          <a:ln>
            <a:solidFill>
              <a:schemeClr val="bg1"/>
            </a:solidFill>
          </a:ln>
        </p:spPr>
        <p:txBody>
          <a:bodyPr/>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300"/>
              </a:spcAft>
              <a:buClr>
                <a:srgbClr val="1FEEFF"/>
              </a:buClr>
              <a:buFont typeface="Arial" panose="020B0604020202020204" pitchFamily="34" charset="0"/>
              <a:buChar char="•"/>
            </a:pPr>
            <a:r>
              <a:rPr lang="de-DE" sz="2000" dirty="0">
                <a:latin typeface="Avenir Book"/>
                <a:ea typeface="Relais Display" pitchFamily="50" charset="0"/>
                <a:cs typeface="Relais Display" pitchFamily="50" charset="0"/>
                <a:sym typeface="Wingdings" panose="05000000000000000000" pitchFamily="2" charset="2"/>
              </a:rPr>
              <a:t>Wirklich kein Schutz von betrieblichen </a:t>
            </a:r>
            <a:r>
              <a:rPr lang="de-DE" sz="2000" b="1" dirty="0">
                <a:latin typeface="Avenir Book"/>
                <a:ea typeface="Relais Display" pitchFamily="50" charset="0"/>
                <a:cs typeface="Relais Display" pitchFamily="50" charset="0"/>
                <a:sym typeface="Wingdings" panose="05000000000000000000" pitchFamily="2" charset="2"/>
              </a:rPr>
              <a:t>Geheimnissen ohne Maßnahmenschutz?</a:t>
            </a:r>
            <a:endParaRPr lang="de-DE" sz="2000" dirty="0">
              <a:latin typeface="Avenir Book"/>
              <a:ea typeface="Relais Display" pitchFamily="50" charset="0"/>
              <a:cs typeface="Relais Display" pitchFamily="50" charset="0"/>
              <a:sym typeface="Wingdings" panose="05000000000000000000" pitchFamily="2" charset="2"/>
            </a:endParaRPr>
          </a:p>
          <a:p>
            <a:pPr marL="342900" indent="-342900">
              <a:spcAft>
                <a:spcPts val="300"/>
              </a:spcAft>
              <a:buClr>
                <a:srgbClr val="1FEEFF"/>
              </a:buClr>
              <a:buFont typeface="Arial" panose="020B0604020202020204" pitchFamily="34" charset="0"/>
              <a:buChar char="•"/>
            </a:pPr>
            <a:r>
              <a:rPr lang="de-DE" sz="2000" b="1" dirty="0">
                <a:latin typeface="Avenir Book"/>
                <a:ea typeface="Relais Display" pitchFamily="50" charset="0"/>
                <a:cs typeface="Relais Display" pitchFamily="50" charset="0"/>
                <a:sym typeface="Wingdings" panose="05000000000000000000" pitchFamily="2" charset="2"/>
              </a:rPr>
              <a:t>M.E. vorzugswürdig:</a:t>
            </a:r>
            <a:r>
              <a:rPr lang="de-DE" sz="2000" dirty="0">
                <a:latin typeface="Avenir Book"/>
                <a:ea typeface="Relais Display" pitchFamily="50" charset="0"/>
                <a:cs typeface="Relais Display" pitchFamily="50" charset="0"/>
                <a:sym typeface="Wingdings" panose="05000000000000000000" pitchFamily="2" charset="2"/>
              </a:rPr>
              <a:t> Weiterer Schutz aus § 241 Abs. 2 BGB</a:t>
            </a:r>
            <a:br>
              <a:rPr lang="de-DE" sz="2000" dirty="0">
                <a:latin typeface="Avenir Book"/>
                <a:ea typeface="Relais Display" pitchFamily="50" charset="0"/>
                <a:cs typeface="Relais Display" pitchFamily="50" charset="0"/>
                <a:sym typeface="Wingdings" panose="05000000000000000000" pitchFamily="2" charset="2"/>
              </a:rPr>
            </a:br>
            <a:r>
              <a:rPr lang="de-DE" sz="2000" dirty="0">
                <a:latin typeface="Avenir Book"/>
                <a:ea typeface="Relais Display" pitchFamily="50" charset="0"/>
                <a:cs typeface="Relais Display" pitchFamily="50" charset="0"/>
                <a:sym typeface="Wingdings" panose="05000000000000000000" pitchFamily="2" charset="2"/>
              </a:rPr>
              <a:t>Maßstab: Einzelfallabwägung grundrechtlich geschützter Interessen</a:t>
            </a:r>
          </a:p>
          <a:p>
            <a:pPr marL="342900" indent="-342900" defTabSz="360363">
              <a:lnSpc>
                <a:spcPct val="150000"/>
              </a:lnSpc>
              <a:spcAft>
                <a:spcPts val="300"/>
              </a:spcAft>
              <a:buClr>
                <a:srgbClr val="1FEEFF"/>
              </a:buClr>
              <a:buFont typeface="Arial" panose="020B0604020202020204" pitchFamily="34" charset="0"/>
              <a:buChar char="•"/>
            </a:pPr>
            <a:r>
              <a:rPr lang="de-DE" sz="2000" b="1" dirty="0">
                <a:latin typeface="Avenir Book"/>
                <a:ea typeface="Relais Display" pitchFamily="50" charset="0"/>
                <a:cs typeface="Relais Display" pitchFamily="50" charset="0"/>
                <a:sym typeface="Wingdings" panose="05000000000000000000" pitchFamily="2" charset="2"/>
              </a:rPr>
              <a:t>Bis Klarheit besteht: So viele Geheimhaltungsmaßnahmen wie möglich.</a:t>
            </a:r>
          </a:p>
          <a:p>
            <a:pPr marL="1028700" lvl="1" indent="-342900">
              <a:lnSpc>
                <a:spcPct val="100000"/>
              </a:lnSpc>
              <a:spcBef>
                <a:spcPts val="300"/>
              </a:spcBef>
              <a:spcAft>
                <a:spcPts val="300"/>
              </a:spcAft>
              <a:buClr>
                <a:srgbClr val="1FEEFF"/>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Abläufe klar und präzise benennen  auch vertraglich</a:t>
            </a:r>
          </a:p>
          <a:p>
            <a:pPr marL="1028700" lvl="1" indent="-342900">
              <a:lnSpc>
                <a:spcPct val="100000"/>
              </a:lnSpc>
              <a:spcBef>
                <a:spcPts val="300"/>
              </a:spcBef>
              <a:spcAft>
                <a:spcPts val="300"/>
              </a:spcAft>
              <a:buClr>
                <a:srgbClr val="1FEEFF"/>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Aktuelle Entwicklungen verfolgen</a:t>
            </a:r>
          </a:p>
          <a:p>
            <a:pPr marL="1028700" lvl="1" indent="-342900">
              <a:lnSpc>
                <a:spcPct val="100000"/>
              </a:lnSpc>
              <a:spcBef>
                <a:spcPts val="300"/>
              </a:spcBef>
              <a:spcAft>
                <a:spcPts val="300"/>
              </a:spcAft>
              <a:buClr>
                <a:srgbClr val="1FEEFF"/>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Wettbewerbsverbote im Einzelfall erwägen</a:t>
            </a:r>
          </a:p>
          <a:p>
            <a:pPr marL="857250" lvl="1" indent="-171450">
              <a:buClr>
                <a:srgbClr val="1FEEFF"/>
              </a:buCl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857250" lvl="1" indent="-171450">
              <a:buClr>
                <a:srgbClr val="1FEEFF"/>
              </a:buCl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857250" lvl="1" indent="-171450">
              <a:buClr>
                <a:srgbClr val="1FEEFF"/>
              </a:buCl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857250" lvl="1" indent="-171450">
              <a:buClr>
                <a:srgbClr val="1FEEFF"/>
              </a:buCl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857250" lvl="1" indent="-171450">
              <a:buClr>
                <a:srgbClr val="1FEEFF"/>
              </a:buCl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a:buClr>
                <a:srgbClr val="1FEEFF"/>
              </a:buClr>
            </a:pPr>
            <a:endParaRPr lang="de-DE" sz="1200" dirty="0">
              <a:latin typeface="Relais Display" pitchFamily="50" charset="0"/>
              <a:ea typeface="Relais Display" pitchFamily="50" charset="0"/>
              <a:cs typeface="Relais Display" pitchFamily="50" charset="0"/>
              <a:sym typeface="Wingdings" panose="05000000000000000000" pitchFamily="2" charset="2"/>
            </a:endParaRPr>
          </a:p>
          <a:p>
            <a:pPr lvl="2" indent="0">
              <a:buClr>
                <a:srgbClr val="1FEEFF"/>
              </a:buClr>
              <a:buNone/>
            </a:pPr>
            <a:endParaRPr lang="de-DE" sz="1600" dirty="0">
              <a:latin typeface="Relais Display" pitchFamily="50" charset="0"/>
              <a:ea typeface="Relais Display" pitchFamily="50" charset="0"/>
              <a:cs typeface="Relais Display" pitchFamily="50" charset="0"/>
              <a:sym typeface="Wingdings" panose="05000000000000000000" pitchFamily="2" charset="2"/>
            </a:endParaRPr>
          </a:p>
          <a:p>
            <a:pPr marL="1028700" lvl="1" indent="-342900">
              <a:buClr>
                <a:srgbClr val="1FEEFF"/>
              </a:buClr>
              <a:buFont typeface="Symbol" panose="05050102010706020507" pitchFamily="18" charset="2"/>
              <a:buChar char="-"/>
            </a:pPr>
            <a:endParaRPr lang="de-DE" sz="1600" dirty="0">
              <a:latin typeface="Relais Display" pitchFamily="50" charset="0"/>
              <a:ea typeface="Relais Display" pitchFamily="50" charset="0"/>
              <a:cs typeface="Relais Display" pitchFamily="50" charset="0"/>
              <a:sym typeface="Wingdings" panose="05000000000000000000" pitchFamily="2" charset="2"/>
            </a:endParaRPr>
          </a:p>
          <a:p>
            <a:pPr marL="1028700" lvl="1" indent="-342900">
              <a:buClr>
                <a:srgbClr val="1FEEFF"/>
              </a:buClr>
              <a:buFont typeface="Symbol" panose="05050102010706020507" pitchFamily="18" charset="2"/>
              <a:buChar char="-"/>
            </a:pPr>
            <a:endParaRPr lang="de-DE" sz="1600" dirty="0">
              <a:latin typeface="Relais Display" pitchFamily="50" charset="0"/>
              <a:ea typeface="Relais Display" pitchFamily="50" charset="0"/>
              <a:cs typeface="Relais Display" pitchFamily="50" charset="0"/>
              <a:sym typeface="Wingdings" panose="05000000000000000000" pitchFamily="2" charset="2"/>
            </a:endParaRPr>
          </a:p>
          <a:p>
            <a:pPr marL="1028700" lvl="1" indent="-342900">
              <a:buClr>
                <a:srgbClr val="1FEEFF"/>
              </a:buClr>
              <a:buFont typeface="Symbol" panose="05050102010706020507" pitchFamily="18" charset="2"/>
              <a:buChar char="-"/>
            </a:pPr>
            <a:endParaRPr lang="de-DE" b="1" dirty="0">
              <a:latin typeface="Relais Display" pitchFamily="50" charset="0"/>
              <a:ea typeface="Relais Display" pitchFamily="50" charset="0"/>
              <a:cs typeface="Relais Display" pitchFamily="50" charset="0"/>
              <a:sym typeface="Wingdings" panose="05000000000000000000" pitchFamily="2" charset="2"/>
            </a:endParaRPr>
          </a:p>
          <a:p>
            <a:pPr marL="285750" indent="-285750">
              <a:buClr>
                <a:srgbClr val="1FEEFF"/>
              </a:buClr>
              <a:buFont typeface="Courier New" panose="02070309020205020404" pitchFamily="49" charset="0"/>
              <a:buChar char="o"/>
            </a:pPr>
            <a:endParaRPr lang="de-DE"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2" name="Textplatzhalter 1">
            <a:extLst>
              <a:ext uri="{FF2B5EF4-FFF2-40B4-BE49-F238E27FC236}">
                <a16:creationId xmlns:a16="http://schemas.microsoft.com/office/drawing/2014/main" id="{0373A4AE-94DC-D7A9-01AE-672FB40CDF6C}"/>
              </a:ext>
            </a:extLst>
          </p:cNvPr>
          <p:cNvSpPr>
            <a:spLocks noGrp="1"/>
          </p:cNvSpPr>
          <p:nvPr>
            <p:ph type="body" sz="quarter" idx="11"/>
          </p:nvPr>
        </p:nvSpPr>
        <p:spPr>
          <a:xfrm>
            <a:off x="1209040" y="817329"/>
            <a:ext cx="9160510" cy="485060"/>
          </a:xfrm>
        </p:spPr>
        <p:txBody>
          <a:bodyPr/>
          <a:lstStyle/>
          <a:p>
            <a:r>
              <a:rPr lang="de-DE" sz="2400" b="1" dirty="0">
                <a:solidFill>
                  <a:srgbClr val="0B1220"/>
                </a:solidFill>
              </a:rPr>
              <a:t>Schutz aufgrund vertraglicher Regelung – Rücksichtnahmepflicht</a:t>
            </a:r>
          </a:p>
          <a:p>
            <a:r>
              <a:rPr lang="de-DE" sz="2400" dirty="0"/>
              <a:t>5. Kritik und Maßnahmen</a:t>
            </a:r>
          </a:p>
        </p:txBody>
      </p:sp>
      <p:sp>
        <p:nvSpPr>
          <p:cNvPr id="4" name="Textplatzhalter 3">
            <a:extLst>
              <a:ext uri="{FF2B5EF4-FFF2-40B4-BE49-F238E27FC236}">
                <a16:creationId xmlns:a16="http://schemas.microsoft.com/office/drawing/2014/main" id="{FCF34A15-97E7-ECF6-0254-9F01BADFB073}"/>
              </a:ext>
            </a:extLst>
          </p:cNvPr>
          <p:cNvSpPr>
            <a:spLocks noGrp="1"/>
          </p:cNvSpPr>
          <p:nvPr>
            <p:ph type="body" sz="quarter" idx="13"/>
          </p:nvPr>
        </p:nvSpPr>
        <p:spPr/>
        <p:txBody>
          <a:bodyPr/>
          <a:lstStyle/>
          <a:p>
            <a:r>
              <a:rPr lang="de-DE" sz="2400" b="1" dirty="0"/>
              <a:t>V.</a:t>
            </a:r>
          </a:p>
        </p:txBody>
      </p:sp>
      <p:sp>
        <p:nvSpPr>
          <p:cNvPr id="7" name="Textplatzhalter 6">
            <a:extLst>
              <a:ext uri="{FF2B5EF4-FFF2-40B4-BE49-F238E27FC236}">
                <a16:creationId xmlns:a16="http://schemas.microsoft.com/office/drawing/2014/main" id="{0D1CC6FB-B8FD-34A1-72B1-2E1EC4635A69}"/>
              </a:ext>
            </a:extLst>
          </p:cNvPr>
          <p:cNvSpPr>
            <a:spLocks noGrp="1"/>
          </p:cNvSpPr>
          <p:nvPr>
            <p:ph type="body" sz="quarter" idx="10"/>
          </p:nvPr>
        </p:nvSpPr>
        <p:spPr/>
        <p:txBody>
          <a:bodyPr/>
          <a:lstStyle/>
          <a:p>
            <a:r>
              <a:rPr lang="de-DE" dirty="0"/>
              <a:t>Schutz von Geschäftsgeheimnissen – Dr. Anne-Kathrin Bertke</a:t>
            </a:r>
          </a:p>
          <a:p>
            <a:endParaRPr lang="de-DE" dirty="0"/>
          </a:p>
        </p:txBody>
      </p:sp>
      <p:sp>
        <p:nvSpPr>
          <p:cNvPr id="5" name="Foliennummernplatzhalter 4">
            <a:extLst>
              <a:ext uri="{FF2B5EF4-FFF2-40B4-BE49-F238E27FC236}">
                <a16:creationId xmlns:a16="http://schemas.microsoft.com/office/drawing/2014/main" id="{16AEE682-0854-3637-345D-31EAD2B057DF}"/>
              </a:ext>
            </a:extLst>
          </p:cNvPr>
          <p:cNvSpPr>
            <a:spLocks noGrp="1"/>
          </p:cNvSpPr>
          <p:nvPr>
            <p:ph type="sldNum" sz="quarter" idx="16"/>
          </p:nvPr>
        </p:nvSpPr>
        <p:spPr/>
        <p:txBody>
          <a:bodyPr/>
          <a:lstStyle/>
          <a:p>
            <a:fld id="{0DFDCA64-9CF5-414C-8315-C018F79B4D13}" type="slidenum">
              <a:rPr lang="de-DE"/>
              <a:t>37</a:t>
            </a:fld>
            <a:endParaRPr lang="de-DE" dirty="0"/>
          </a:p>
        </p:txBody>
      </p:sp>
    </p:spTree>
    <p:extLst>
      <p:ext uri="{BB962C8B-B14F-4D97-AF65-F5344CB8AC3E}">
        <p14:creationId xmlns:p14="http://schemas.microsoft.com/office/powerpoint/2010/main" val="399903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24430-ADB3-CE55-F417-95FCBACA56E8}"/>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90CE5FA8-7848-397C-C63D-F8F7FF41FD74}"/>
              </a:ext>
            </a:extLst>
          </p:cNvPr>
          <p:cNvSpPr>
            <a:spLocks noGrp="1"/>
          </p:cNvSpPr>
          <p:nvPr>
            <p:ph type="body" sz="quarter" idx="11"/>
          </p:nvPr>
        </p:nvSpPr>
        <p:spPr>
          <a:xfrm>
            <a:off x="1209040" y="817329"/>
            <a:ext cx="10486774" cy="485060"/>
          </a:xfrm>
        </p:spPr>
        <p:txBody>
          <a:bodyPr/>
          <a:lstStyle/>
          <a:p>
            <a:r>
              <a:rPr lang="de-DE" sz="2400" b="1" dirty="0"/>
              <a:t>Ausnahmen im Geheimnisschutz</a:t>
            </a:r>
          </a:p>
          <a:p>
            <a:r>
              <a:rPr lang="de-DE" sz="2400" dirty="0"/>
              <a:t>1. § 5 </a:t>
            </a:r>
            <a:r>
              <a:rPr lang="de-DE" sz="2400" dirty="0" err="1"/>
              <a:t>GeschGehG</a:t>
            </a:r>
            <a:r>
              <a:rPr lang="de-DE" sz="2400" dirty="0"/>
              <a:t>: Rechtfertigungsgründe</a:t>
            </a:r>
          </a:p>
        </p:txBody>
      </p:sp>
      <p:sp>
        <p:nvSpPr>
          <p:cNvPr id="4" name="Textplatzhalter 3">
            <a:extLst>
              <a:ext uri="{FF2B5EF4-FFF2-40B4-BE49-F238E27FC236}">
                <a16:creationId xmlns:a16="http://schemas.microsoft.com/office/drawing/2014/main" id="{5E03659E-FA1A-9A25-5B9A-F9D42FDAFC59}"/>
              </a:ext>
            </a:extLst>
          </p:cNvPr>
          <p:cNvSpPr>
            <a:spLocks noGrp="1"/>
          </p:cNvSpPr>
          <p:nvPr>
            <p:ph type="body" sz="quarter" idx="13"/>
          </p:nvPr>
        </p:nvSpPr>
        <p:spPr/>
        <p:txBody>
          <a:bodyPr/>
          <a:lstStyle/>
          <a:p>
            <a:r>
              <a:rPr lang="de-DE" sz="2400" b="1" dirty="0"/>
              <a:t>VI.</a:t>
            </a:r>
          </a:p>
        </p:txBody>
      </p:sp>
      <p:sp>
        <p:nvSpPr>
          <p:cNvPr id="7" name="Textplatzhalter 6">
            <a:extLst>
              <a:ext uri="{FF2B5EF4-FFF2-40B4-BE49-F238E27FC236}">
                <a16:creationId xmlns:a16="http://schemas.microsoft.com/office/drawing/2014/main" id="{6FA98159-3695-8A2E-777A-FCDC4CBC892D}"/>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72724B23-1A4A-FC4D-F6E2-1B705546127D}"/>
              </a:ext>
            </a:extLst>
          </p:cNvPr>
          <p:cNvSpPr txBox="1">
            <a:spLocks/>
          </p:cNvSpPr>
          <p:nvPr/>
        </p:nvSpPr>
        <p:spPr>
          <a:xfrm>
            <a:off x="289911" y="1862878"/>
            <a:ext cx="11530613"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de-DE" sz="1800" b="1">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a:latin typeface="Relais Display" pitchFamily="50" charset="0"/>
              <a:ea typeface="Relais Display" pitchFamily="50" charset="0"/>
              <a:cs typeface="Relais Display" pitchFamily="50" charset="0"/>
              <a:sym typeface="Wingdings" panose="05000000000000000000" pitchFamily="2" charset="2"/>
            </a:endParaRPr>
          </a:p>
          <a:p>
            <a:endParaRPr lang="de-DE" sz="1800" b="1">
              <a:latin typeface="Relais Display" pitchFamily="50" charset="0"/>
              <a:ea typeface="Relais Display" pitchFamily="50" charset="0"/>
              <a:cs typeface="Relais Display" pitchFamily="50" charset="0"/>
              <a:sym typeface="Wingdings" panose="05000000000000000000" pitchFamily="2" charset="2"/>
            </a:endParaRPr>
          </a:p>
        </p:txBody>
      </p:sp>
      <p:graphicFrame>
        <p:nvGraphicFramePr>
          <p:cNvPr id="5" name="Tabelle 4">
            <a:extLst>
              <a:ext uri="{FF2B5EF4-FFF2-40B4-BE49-F238E27FC236}">
                <a16:creationId xmlns:a16="http://schemas.microsoft.com/office/drawing/2014/main" id="{377AA6EC-6C1F-E071-85D9-419DD6C6319E}"/>
              </a:ext>
            </a:extLst>
          </p:cNvPr>
          <p:cNvGraphicFramePr>
            <a:graphicFrameLocks noGrp="1"/>
          </p:cNvGraphicFramePr>
          <p:nvPr>
            <p:extLst>
              <p:ext uri="{D42A27DB-BD31-4B8C-83A1-F6EECF244321}">
                <p14:modId xmlns:p14="http://schemas.microsoft.com/office/powerpoint/2010/main" val="972634577"/>
              </p:ext>
            </p:extLst>
          </p:nvPr>
        </p:nvGraphicFramePr>
        <p:xfrm>
          <a:off x="1209040" y="1872845"/>
          <a:ext cx="9965644" cy="3482340"/>
        </p:xfrm>
        <a:graphic>
          <a:graphicData uri="http://schemas.openxmlformats.org/drawingml/2006/table">
            <a:tbl>
              <a:tblPr firstCol="1" bandRow="1">
                <a:tableStyleId>{5C22544A-7EE6-4342-B048-85BDC9FD1C3A}</a:tableStyleId>
              </a:tblPr>
              <a:tblGrid>
                <a:gridCol w="4982822">
                  <a:extLst>
                    <a:ext uri="{9D8B030D-6E8A-4147-A177-3AD203B41FA5}">
                      <a16:colId xmlns:a16="http://schemas.microsoft.com/office/drawing/2014/main" val="2797650705"/>
                    </a:ext>
                  </a:extLst>
                </a:gridCol>
                <a:gridCol w="4982822">
                  <a:extLst>
                    <a:ext uri="{9D8B030D-6E8A-4147-A177-3AD203B41FA5}">
                      <a16:colId xmlns:a16="http://schemas.microsoft.com/office/drawing/2014/main" val="2231645248"/>
                    </a:ext>
                  </a:extLst>
                </a:gridCol>
              </a:tblGrid>
              <a:tr h="370840">
                <a:tc>
                  <a:txBody>
                    <a:bodyPr/>
                    <a:lstStyle/>
                    <a:p>
                      <a:r>
                        <a:rPr lang="de-DE" sz="1800" dirty="0">
                          <a:solidFill>
                            <a:srgbClr val="0B1220"/>
                          </a:solidFill>
                          <a:latin typeface="Avenir Book"/>
                        </a:rPr>
                        <a:t>Recht auf freie Meinungsäußerung (Freiheit und Pluralität der Medien)</a:t>
                      </a:r>
                    </a:p>
                  </a:txBody>
                  <a:tcPr>
                    <a:lnL w="12700" cmpd="sng">
                      <a:noFill/>
                    </a:lnL>
                    <a:lnR w="12700" cap="flat" cmpd="sng" algn="ctr">
                      <a:solidFill>
                        <a:srgbClr val="1FEEFF"/>
                      </a:solidFill>
                      <a:prstDash val="solid"/>
                      <a:round/>
                      <a:headEnd type="none" w="med" len="med"/>
                      <a:tailEnd type="none" w="med" len="med"/>
                    </a:lnR>
                    <a:lnT w="12700" cmpd="sng">
                      <a:noFill/>
                    </a:lnT>
                    <a:lnB w="12700" cap="flat" cmpd="sng" algn="ctr">
                      <a:solidFill>
                        <a:srgbClr val="1FEE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spcAft>
                          <a:spcPts val="300"/>
                        </a:spcAft>
                        <a:buFont typeface="Symbol" panose="05050102010706020507" pitchFamily="18" charset="2"/>
                        <a:buChar char="-"/>
                      </a:pPr>
                      <a:r>
                        <a:rPr lang="de-DE" sz="1800" dirty="0">
                          <a:solidFill>
                            <a:srgbClr val="0B1220"/>
                          </a:solidFill>
                          <a:latin typeface="Avenir Book"/>
                        </a:rPr>
                        <a:t>Ausgleich v. Recht auf freie Berufsausübung vs. Meinungs-, Informations- und Medienfreiheit</a:t>
                      </a:r>
                    </a:p>
                    <a:p>
                      <a:pPr marL="285750" indent="-285750">
                        <a:spcAft>
                          <a:spcPts val="300"/>
                        </a:spcAft>
                        <a:buFont typeface="Symbol" panose="05050102010706020507" pitchFamily="18" charset="2"/>
                        <a:buChar char="-"/>
                      </a:pPr>
                      <a:r>
                        <a:rPr lang="de-DE" sz="1800" dirty="0">
                          <a:solidFill>
                            <a:srgbClr val="0B1220"/>
                          </a:solidFill>
                          <a:latin typeface="Avenir Book"/>
                        </a:rPr>
                        <a:t>Gerne bei Investigativ-Journalismus</a:t>
                      </a:r>
                    </a:p>
                    <a:p>
                      <a:pPr marL="285750" indent="-285750">
                        <a:spcAft>
                          <a:spcPts val="300"/>
                        </a:spcAft>
                        <a:buFont typeface="Symbol" panose="05050102010706020507" pitchFamily="18" charset="2"/>
                        <a:buChar char="-"/>
                      </a:pPr>
                      <a:r>
                        <a:rPr lang="de-DE" sz="1800" b="1" dirty="0">
                          <a:solidFill>
                            <a:srgbClr val="0B1220"/>
                          </a:solidFill>
                          <a:latin typeface="Avenir Book"/>
                        </a:rPr>
                        <a:t>Umfassende Interessenabwägung </a:t>
                      </a:r>
                      <a:r>
                        <a:rPr lang="de-DE" sz="1800" dirty="0">
                          <a:solidFill>
                            <a:srgbClr val="0B1220"/>
                          </a:solidFill>
                          <a:latin typeface="Avenir Book"/>
                        </a:rPr>
                        <a:t>im Einzelfall</a:t>
                      </a:r>
                    </a:p>
                  </a:txBody>
                  <a:tcPr>
                    <a:lnL w="12700" cap="flat" cmpd="sng" algn="ctr">
                      <a:solidFill>
                        <a:srgbClr val="1FEEFF"/>
                      </a:solidFill>
                      <a:prstDash val="solid"/>
                      <a:round/>
                      <a:headEnd type="none" w="med" len="med"/>
                      <a:tailEnd type="none" w="med" len="med"/>
                    </a:lnL>
                    <a:lnR w="12700" cmpd="sng">
                      <a:noFill/>
                    </a:lnR>
                    <a:lnT w="12700" cmpd="sng">
                      <a:noFill/>
                    </a:lnT>
                    <a:lnB w="12700" cap="flat" cmpd="sng" algn="ctr">
                      <a:solidFill>
                        <a:srgbClr val="1FEE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1897668"/>
                  </a:ext>
                </a:extLst>
              </a:tr>
              <a:tr h="370840">
                <a:tc>
                  <a:txBody>
                    <a:bodyPr/>
                    <a:lstStyle/>
                    <a:p>
                      <a:r>
                        <a:rPr lang="de-DE" sz="1800" dirty="0">
                          <a:solidFill>
                            <a:srgbClr val="0B1220"/>
                          </a:solidFill>
                          <a:latin typeface="Avenir Book"/>
                        </a:rPr>
                        <a:t>Aufdeckung rechtswidrige Handlung, Fehlverhalten</a:t>
                      </a:r>
                    </a:p>
                  </a:txBody>
                  <a:tcPr>
                    <a:lnL w="12700" cmpd="sng">
                      <a:noFill/>
                    </a:lnL>
                    <a:lnR w="12700" cap="flat" cmpd="sng" algn="ctr">
                      <a:solidFill>
                        <a:srgbClr val="1FEEFF"/>
                      </a:solidFill>
                      <a:prstDash val="solid"/>
                      <a:round/>
                      <a:headEnd type="none" w="med" len="med"/>
                      <a:tailEnd type="none" w="med" len="med"/>
                    </a:lnR>
                    <a:lnT w="12700" cap="flat" cmpd="sng" algn="ctr">
                      <a:solidFill>
                        <a:srgbClr val="1FEEFF"/>
                      </a:solidFill>
                      <a:prstDash val="solid"/>
                      <a:round/>
                      <a:headEnd type="none" w="med" len="med"/>
                      <a:tailEnd type="none" w="med" len="med"/>
                    </a:lnT>
                    <a:lnB w="12700" cap="flat" cmpd="sng" algn="ctr">
                      <a:solidFill>
                        <a:srgbClr val="1FEE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spcAft>
                          <a:spcPts val="300"/>
                        </a:spcAft>
                        <a:buFont typeface="Symbol" panose="05050102010706020507" pitchFamily="18" charset="2"/>
                        <a:buChar char="-"/>
                      </a:pPr>
                      <a:r>
                        <a:rPr lang="de-DE" sz="1800" b="1" dirty="0">
                          <a:solidFill>
                            <a:srgbClr val="0B1220"/>
                          </a:solidFill>
                          <a:latin typeface="Avenir Book"/>
                        </a:rPr>
                        <a:t>„Whistleblower“-Fälle</a:t>
                      </a:r>
                    </a:p>
                    <a:p>
                      <a:pPr marL="285750" indent="-285750">
                        <a:spcAft>
                          <a:spcPts val="300"/>
                        </a:spcAft>
                        <a:buFont typeface="Symbol" panose="05050102010706020507" pitchFamily="18" charset="2"/>
                        <a:buChar char="-"/>
                      </a:pPr>
                      <a:r>
                        <a:rPr lang="de-DE" sz="1800" dirty="0">
                          <a:solidFill>
                            <a:srgbClr val="0B1220"/>
                          </a:solidFill>
                          <a:latin typeface="Avenir Book"/>
                        </a:rPr>
                        <a:t>Einschränkung und Korrektur durch </a:t>
                      </a:r>
                      <a:r>
                        <a:rPr lang="de-DE" sz="1800" dirty="0" err="1">
                          <a:solidFill>
                            <a:srgbClr val="0B1220"/>
                          </a:solidFill>
                          <a:latin typeface="Avenir Book"/>
                        </a:rPr>
                        <a:t>HinSchG</a:t>
                      </a:r>
                      <a:endParaRPr lang="de-DE" sz="1800" dirty="0">
                        <a:solidFill>
                          <a:srgbClr val="0B1220"/>
                        </a:solidFill>
                        <a:latin typeface="Avenir Book"/>
                      </a:endParaRPr>
                    </a:p>
                  </a:txBody>
                  <a:tcPr>
                    <a:lnL w="12700" cap="flat" cmpd="sng" algn="ctr">
                      <a:solidFill>
                        <a:srgbClr val="1FEEFF"/>
                      </a:solidFill>
                      <a:prstDash val="solid"/>
                      <a:round/>
                      <a:headEnd type="none" w="med" len="med"/>
                      <a:tailEnd type="none" w="med" len="med"/>
                    </a:lnL>
                    <a:lnR w="12700" cmpd="sng">
                      <a:noFill/>
                    </a:lnR>
                    <a:lnT w="12700" cap="flat" cmpd="sng" algn="ctr">
                      <a:solidFill>
                        <a:srgbClr val="1FEEFF"/>
                      </a:solidFill>
                      <a:prstDash val="solid"/>
                      <a:round/>
                      <a:headEnd type="none" w="med" len="med"/>
                      <a:tailEnd type="none" w="med" len="med"/>
                    </a:lnT>
                    <a:lnB w="12700" cap="flat" cmpd="sng" algn="ctr">
                      <a:solidFill>
                        <a:srgbClr val="1FEE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6711820"/>
                  </a:ext>
                </a:extLst>
              </a:tr>
              <a:tr h="370840">
                <a:tc>
                  <a:txBody>
                    <a:bodyPr/>
                    <a:lstStyle/>
                    <a:p>
                      <a:r>
                        <a:rPr lang="de-DE" sz="1800" dirty="0">
                          <a:solidFill>
                            <a:srgbClr val="0B1220"/>
                          </a:solidFill>
                          <a:latin typeface="Avenir Book"/>
                        </a:rPr>
                        <a:t>Offenlegung Arbeitnehmer gegenüber Arbeitnehmervertretung</a:t>
                      </a:r>
                    </a:p>
                  </a:txBody>
                  <a:tcPr>
                    <a:lnL w="12700" cmpd="sng">
                      <a:noFill/>
                    </a:lnL>
                    <a:lnR w="12700" cap="flat" cmpd="sng" algn="ctr">
                      <a:solidFill>
                        <a:srgbClr val="1FEEFF"/>
                      </a:solidFill>
                      <a:prstDash val="solid"/>
                      <a:round/>
                      <a:headEnd type="none" w="med" len="med"/>
                      <a:tailEnd type="none" w="med" len="med"/>
                    </a:lnR>
                    <a:lnT w="12700" cap="flat" cmpd="sng" algn="ctr">
                      <a:solidFill>
                        <a:srgbClr val="1FEE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spcAft>
                          <a:spcPts val="300"/>
                        </a:spcAft>
                        <a:buFont typeface="Symbol" panose="05050102010706020507" pitchFamily="18" charset="2"/>
                        <a:buChar char="-"/>
                      </a:pPr>
                      <a:r>
                        <a:rPr lang="de-DE" sz="1800" dirty="0">
                          <a:solidFill>
                            <a:srgbClr val="0B1220"/>
                          </a:solidFill>
                          <a:latin typeface="Avenir Book"/>
                        </a:rPr>
                        <a:t>Dient dem Schutz kollektiver Arbeitnehmerinteressen</a:t>
                      </a:r>
                    </a:p>
                    <a:p>
                      <a:pPr marL="285750" indent="-285750">
                        <a:spcAft>
                          <a:spcPts val="300"/>
                        </a:spcAft>
                        <a:buFont typeface="Symbol" panose="05050102010706020507" pitchFamily="18" charset="2"/>
                        <a:buChar char="-"/>
                      </a:pPr>
                      <a:r>
                        <a:rPr lang="de-DE" sz="1800" dirty="0">
                          <a:solidFill>
                            <a:srgbClr val="0B1220"/>
                          </a:solidFill>
                          <a:latin typeface="Avenir Book"/>
                        </a:rPr>
                        <a:t>Kann durch Vereinbarungen von Tarifparteien ausgestaltet werden </a:t>
                      </a:r>
                      <a:r>
                        <a:rPr lang="de-DE" sz="1800" b="0" dirty="0">
                          <a:solidFill>
                            <a:srgbClr val="0B1220"/>
                          </a:solidFill>
                          <a:latin typeface="Avenir Book"/>
                        </a:rPr>
                        <a:t>(</a:t>
                      </a:r>
                      <a:r>
                        <a:rPr lang="de-DE" sz="1800" b="1" dirty="0">
                          <a:solidFill>
                            <a:srgbClr val="0B1220"/>
                          </a:solidFill>
                          <a:latin typeface="Avenir Book"/>
                        </a:rPr>
                        <a:t>Rechtssicherheit!</a:t>
                      </a:r>
                      <a:r>
                        <a:rPr lang="de-DE" sz="1800" b="0" dirty="0">
                          <a:solidFill>
                            <a:srgbClr val="0B1220"/>
                          </a:solidFill>
                          <a:latin typeface="Avenir Book"/>
                        </a:rPr>
                        <a:t>)</a:t>
                      </a:r>
                    </a:p>
                    <a:p>
                      <a:pPr marL="285750" indent="-285750">
                        <a:spcAft>
                          <a:spcPts val="300"/>
                        </a:spcAft>
                        <a:buFont typeface="Symbol" panose="05050102010706020507" pitchFamily="18" charset="2"/>
                        <a:buChar char="-"/>
                      </a:pPr>
                      <a:endParaRPr lang="de-DE" sz="1800" dirty="0">
                        <a:solidFill>
                          <a:srgbClr val="0B1220"/>
                        </a:solidFill>
                        <a:latin typeface="Avenir Book"/>
                      </a:endParaRPr>
                    </a:p>
                  </a:txBody>
                  <a:tcPr>
                    <a:lnL w="12700" cap="flat" cmpd="sng" algn="ctr">
                      <a:solidFill>
                        <a:srgbClr val="1FEEFF"/>
                      </a:solidFill>
                      <a:prstDash val="solid"/>
                      <a:round/>
                      <a:headEnd type="none" w="med" len="med"/>
                      <a:tailEnd type="none" w="med" len="med"/>
                    </a:lnL>
                    <a:lnR w="12700" cmpd="sng">
                      <a:noFill/>
                    </a:lnR>
                    <a:lnT w="12700" cap="flat" cmpd="sng" algn="ctr">
                      <a:solidFill>
                        <a:srgbClr val="1FEE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7830203"/>
                  </a:ext>
                </a:extLst>
              </a:tr>
            </a:tbl>
          </a:graphicData>
        </a:graphic>
      </p:graphicFrame>
      <p:sp>
        <p:nvSpPr>
          <p:cNvPr id="6" name="Foliennummernplatzhalter 5">
            <a:extLst>
              <a:ext uri="{FF2B5EF4-FFF2-40B4-BE49-F238E27FC236}">
                <a16:creationId xmlns:a16="http://schemas.microsoft.com/office/drawing/2014/main" id="{828C0EA5-A11A-CF82-51D2-B04400D6A61C}"/>
              </a:ext>
            </a:extLst>
          </p:cNvPr>
          <p:cNvSpPr>
            <a:spLocks noGrp="1"/>
          </p:cNvSpPr>
          <p:nvPr>
            <p:ph type="sldNum" sz="quarter" idx="16"/>
          </p:nvPr>
        </p:nvSpPr>
        <p:spPr/>
        <p:txBody>
          <a:bodyPr/>
          <a:lstStyle/>
          <a:p>
            <a:fld id="{E227D345-1434-4D5D-A12E-A3899EADAA38}" type="slidenum">
              <a:rPr lang="de-DE"/>
              <a:t>38</a:t>
            </a:fld>
            <a:endParaRPr lang="de-DE" dirty="0"/>
          </a:p>
        </p:txBody>
      </p:sp>
    </p:spTree>
    <p:extLst>
      <p:ext uri="{BB962C8B-B14F-4D97-AF65-F5344CB8AC3E}">
        <p14:creationId xmlns:p14="http://schemas.microsoft.com/office/powerpoint/2010/main" val="3260836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1F90D2B-4F71-E879-655A-BDE7825451AC}"/>
            </a:ext>
          </a:extLst>
        </p:cNvPr>
        <p:cNvGrpSpPr/>
        <p:nvPr/>
      </p:nvGrpSpPr>
      <p:grpSpPr>
        <a:xfrm>
          <a:off x="0" y="0"/>
          <a:ext cx="0" cy="0"/>
          <a:chOff x="0" y="0"/>
          <a:chExt cx="0" cy="0"/>
        </a:xfrm>
      </p:grpSpPr>
      <p:sp>
        <p:nvSpPr>
          <p:cNvPr id="46" name="Rechteck: abgerundete Ecken 45">
            <a:extLst>
              <a:ext uri="{FF2B5EF4-FFF2-40B4-BE49-F238E27FC236}">
                <a16:creationId xmlns:a16="http://schemas.microsoft.com/office/drawing/2014/main" id="{319947BC-9627-F3B4-E4B2-BA477CA9EFFB}"/>
              </a:ext>
            </a:extLst>
          </p:cNvPr>
          <p:cNvSpPr/>
          <p:nvPr/>
        </p:nvSpPr>
        <p:spPr>
          <a:xfrm>
            <a:off x="571500" y="3002280"/>
            <a:ext cx="10782300" cy="3066395"/>
          </a:xfrm>
          <a:prstGeom prst="roundRect">
            <a:avLst/>
          </a:prstGeom>
          <a:noFill/>
          <a:ln w="57150">
            <a:solidFill>
              <a:srgbClr val="1FEE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platzhalter 1">
            <a:extLst>
              <a:ext uri="{FF2B5EF4-FFF2-40B4-BE49-F238E27FC236}">
                <a16:creationId xmlns:a16="http://schemas.microsoft.com/office/drawing/2014/main" id="{AF0B0BC9-B5B8-28F7-D589-BD96D801925F}"/>
              </a:ext>
            </a:extLst>
          </p:cNvPr>
          <p:cNvSpPr>
            <a:spLocks noGrp="1"/>
          </p:cNvSpPr>
          <p:nvPr>
            <p:ph type="body" sz="quarter" idx="11"/>
          </p:nvPr>
        </p:nvSpPr>
        <p:spPr>
          <a:xfrm>
            <a:off x="1209040" y="817329"/>
            <a:ext cx="10486774" cy="485060"/>
          </a:xfrm>
        </p:spPr>
        <p:txBody>
          <a:bodyPr/>
          <a:lstStyle/>
          <a:p>
            <a:r>
              <a:rPr lang="de-DE" sz="2400" b="1" dirty="0"/>
              <a:t>Melde- und Hinweisstelle</a:t>
            </a:r>
          </a:p>
          <a:p>
            <a:r>
              <a:rPr lang="de-DE" sz="2400" dirty="0"/>
              <a:t>1. Übersicht</a:t>
            </a:r>
          </a:p>
        </p:txBody>
      </p:sp>
      <p:sp>
        <p:nvSpPr>
          <p:cNvPr id="4" name="Textplatzhalter 3">
            <a:extLst>
              <a:ext uri="{FF2B5EF4-FFF2-40B4-BE49-F238E27FC236}">
                <a16:creationId xmlns:a16="http://schemas.microsoft.com/office/drawing/2014/main" id="{598E8291-4223-3037-486F-37B2CAEF020F}"/>
              </a:ext>
            </a:extLst>
          </p:cNvPr>
          <p:cNvSpPr>
            <a:spLocks noGrp="1"/>
          </p:cNvSpPr>
          <p:nvPr>
            <p:ph type="body" sz="quarter" idx="13"/>
          </p:nvPr>
        </p:nvSpPr>
        <p:spPr/>
        <p:txBody>
          <a:bodyPr/>
          <a:lstStyle/>
          <a:p>
            <a:r>
              <a:rPr lang="de-DE" sz="2400" b="1" dirty="0"/>
              <a:t>VI.</a:t>
            </a:r>
          </a:p>
        </p:txBody>
      </p:sp>
      <p:sp>
        <p:nvSpPr>
          <p:cNvPr id="7" name="Textplatzhalter 6">
            <a:extLst>
              <a:ext uri="{FF2B5EF4-FFF2-40B4-BE49-F238E27FC236}">
                <a16:creationId xmlns:a16="http://schemas.microsoft.com/office/drawing/2014/main" id="{1D30727D-0C7E-E861-D2B7-FB17520CA44E}"/>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91FA68F2-433F-6014-4202-013FD5442A48}"/>
              </a:ext>
            </a:extLst>
          </p:cNvPr>
          <p:cNvSpPr txBox="1">
            <a:spLocks/>
          </p:cNvSpPr>
          <p:nvPr/>
        </p:nvSpPr>
        <p:spPr>
          <a:xfrm>
            <a:off x="289911" y="1862878"/>
            <a:ext cx="11530613"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buClr>
                <a:srgbClr val="1FEEFF"/>
              </a:buClr>
              <a:buFont typeface="Arial" panose="020B0604020202020204" pitchFamily="34" charset="0"/>
              <a:buChar char="•"/>
            </a:pPr>
            <a:r>
              <a:rPr lang="de-DE" sz="1800" b="1" dirty="0">
                <a:latin typeface="Avenir Medium" panose="02000503020000020003"/>
                <a:ea typeface="Relais Display" pitchFamily="50" charset="0"/>
                <a:cs typeface="Relais Display" pitchFamily="50" charset="0"/>
                <a:sym typeface="Wingdings" panose="05000000000000000000" pitchFamily="2" charset="2"/>
              </a:rPr>
              <a:t>Interessen</a:t>
            </a:r>
            <a:r>
              <a:rPr lang="de-DE" sz="1800" dirty="0">
                <a:latin typeface="Avenir Medium" panose="02000503020000020003"/>
                <a:ea typeface="Relais Display" pitchFamily="50" charset="0"/>
                <a:cs typeface="Relais Display" pitchFamily="50" charset="0"/>
                <a:sym typeface="Wingdings" panose="05000000000000000000" pitchFamily="2" charset="2"/>
              </a:rPr>
              <a:t>: </a:t>
            </a:r>
            <a:r>
              <a:rPr lang="de-DE" sz="1800" b="1" dirty="0">
                <a:latin typeface="Avenir Medium" panose="02000503020000020003"/>
                <a:ea typeface="Relais Display" pitchFamily="50" charset="0"/>
                <a:cs typeface="Relais Display" pitchFamily="50" charset="0"/>
                <a:sym typeface="Wingdings" panose="05000000000000000000" pitchFamily="2" charset="2"/>
              </a:rPr>
              <a:t>Transparenz</a:t>
            </a:r>
            <a:r>
              <a:rPr lang="de-DE" sz="1800" dirty="0">
                <a:latin typeface="Avenir Medium" panose="02000503020000020003"/>
                <a:ea typeface="Relais Display" pitchFamily="50" charset="0"/>
                <a:cs typeface="Relais Display" pitchFamily="50" charset="0"/>
                <a:sym typeface="Wingdings" panose="05000000000000000000" pitchFamily="2" charset="2"/>
              </a:rPr>
              <a:t> / Arbeitnehmerschutz </a:t>
            </a:r>
            <a:r>
              <a:rPr lang="de-DE" sz="1800" b="1" dirty="0">
                <a:latin typeface="Avenir Medium" panose="02000503020000020003"/>
                <a:ea typeface="Relais Display" pitchFamily="50" charset="0"/>
                <a:cs typeface="Relais Display" pitchFamily="50" charset="0"/>
                <a:sym typeface="Wingdings" panose="05000000000000000000" pitchFamily="2" charset="2"/>
              </a:rPr>
              <a:t>gegen</a:t>
            </a:r>
            <a:r>
              <a:rPr lang="de-DE" sz="1800" dirty="0">
                <a:latin typeface="Avenir Medium" panose="02000503020000020003"/>
                <a:ea typeface="Relais Display" pitchFamily="50" charset="0"/>
                <a:cs typeface="Relais Display" pitchFamily="50" charset="0"/>
                <a:sym typeface="Wingdings" panose="05000000000000000000" pitchFamily="2" charset="2"/>
              </a:rPr>
              <a:t> Schutz vor </a:t>
            </a:r>
            <a:r>
              <a:rPr lang="de-DE" sz="1800" b="1" dirty="0">
                <a:latin typeface="Avenir Medium" panose="02000503020000020003"/>
                <a:ea typeface="Relais Display" pitchFamily="50" charset="0"/>
                <a:cs typeface="Relais Display" pitchFamily="50" charset="0"/>
                <a:sym typeface="Wingdings" panose="05000000000000000000" pitchFamily="2" charset="2"/>
              </a:rPr>
              <a:t>Eingriffen</a:t>
            </a:r>
            <a:r>
              <a:rPr lang="de-DE" sz="1800" dirty="0">
                <a:latin typeface="Avenir Medium" panose="02000503020000020003"/>
                <a:ea typeface="Relais Display" pitchFamily="50" charset="0"/>
                <a:cs typeface="Relais Display" pitchFamily="50" charset="0"/>
                <a:sym typeface="Wingdings" panose="05000000000000000000" pitchFamily="2" charset="2"/>
              </a:rPr>
              <a:t> </a:t>
            </a:r>
            <a:r>
              <a:rPr lang="de-DE" sz="1800" b="1" dirty="0">
                <a:latin typeface="Avenir Medium" panose="02000503020000020003"/>
                <a:ea typeface="Relais Display" pitchFamily="50" charset="0"/>
                <a:cs typeface="Relais Display" pitchFamily="50" charset="0"/>
                <a:sym typeface="Wingdings" panose="05000000000000000000" pitchFamily="2" charset="2"/>
              </a:rPr>
              <a:t>in</a:t>
            </a:r>
            <a:r>
              <a:rPr lang="de-DE" sz="1800" dirty="0">
                <a:latin typeface="Avenir Medium" panose="02000503020000020003"/>
                <a:ea typeface="Relais Display" pitchFamily="50" charset="0"/>
                <a:cs typeface="Relais Display" pitchFamily="50" charset="0"/>
                <a:sym typeface="Wingdings" panose="05000000000000000000" pitchFamily="2" charset="2"/>
              </a:rPr>
              <a:t> </a:t>
            </a:r>
            <a:r>
              <a:rPr lang="de-DE" sz="1800" b="1" dirty="0" err="1">
                <a:latin typeface="Avenir Medium" panose="02000503020000020003"/>
                <a:ea typeface="Relais Display" pitchFamily="50" charset="0"/>
                <a:cs typeface="Relais Display" pitchFamily="50" charset="0"/>
                <a:sym typeface="Wingdings" panose="05000000000000000000" pitchFamily="2" charset="2"/>
              </a:rPr>
              <a:t>berufl</a:t>
            </a:r>
            <a:r>
              <a:rPr lang="de-DE" sz="1800" dirty="0">
                <a:latin typeface="Avenir Medium" panose="02000503020000020003"/>
                <a:ea typeface="Relais Display" pitchFamily="50" charset="0"/>
                <a:cs typeface="Relais Display" pitchFamily="50" charset="0"/>
                <a:sym typeface="Wingdings" panose="05000000000000000000" pitchFamily="2" charset="2"/>
              </a:rPr>
              <a:t>. (unternehmerische) </a:t>
            </a:r>
            <a:r>
              <a:rPr lang="de-DE" sz="1800" b="1" dirty="0">
                <a:latin typeface="Avenir Medium" panose="02000503020000020003"/>
                <a:ea typeface="Relais Display" pitchFamily="50" charset="0"/>
                <a:cs typeface="Relais Display" pitchFamily="50" charset="0"/>
                <a:sym typeface="Wingdings" panose="05000000000000000000" pitchFamily="2" charset="2"/>
              </a:rPr>
              <a:t>Freiheit</a:t>
            </a:r>
            <a:r>
              <a:rPr lang="de-DE" sz="1800" dirty="0">
                <a:latin typeface="Avenir Medium" panose="02000503020000020003"/>
                <a:ea typeface="Relais Display" pitchFamily="50" charset="0"/>
                <a:cs typeface="Relais Display" pitchFamily="50" charset="0"/>
                <a:sym typeface="Wingdings" panose="05000000000000000000" pitchFamily="2" charset="2"/>
              </a:rPr>
              <a:t>.</a:t>
            </a:r>
          </a:p>
          <a:p>
            <a:pPr marL="285750" indent="-285750">
              <a:lnSpc>
                <a:spcPct val="100000"/>
              </a:lnSpc>
              <a:buClr>
                <a:srgbClr val="1FEEFF"/>
              </a:buClr>
              <a:buFont typeface="Arial" panose="020B0604020202020204" pitchFamily="34" charset="0"/>
              <a:buChar char="•"/>
            </a:pPr>
            <a:r>
              <a:rPr lang="de-DE" sz="1800" b="1" dirty="0">
                <a:latin typeface="Avenir Medium" panose="02000503020000020003"/>
                <a:ea typeface="Relais Display" pitchFamily="50" charset="0"/>
                <a:cs typeface="Relais Display" pitchFamily="50" charset="0"/>
                <a:sym typeface="Wingdings" panose="05000000000000000000" pitchFamily="2" charset="2"/>
              </a:rPr>
              <a:t>Ziele</a:t>
            </a:r>
            <a:r>
              <a:rPr lang="de-DE" sz="1800" dirty="0">
                <a:latin typeface="Avenir Medium" panose="02000503020000020003"/>
                <a:ea typeface="Relais Display" pitchFamily="50" charset="0"/>
                <a:cs typeface="Relais Display" pitchFamily="50" charset="0"/>
                <a:sym typeface="Wingdings" panose="05000000000000000000" pitchFamily="2" charset="2"/>
              </a:rPr>
              <a:t> sind:	öffentlichen </a:t>
            </a:r>
            <a:r>
              <a:rPr lang="de-DE" sz="1800" b="1" dirty="0">
                <a:latin typeface="Avenir Medium" panose="02000503020000020003"/>
                <a:ea typeface="Relais Display" pitchFamily="50" charset="0"/>
                <a:cs typeface="Relais Display" pitchFamily="50" charset="0"/>
                <a:sym typeface="Wingdings" panose="05000000000000000000" pitchFamily="2" charset="2"/>
              </a:rPr>
              <a:t>Schaden</a:t>
            </a:r>
            <a:r>
              <a:rPr lang="de-DE" sz="1800" dirty="0">
                <a:latin typeface="Avenir Medium" panose="02000503020000020003"/>
                <a:ea typeface="Relais Display" pitchFamily="50" charset="0"/>
                <a:cs typeface="Relais Display" pitchFamily="50" charset="0"/>
                <a:sym typeface="Wingdings" panose="05000000000000000000" pitchFamily="2" charset="2"/>
              </a:rPr>
              <a:t> minimieren  Prävention von externer Untersuchung</a:t>
            </a:r>
          </a:p>
          <a:p>
            <a:pPr lvl="3" indent="0">
              <a:lnSpc>
                <a:spcPct val="100000"/>
              </a:lnSpc>
              <a:buClr>
                <a:srgbClr val="1FEEFF"/>
              </a:buClr>
              <a:buNone/>
            </a:pPr>
            <a:r>
              <a:rPr lang="de-DE" sz="2000" dirty="0">
                <a:latin typeface="Avenir Medium" panose="02000503020000020003"/>
                <a:ea typeface="Relais Display" pitchFamily="50" charset="0"/>
                <a:cs typeface="Relais Display" pitchFamily="50" charset="0"/>
                <a:sym typeface="Wingdings" panose="05000000000000000000" pitchFamily="2" charset="2"/>
              </a:rPr>
              <a:t>	</a:t>
            </a:r>
            <a:r>
              <a:rPr lang="de-DE" dirty="0">
                <a:latin typeface="Avenir Medium" panose="02000503020000020003"/>
                <a:ea typeface="Relais Display" pitchFamily="50" charset="0"/>
                <a:cs typeface="Relais Display" pitchFamily="50" charset="0"/>
                <a:sym typeface="Wingdings" panose="05000000000000000000" pitchFamily="2" charset="2"/>
              </a:rPr>
              <a:t>Zustand der Gesetzmäßigkeit wiederherstellen / Mitarbeiteranliegen befriedigen.</a:t>
            </a:r>
          </a:p>
          <a:p>
            <a:pPr>
              <a:lnSpc>
                <a:spcPct val="100000"/>
              </a:lnSpc>
              <a:buClr>
                <a:srgbClr val="1FEEFF"/>
              </a:buClr>
            </a:pPr>
            <a:endParaRPr lang="de-DE" sz="1800" dirty="0">
              <a:latin typeface="Avenir Medium" panose="02000503020000020003"/>
              <a:ea typeface="Relais Display" pitchFamily="50" charset="0"/>
              <a:cs typeface="Relais Display" pitchFamily="50" charset="0"/>
              <a:sym typeface="Wingdings" panose="05000000000000000000" pitchFamily="2" charset="2"/>
            </a:endParaRPr>
          </a:p>
          <a:p>
            <a:pPr lvl="3" indent="0">
              <a:lnSpc>
                <a:spcPct val="100000"/>
              </a:lnSpc>
              <a:buClr>
                <a:srgbClr val="1FEEFF"/>
              </a:buClr>
              <a:buNone/>
            </a:pPr>
            <a:r>
              <a:rPr lang="de-DE" sz="2000" dirty="0">
                <a:latin typeface="Avenir Medium" panose="02000503020000020003"/>
                <a:ea typeface="Relais Display" pitchFamily="50" charset="0"/>
                <a:cs typeface="Relais Display" pitchFamily="50" charset="0"/>
                <a:sym typeface="Wingdings" panose="05000000000000000000" pitchFamily="2" charset="2"/>
              </a:rPr>
              <a:t>	</a:t>
            </a:r>
          </a:p>
          <a:p>
            <a:pPr lvl="1" indent="0">
              <a:lnSpc>
                <a:spcPct val="100000"/>
              </a:lnSpc>
              <a:buClr>
                <a:srgbClr val="1FEEFF"/>
              </a:buClr>
              <a:buNone/>
            </a:pPr>
            <a:r>
              <a:rPr lang="de-DE" sz="2600" dirty="0">
                <a:latin typeface="Avenir Medium" panose="02000503020000020003"/>
                <a:ea typeface="Relais Display" pitchFamily="50" charset="0"/>
                <a:cs typeface="Relais Display" pitchFamily="50" charset="0"/>
                <a:sym typeface="Wingdings" panose="05000000000000000000" pitchFamily="2" charset="2"/>
              </a:rPr>
              <a:t>	</a:t>
            </a:r>
            <a:endParaRPr lang="de-DE" sz="2600" dirty="0">
              <a:latin typeface="Relais Display" pitchFamily="50" charset="0"/>
              <a:ea typeface="Relais Display" pitchFamily="50" charset="0"/>
              <a:cs typeface="Relais Display" pitchFamily="50" charset="0"/>
              <a:sym typeface="Wingdings" panose="05000000000000000000" pitchFamily="2" charset="2"/>
            </a:endParaRPr>
          </a:p>
          <a:p>
            <a:pPr marL="1143000" lvl="1" indent="-457200">
              <a:lnSpc>
                <a:spcPct val="100000"/>
              </a:lnSpc>
              <a:buFont typeface="Symbol" panose="05050102010706020507" pitchFamily="18" charset="2"/>
              <a:buChar cha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1143000" lvl="1" indent="-457200">
              <a:lnSpc>
                <a:spcPct val="100000"/>
              </a:lnSpc>
              <a:buFont typeface="Symbol" panose="05050102010706020507" pitchFamily="18" charset="2"/>
              <a:buChar cha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1143000" lvl="1" indent="-457200">
              <a:lnSpc>
                <a:spcPct val="100000"/>
              </a:lnSpc>
              <a:buFont typeface="Symbol" panose="05050102010706020507" pitchFamily="18" charset="2"/>
              <a:buChar char="-"/>
            </a:pPr>
            <a:r>
              <a:rPr lang="de-DE" sz="1800" dirty="0">
                <a:latin typeface="Relais Display" pitchFamily="50" charset="0"/>
                <a:ea typeface="Relais Display" pitchFamily="50" charset="0"/>
                <a:cs typeface="Relais Display" pitchFamily="50" charset="0"/>
                <a:sym typeface="Wingdings" panose="05000000000000000000" pitchFamily="2" charset="2"/>
              </a:rPr>
              <a:t>untersucht</a:t>
            </a:r>
          </a:p>
          <a:p>
            <a:pPr marL="285750" indent="-285750">
              <a:lnSpc>
                <a:spcPct val="100000"/>
              </a:lnSpc>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285750" indent="-285750">
              <a:lnSpc>
                <a:spcPct val="100000"/>
              </a:lnSpc>
            </a:pPr>
            <a:endParaRPr lang="de-DE" sz="1000" dirty="0">
              <a:latin typeface="Relais Display" pitchFamily="50" charset="0"/>
              <a:ea typeface="Relais Display" pitchFamily="50" charset="0"/>
              <a:cs typeface="Relais Display" pitchFamily="50" charset="0"/>
              <a:sym typeface="Wingdings" panose="05000000000000000000" pitchFamily="2" charset="2"/>
            </a:endParaRPr>
          </a:p>
          <a:p>
            <a:pPr marL="971550" lvl="1" indent="-285750">
              <a:lnSpc>
                <a:spcPct val="100000"/>
              </a:lnSpc>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1143000" lvl="1" indent="-457200">
              <a:lnSpc>
                <a:spcPct val="100000"/>
              </a:lnSpc>
              <a:buFont typeface="Symbol" panose="05050102010706020507" pitchFamily="18" charset="2"/>
              <a:buChar char="-"/>
            </a:pPr>
            <a:endParaRPr lang="de-DE" sz="2600" dirty="0">
              <a:latin typeface="Relais Display" pitchFamily="50" charset="0"/>
              <a:ea typeface="Relais Display" pitchFamily="50" charset="0"/>
              <a:cs typeface="Relais Display" pitchFamily="50" charset="0"/>
              <a:sym typeface="Wingdings" panose="05000000000000000000" pitchFamily="2" charset="2"/>
            </a:endParaRPr>
          </a:p>
          <a:p>
            <a:pPr marL="971550" lvl="1" indent="-285750">
              <a:lnSpc>
                <a:spcPct val="100000"/>
              </a:lnSpc>
            </a:pPr>
            <a:endParaRPr lang="de-DE" sz="26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5" name="Foliennummernplatzhalter 4">
            <a:extLst>
              <a:ext uri="{FF2B5EF4-FFF2-40B4-BE49-F238E27FC236}">
                <a16:creationId xmlns:a16="http://schemas.microsoft.com/office/drawing/2014/main" id="{D504BB67-A9AD-B274-139F-4B5F5099385C}"/>
              </a:ext>
            </a:extLst>
          </p:cNvPr>
          <p:cNvSpPr>
            <a:spLocks noGrp="1"/>
          </p:cNvSpPr>
          <p:nvPr>
            <p:ph type="sldNum" sz="quarter" idx="16"/>
          </p:nvPr>
        </p:nvSpPr>
        <p:spPr/>
        <p:txBody>
          <a:bodyPr/>
          <a:lstStyle/>
          <a:p>
            <a:fld id="{9FE4A349-450C-40F8-8283-37388BA989E7}" type="slidenum">
              <a:rPr lang="de-DE" smtClean="0"/>
              <a:t>39</a:t>
            </a:fld>
            <a:endParaRPr lang="de-DE" dirty="0"/>
          </a:p>
        </p:txBody>
      </p:sp>
      <p:sp>
        <p:nvSpPr>
          <p:cNvPr id="6" name="Rechteck: abgerundete Ecken 5">
            <a:extLst>
              <a:ext uri="{FF2B5EF4-FFF2-40B4-BE49-F238E27FC236}">
                <a16:creationId xmlns:a16="http://schemas.microsoft.com/office/drawing/2014/main" id="{A4F3152E-7B40-39C0-8CDE-4D0794F1D704}"/>
              </a:ext>
            </a:extLst>
          </p:cNvPr>
          <p:cNvSpPr/>
          <p:nvPr/>
        </p:nvSpPr>
        <p:spPr>
          <a:xfrm>
            <a:off x="847741" y="3429000"/>
            <a:ext cx="2636520" cy="1813560"/>
          </a:xfrm>
          <a:prstGeom prst="roundRect">
            <a:avLst/>
          </a:prstGeom>
          <a:solidFill>
            <a:srgbClr val="0B12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abgerundete Ecken 7">
            <a:extLst>
              <a:ext uri="{FF2B5EF4-FFF2-40B4-BE49-F238E27FC236}">
                <a16:creationId xmlns:a16="http://schemas.microsoft.com/office/drawing/2014/main" id="{341DEEE3-3D6C-D727-436E-581A83FD91AB}"/>
              </a:ext>
            </a:extLst>
          </p:cNvPr>
          <p:cNvSpPr/>
          <p:nvPr/>
        </p:nvSpPr>
        <p:spPr>
          <a:xfrm>
            <a:off x="4511040" y="3429000"/>
            <a:ext cx="2964180" cy="937260"/>
          </a:xfrm>
          <a:prstGeom prst="roundRect">
            <a:avLst/>
          </a:prstGeom>
          <a:solidFill>
            <a:srgbClr val="0B12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a:t>Interne Meldestelle</a:t>
            </a:r>
          </a:p>
        </p:txBody>
      </p:sp>
      <p:sp>
        <p:nvSpPr>
          <p:cNvPr id="9" name="Rechteck: abgerundete Ecken 8">
            <a:extLst>
              <a:ext uri="{FF2B5EF4-FFF2-40B4-BE49-F238E27FC236}">
                <a16:creationId xmlns:a16="http://schemas.microsoft.com/office/drawing/2014/main" id="{3C8A52E6-CA25-C4B1-0EF1-7DCB16CB1FA5}"/>
              </a:ext>
            </a:extLst>
          </p:cNvPr>
          <p:cNvSpPr/>
          <p:nvPr/>
        </p:nvSpPr>
        <p:spPr>
          <a:xfrm>
            <a:off x="8501999" y="3429000"/>
            <a:ext cx="2636520" cy="1813560"/>
          </a:xfrm>
          <a:prstGeom prst="roundRect">
            <a:avLst/>
          </a:prstGeom>
          <a:solidFill>
            <a:srgbClr val="0B122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200" b="1" dirty="0"/>
              <a:t>Folgemaßnahmen:</a:t>
            </a:r>
          </a:p>
          <a:p>
            <a:pPr marL="285750" indent="-285750">
              <a:buFont typeface="Arial" panose="020B0604020202020204" pitchFamily="34" charset="0"/>
              <a:buChar char="•"/>
            </a:pPr>
            <a:r>
              <a:rPr lang="de-DE" sz="1200" b="1" dirty="0"/>
              <a:t>Interne Untersuchung</a:t>
            </a:r>
          </a:p>
          <a:p>
            <a:pPr marL="285750" indent="-285750">
              <a:buFont typeface="Arial" panose="020B0604020202020204" pitchFamily="34" charset="0"/>
              <a:buChar char="•"/>
            </a:pPr>
            <a:r>
              <a:rPr lang="de-DE" sz="1200" b="1" dirty="0"/>
              <a:t>Betroffene Personen / Einheiten kontaktieren</a:t>
            </a:r>
          </a:p>
          <a:p>
            <a:pPr marL="285750" indent="-285750">
              <a:buFont typeface="Arial" panose="020B0604020202020204" pitchFamily="34" charset="0"/>
              <a:buChar char="•"/>
            </a:pPr>
            <a:r>
              <a:rPr lang="de-DE" sz="1200" b="1" dirty="0"/>
              <a:t>Verweisen</a:t>
            </a:r>
          </a:p>
          <a:p>
            <a:pPr marL="285750" indent="-285750">
              <a:buFont typeface="Arial" panose="020B0604020202020204" pitchFamily="34" charset="0"/>
              <a:buChar char="•"/>
            </a:pPr>
            <a:r>
              <a:rPr lang="de-DE" sz="1200" b="1" dirty="0"/>
              <a:t>Verfahren abgeben, z.B. Strafverfolgungsbehörden</a:t>
            </a:r>
          </a:p>
          <a:p>
            <a:pPr marL="285750" indent="-285750">
              <a:buFont typeface="Arial" panose="020B0604020202020204" pitchFamily="34" charset="0"/>
              <a:buChar char="•"/>
            </a:pPr>
            <a:r>
              <a:rPr lang="de-DE" sz="1200" b="1" dirty="0"/>
              <a:t>Abschließen</a:t>
            </a:r>
          </a:p>
        </p:txBody>
      </p:sp>
      <p:cxnSp>
        <p:nvCxnSpPr>
          <p:cNvPr id="11" name="Gerade Verbindung mit Pfeil 10">
            <a:extLst>
              <a:ext uri="{FF2B5EF4-FFF2-40B4-BE49-F238E27FC236}">
                <a16:creationId xmlns:a16="http://schemas.microsoft.com/office/drawing/2014/main" id="{BD4E81B6-4C7B-B7A8-BDF7-31CDB3B55733}"/>
              </a:ext>
            </a:extLst>
          </p:cNvPr>
          <p:cNvCxnSpPr>
            <a:cxnSpLocks/>
          </p:cNvCxnSpPr>
          <p:nvPr/>
        </p:nvCxnSpPr>
        <p:spPr>
          <a:xfrm>
            <a:off x="7551420" y="3873443"/>
            <a:ext cx="883920" cy="0"/>
          </a:xfrm>
          <a:prstGeom prst="straightConnector1">
            <a:avLst/>
          </a:prstGeom>
          <a:ln w="76200">
            <a:solidFill>
              <a:srgbClr val="1FEEFF"/>
            </a:solidFill>
            <a:tailEnd type="triangle"/>
          </a:ln>
        </p:spPr>
        <p:style>
          <a:lnRef idx="2">
            <a:schemeClr val="accent1"/>
          </a:lnRef>
          <a:fillRef idx="0">
            <a:schemeClr val="accent1"/>
          </a:fillRef>
          <a:effectRef idx="1">
            <a:schemeClr val="accent1"/>
          </a:effectRef>
          <a:fontRef idx="minor">
            <a:schemeClr val="tx1"/>
          </a:fontRef>
        </p:style>
      </p:cxnSp>
      <p:cxnSp>
        <p:nvCxnSpPr>
          <p:cNvPr id="15" name="Gerade Verbindung mit Pfeil 14">
            <a:extLst>
              <a:ext uri="{FF2B5EF4-FFF2-40B4-BE49-F238E27FC236}">
                <a16:creationId xmlns:a16="http://schemas.microsoft.com/office/drawing/2014/main" id="{C5CCD738-CC28-7F79-B0D3-41E1C74F2EDE}"/>
              </a:ext>
            </a:extLst>
          </p:cNvPr>
          <p:cNvCxnSpPr>
            <a:cxnSpLocks/>
          </p:cNvCxnSpPr>
          <p:nvPr/>
        </p:nvCxnSpPr>
        <p:spPr>
          <a:xfrm flipH="1">
            <a:off x="3581400" y="3868306"/>
            <a:ext cx="830580" cy="0"/>
          </a:xfrm>
          <a:prstGeom prst="straightConnector1">
            <a:avLst/>
          </a:prstGeom>
          <a:ln w="76200">
            <a:solidFill>
              <a:srgbClr val="1FEEFF"/>
            </a:solidFill>
            <a:tailEnd type="triangle"/>
          </a:ln>
        </p:spPr>
        <p:style>
          <a:lnRef idx="2">
            <a:schemeClr val="accent1"/>
          </a:lnRef>
          <a:fillRef idx="0">
            <a:schemeClr val="accent1"/>
          </a:fillRef>
          <a:effectRef idx="1">
            <a:schemeClr val="accent1"/>
          </a:effectRef>
          <a:fontRef idx="minor">
            <a:schemeClr val="tx1"/>
          </a:fontRef>
        </p:style>
      </p:cxnSp>
      <p:pic>
        <p:nvPicPr>
          <p:cNvPr id="18" name="Grafik 17" descr="Geld mit einfarbiger Füllung">
            <a:extLst>
              <a:ext uri="{FF2B5EF4-FFF2-40B4-BE49-F238E27FC236}">
                <a16:creationId xmlns:a16="http://schemas.microsoft.com/office/drawing/2014/main" id="{E29932B9-CF9A-99B0-264F-40F1970E05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31869" y="4299481"/>
            <a:ext cx="655320" cy="655320"/>
          </a:xfrm>
          <a:prstGeom prst="rect">
            <a:avLst/>
          </a:prstGeom>
        </p:spPr>
      </p:pic>
      <p:pic>
        <p:nvPicPr>
          <p:cNvPr id="20" name="Grafik 19" descr="Handschellen mit einfarbiger Füllung">
            <a:extLst>
              <a:ext uri="{FF2B5EF4-FFF2-40B4-BE49-F238E27FC236}">
                <a16:creationId xmlns:a16="http://schemas.microsoft.com/office/drawing/2014/main" id="{E03FEF01-138F-3786-1992-7F0F82DB38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86214" y="3710731"/>
            <a:ext cx="750570" cy="750570"/>
          </a:xfrm>
          <a:prstGeom prst="rect">
            <a:avLst/>
          </a:prstGeom>
        </p:spPr>
      </p:pic>
      <p:pic>
        <p:nvPicPr>
          <p:cNvPr id="25" name="Grafik 24" descr="Welkender Baum mit einfarbiger Füllung">
            <a:extLst>
              <a:ext uri="{FF2B5EF4-FFF2-40B4-BE49-F238E27FC236}">
                <a16:creationId xmlns:a16="http://schemas.microsoft.com/office/drawing/2014/main" id="{A36ED4F2-3575-BBBF-8327-EEDE904D85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41534" y="3878580"/>
            <a:ext cx="914400" cy="914400"/>
          </a:xfrm>
          <a:prstGeom prst="rect">
            <a:avLst/>
          </a:prstGeom>
        </p:spPr>
      </p:pic>
      <p:pic>
        <p:nvPicPr>
          <p:cNvPr id="27" name="Grafik 26" descr="Benutzer mit einfarbiger Füllung">
            <a:extLst>
              <a:ext uri="{FF2B5EF4-FFF2-40B4-BE49-F238E27FC236}">
                <a16:creationId xmlns:a16="http://schemas.microsoft.com/office/drawing/2014/main" id="{620626AD-B174-A679-D682-BBDD080A7B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38027" y="4969609"/>
            <a:ext cx="914400" cy="914400"/>
          </a:xfrm>
          <a:prstGeom prst="rect">
            <a:avLst/>
          </a:prstGeom>
        </p:spPr>
      </p:pic>
      <p:cxnSp>
        <p:nvCxnSpPr>
          <p:cNvPr id="28" name="Gerade Verbindung mit Pfeil 27">
            <a:extLst>
              <a:ext uri="{FF2B5EF4-FFF2-40B4-BE49-F238E27FC236}">
                <a16:creationId xmlns:a16="http://schemas.microsoft.com/office/drawing/2014/main" id="{338BC35D-0B10-0B07-7C15-EA417CC356BA}"/>
              </a:ext>
            </a:extLst>
          </p:cNvPr>
          <p:cNvCxnSpPr>
            <a:cxnSpLocks/>
          </p:cNvCxnSpPr>
          <p:nvPr/>
        </p:nvCxnSpPr>
        <p:spPr>
          <a:xfrm flipH="1" flipV="1">
            <a:off x="3589124" y="5065072"/>
            <a:ext cx="1844040" cy="408826"/>
          </a:xfrm>
          <a:prstGeom prst="straightConnector1">
            <a:avLst/>
          </a:prstGeom>
          <a:ln w="76200">
            <a:solidFill>
              <a:srgbClr val="1FEEFF"/>
            </a:solidFill>
            <a:tailEnd type="triangle"/>
          </a:ln>
        </p:spPr>
        <p:style>
          <a:lnRef idx="2">
            <a:schemeClr val="accent1"/>
          </a:lnRef>
          <a:fillRef idx="0">
            <a:schemeClr val="accent1"/>
          </a:fillRef>
          <a:effectRef idx="1">
            <a:schemeClr val="accent1"/>
          </a:effectRef>
          <a:fontRef idx="minor">
            <a:schemeClr val="tx1"/>
          </a:fontRef>
        </p:style>
      </p:cxnSp>
      <p:cxnSp>
        <p:nvCxnSpPr>
          <p:cNvPr id="30" name="Gerade Verbindung mit Pfeil 29">
            <a:extLst>
              <a:ext uri="{FF2B5EF4-FFF2-40B4-BE49-F238E27FC236}">
                <a16:creationId xmlns:a16="http://schemas.microsoft.com/office/drawing/2014/main" id="{9F125D08-897B-EB99-E3F3-5B36AC39A9E7}"/>
              </a:ext>
            </a:extLst>
          </p:cNvPr>
          <p:cNvCxnSpPr>
            <a:cxnSpLocks/>
          </p:cNvCxnSpPr>
          <p:nvPr/>
        </p:nvCxnSpPr>
        <p:spPr>
          <a:xfrm flipV="1">
            <a:off x="5993130" y="4461301"/>
            <a:ext cx="0" cy="551810"/>
          </a:xfrm>
          <a:prstGeom prst="straightConnector1">
            <a:avLst/>
          </a:prstGeom>
          <a:ln w="76200">
            <a:solidFill>
              <a:srgbClr val="1FEEFF"/>
            </a:solidFill>
            <a:tailEnd type="triangle"/>
          </a:ln>
        </p:spPr>
        <p:style>
          <a:lnRef idx="2">
            <a:schemeClr val="accent1"/>
          </a:lnRef>
          <a:fillRef idx="0">
            <a:schemeClr val="accent1"/>
          </a:fillRef>
          <a:effectRef idx="1">
            <a:schemeClr val="accent1"/>
          </a:effectRef>
          <a:fontRef idx="minor">
            <a:schemeClr val="tx1"/>
          </a:fontRef>
        </p:style>
      </p:cxnSp>
      <p:sp>
        <p:nvSpPr>
          <p:cNvPr id="34" name="Textfeld 33">
            <a:extLst>
              <a:ext uri="{FF2B5EF4-FFF2-40B4-BE49-F238E27FC236}">
                <a16:creationId xmlns:a16="http://schemas.microsoft.com/office/drawing/2014/main" id="{82D8D90A-FA53-61F0-9168-DEBCBF41FB5C}"/>
              </a:ext>
            </a:extLst>
          </p:cNvPr>
          <p:cNvSpPr txBox="1"/>
          <p:nvPr/>
        </p:nvSpPr>
        <p:spPr>
          <a:xfrm>
            <a:off x="5181754" y="5699343"/>
            <a:ext cx="1622752" cy="369332"/>
          </a:xfrm>
          <a:prstGeom prst="rect">
            <a:avLst/>
          </a:prstGeom>
          <a:noFill/>
        </p:spPr>
        <p:txBody>
          <a:bodyPr wrap="none" rtlCol="0">
            <a:spAutoFit/>
          </a:bodyPr>
          <a:lstStyle/>
          <a:p>
            <a:r>
              <a:rPr lang="de-DE" b="1" dirty="0"/>
              <a:t>Hinweisgeber</a:t>
            </a:r>
          </a:p>
        </p:txBody>
      </p:sp>
      <p:sp>
        <p:nvSpPr>
          <p:cNvPr id="38" name="Textfeld 37">
            <a:extLst>
              <a:ext uri="{FF2B5EF4-FFF2-40B4-BE49-F238E27FC236}">
                <a16:creationId xmlns:a16="http://schemas.microsoft.com/office/drawing/2014/main" id="{8BF062C0-FE99-2923-D0B9-AC7478E87276}"/>
              </a:ext>
            </a:extLst>
          </p:cNvPr>
          <p:cNvSpPr txBox="1"/>
          <p:nvPr/>
        </p:nvSpPr>
        <p:spPr>
          <a:xfrm>
            <a:off x="3600747" y="3519750"/>
            <a:ext cx="827471" cy="246221"/>
          </a:xfrm>
          <a:prstGeom prst="rect">
            <a:avLst/>
          </a:prstGeom>
          <a:noFill/>
        </p:spPr>
        <p:txBody>
          <a:bodyPr wrap="none" rtlCol="0">
            <a:spAutoFit/>
          </a:bodyPr>
          <a:lstStyle/>
          <a:p>
            <a:r>
              <a:rPr lang="de-DE" sz="1000" b="1" dirty="0"/>
              <a:t>untersucht</a:t>
            </a:r>
          </a:p>
        </p:txBody>
      </p:sp>
      <p:sp>
        <p:nvSpPr>
          <p:cNvPr id="39" name="Textfeld 38">
            <a:extLst>
              <a:ext uri="{FF2B5EF4-FFF2-40B4-BE49-F238E27FC236}">
                <a16:creationId xmlns:a16="http://schemas.microsoft.com/office/drawing/2014/main" id="{A187BEC1-7B74-AE45-3838-815578544AA4}"/>
              </a:ext>
            </a:extLst>
          </p:cNvPr>
          <p:cNvSpPr txBox="1"/>
          <p:nvPr/>
        </p:nvSpPr>
        <p:spPr>
          <a:xfrm>
            <a:off x="7779257" y="3519060"/>
            <a:ext cx="442750" cy="246221"/>
          </a:xfrm>
          <a:prstGeom prst="rect">
            <a:avLst/>
          </a:prstGeom>
          <a:noFill/>
        </p:spPr>
        <p:txBody>
          <a:bodyPr wrap="none" rtlCol="0">
            <a:spAutoFit/>
          </a:bodyPr>
          <a:lstStyle/>
          <a:p>
            <a:r>
              <a:rPr lang="de-DE" sz="1000" b="1" dirty="0"/>
              <a:t>trifft</a:t>
            </a:r>
          </a:p>
        </p:txBody>
      </p:sp>
      <p:sp>
        <p:nvSpPr>
          <p:cNvPr id="40" name="Textfeld 39">
            <a:extLst>
              <a:ext uri="{FF2B5EF4-FFF2-40B4-BE49-F238E27FC236}">
                <a16:creationId xmlns:a16="http://schemas.microsoft.com/office/drawing/2014/main" id="{D7B6F1AD-D0E8-46D9-A44F-3C49CED24401}"/>
              </a:ext>
            </a:extLst>
          </p:cNvPr>
          <p:cNvSpPr txBox="1"/>
          <p:nvPr/>
        </p:nvSpPr>
        <p:spPr>
          <a:xfrm rot="710022">
            <a:off x="4335307" y="5031870"/>
            <a:ext cx="673582" cy="246221"/>
          </a:xfrm>
          <a:prstGeom prst="rect">
            <a:avLst/>
          </a:prstGeom>
          <a:noFill/>
        </p:spPr>
        <p:txBody>
          <a:bodyPr wrap="none" rtlCol="0">
            <a:spAutoFit/>
          </a:bodyPr>
          <a:lstStyle/>
          <a:p>
            <a:r>
              <a:rPr lang="de-DE" sz="1000" b="1" dirty="0"/>
              <a:t>weiß</a:t>
            </a:r>
            <a:r>
              <a:rPr lang="de-DE" sz="1000" dirty="0"/>
              <a:t> </a:t>
            </a:r>
            <a:r>
              <a:rPr lang="de-DE" sz="1000" b="1" dirty="0"/>
              <a:t>um</a:t>
            </a:r>
          </a:p>
        </p:txBody>
      </p:sp>
      <p:sp>
        <p:nvSpPr>
          <p:cNvPr id="41" name="Textfeld 40">
            <a:extLst>
              <a:ext uri="{FF2B5EF4-FFF2-40B4-BE49-F238E27FC236}">
                <a16:creationId xmlns:a16="http://schemas.microsoft.com/office/drawing/2014/main" id="{53D79EEE-1414-4AB7-2426-21C5EB9EA63F}"/>
              </a:ext>
            </a:extLst>
          </p:cNvPr>
          <p:cNvSpPr txBox="1"/>
          <p:nvPr/>
        </p:nvSpPr>
        <p:spPr>
          <a:xfrm>
            <a:off x="6096000" y="4668656"/>
            <a:ext cx="598241" cy="246221"/>
          </a:xfrm>
          <a:prstGeom prst="rect">
            <a:avLst/>
          </a:prstGeom>
          <a:noFill/>
        </p:spPr>
        <p:txBody>
          <a:bodyPr wrap="none" rtlCol="0">
            <a:spAutoFit/>
          </a:bodyPr>
          <a:lstStyle/>
          <a:p>
            <a:r>
              <a:rPr lang="de-DE" sz="1000" b="1" dirty="0"/>
              <a:t>meldet</a:t>
            </a:r>
          </a:p>
        </p:txBody>
      </p:sp>
    </p:spTree>
    <p:extLst>
      <p:ext uri="{BB962C8B-B14F-4D97-AF65-F5344CB8AC3E}">
        <p14:creationId xmlns:p14="http://schemas.microsoft.com/office/powerpoint/2010/main" val="314241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 grpId="0" build="p"/>
      <p:bldP spid="6" grpId="0" animBg="1"/>
      <p:bldP spid="8" grpId="0" animBg="1"/>
      <p:bldP spid="9" grpId="0" animBg="1"/>
      <p:bldP spid="34" grpId="0"/>
      <p:bldP spid="38" grpId="0"/>
      <p:bldP spid="39" grpId="0"/>
      <p:bldP spid="40" grpId="0"/>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F2FA9-E38E-2C59-F112-9B830B5B6361}"/>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545F4CA4-E518-BDA2-91C0-01F9AAB8B2BE}"/>
              </a:ext>
            </a:extLst>
          </p:cNvPr>
          <p:cNvSpPr>
            <a:spLocks noGrp="1"/>
          </p:cNvSpPr>
          <p:nvPr>
            <p:ph type="body" sz="quarter" idx="11"/>
          </p:nvPr>
        </p:nvSpPr>
        <p:spPr/>
        <p:txBody>
          <a:bodyPr/>
          <a:lstStyle/>
          <a:p>
            <a:r>
              <a:rPr lang="de-DE" sz="2400" b="1" dirty="0"/>
              <a:t>Fall aus der Praxis</a:t>
            </a:r>
          </a:p>
        </p:txBody>
      </p:sp>
      <p:sp>
        <p:nvSpPr>
          <p:cNvPr id="4" name="Textplatzhalter 3">
            <a:extLst>
              <a:ext uri="{FF2B5EF4-FFF2-40B4-BE49-F238E27FC236}">
                <a16:creationId xmlns:a16="http://schemas.microsoft.com/office/drawing/2014/main" id="{125D6DF9-6CD3-A212-8843-EF4ACF9429E5}"/>
              </a:ext>
            </a:extLst>
          </p:cNvPr>
          <p:cNvSpPr>
            <a:spLocks noGrp="1"/>
          </p:cNvSpPr>
          <p:nvPr>
            <p:ph type="body" sz="quarter" idx="13"/>
          </p:nvPr>
        </p:nvSpPr>
        <p:spPr/>
        <p:txBody>
          <a:bodyPr/>
          <a:lstStyle/>
          <a:p>
            <a:r>
              <a:rPr lang="de-DE" sz="2400" b="1" dirty="0"/>
              <a:t>II.</a:t>
            </a:r>
          </a:p>
        </p:txBody>
      </p:sp>
      <p:sp>
        <p:nvSpPr>
          <p:cNvPr id="5" name="Textplatzhalter 4">
            <a:extLst>
              <a:ext uri="{FF2B5EF4-FFF2-40B4-BE49-F238E27FC236}">
                <a16:creationId xmlns:a16="http://schemas.microsoft.com/office/drawing/2014/main" id="{B9D18455-2F58-10A3-FECC-EE9AF6A512C3}"/>
              </a:ext>
            </a:extLst>
          </p:cNvPr>
          <p:cNvSpPr>
            <a:spLocks noGrp="1"/>
          </p:cNvSpPr>
          <p:nvPr>
            <p:ph type="body" sz="quarter" idx="14"/>
          </p:nvPr>
        </p:nvSpPr>
        <p:spPr>
          <a:xfrm>
            <a:off x="1209040" y="1572987"/>
            <a:ext cx="10388014" cy="4194767"/>
          </a:xfrm>
        </p:spPr>
        <p:txBody>
          <a:bodyPr/>
          <a:lstStyle/>
          <a:p>
            <a:r>
              <a:rPr lang="de-DE" sz="2000" b="1" dirty="0">
                <a:latin typeface="Relais Display" pitchFamily="50" charset="0"/>
                <a:ea typeface="Relais Display" pitchFamily="50" charset="0"/>
                <a:cs typeface="Relais Display" pitchFamily="50" charset="0"/>
              </a:rPr>
              <a:t>BAG, 17. Oktober 2024 (8 AZR 172/23)</a:t>
            </a:r>
          </a:p>
          <a:p>
            <a:pPr marL="285750" indent="-285750">
              <a:buFont typeface="Wingdings" panose="05000000000000000000" pitchFamily="2" charset="2"/>
              <a:buChar char="§"/>
            </a:pPr>
            <a:r>
              <a:rPr lang="de-DE" sz="2000" b="1" dirty="0">
                <a:latin typeface="Avenir Book" panose="02000503020000020003"/>
                <a:ea typeface="Relais Display" pitchFamily="50" charset="0"/>
                <a:cs typeface="Relais Display" pitchFamily="50" charset="0"/>
              </a:rPr>
              <a:t>Die Klägerin: </a:t>
            </a:r>
          </a:p>
          <a:p>
            <a:pPr marL="615950" indent="-342900">
              <a:buFont typeface="Symbol" panose="05050102010706020507" pitchFamily="18" charset="2"/>
              <a:buChar char="-"/>
            </a:pPr>
            <a:r>
              <a:rPr lang="de-DE" sz="2000" dirty="0">
                <a:latin typeface="Avenir Book" panose="02000503020000020003"/>
                <a:ea typeface="Relais Display" pitchFamily="50" charset="0"/>
                <a:cs typeface="Relais Display" pitchFamily="50" charset="0"/>
              </a:rPr>
              <a:t>Unternehmen: großer Hersteller von Abfüllmaschinen für Lebensmittel/Getränke und den dazugehörigen Verpackungsmänteln („</a:t>
            </a:r>
            <a:r>
              <a:rPr lang="de-DE" sz="2000" dirty="0" err="1">
                <a:latin typeface="Avenir Book" panose="02000503020000020003"/>
                <a:ea typeface="Relais Display" pitchFamily="50" charset="0"/>
                <a:cs typeface="Relais Display" pitchFamily="50" charset="0"/>
              </a:rPr>
              <a:t>Sleeves</a:t>
            </a:r>
            <a:r>
              <a:rPr lang="de-DE" sz="2000" dirty="0">
                <a:latin typeface="Avenir Book" panose="02000503020000020003"/>
                <a:ea typeface="Relais Display" pitchFamily="50" charset="0"/>
                <a:cs typeface="Relais Display" pitchFamily="50" charset="0"/>
              </a:rPr>
              <a:t>“), </a:t>
            </a:r>
          </a:p>
          <a:p>
            <a:pPr marL="615950" indent="-342900">
              <a:buFont typeface="Symbol" panose="05050102010706020507" pitchFamily="18" charset="2"/>
              <a:buChar char="-"/>
            </a:pPr>
            <a:r>
              <a:rPr lang="de-DE" sz="2000" dirty="0">
                <a:latin typeface="Avenir Book" panose="02000503020000020003"/>
                <a:ea typeface="Relais Display" pitchFamily="50" charset="0"/>
                <a:cs typeface="Relais Display" pitchFamily="50" charset="0"/>
              </a:rPr>
              <a:t>produziert ca. 34 Milliarden </a:t>
            </a:r>
            <a:r>
              <a:rPr lang="de-DE" sz="2000" dirty="0" err="1">
                <a:latin typeface="Avenir Book" panose="02000503020000020003"/>
                <a:ea typeface="Relais Display" pitchFamily="50" charset="0"/>
                <a:cs typeface="Relais Display" pitchFamily="50" charset="0"/>
              </a:rPr>
              <a:t>Sleeves</a:t>
            </a:r>
            <a:r>
              <a:rPr lang="de-DE" sz="2000" dirty="0">
                <a:latin typeface="Avenir Book" panose="02000503020000020003"/>
                <a:ea typeface="Relais Display" pitchFamily="50" charset="0"/>
                <a:cs typeface="Relais Display" pitchFamily="50" charset="0"/>
              </a:rPr>
              <a:t> pro Jahr.</a:t>
            </a:r>
          </a:p>
          <a:p>
            <a:pPr marL="285750" indent="-285750">
              <a:buFont typeface="Wingdings" panose="05000000000000000000" pitchFamily="2" charset="2"/>
              <a:buChar char="§"/>
            </a:pPr>
            <a:r>
              <a:rPr lang="de-DE" sz="2000" b="1" dirty="0">
                <a:latin typeface="Avenir Book" panose="02000503020000020003"/>
                <a:ea typeface="Relais Display" pitchFamily="50" charset="0"/>
                <a:cs typeface="Relais Display" pitchFamily="50" charset="0"/>
              </a:rPr>
              <a:t>Der Beklagte: </a:t>
            </a:r>
          </a:p>
          <a:p>
            <a:pPr marL="615950" indent="-342900">
              <a:buFont typeface="Symbol" panose="05050102010706020507" pitchFamily="18" charset="2"/>
              <a:buChar char="-"/>
            </a:pPr>
            <a:r>
              <a:rPr lang="de-DE" sz="2000" dirty="0">
                <a:latin typeface="Avenir Book" panose="02000503020000020003"/>
                <a:ea typeface="Relais Display" pitchFamily="50" charset="0"/>
                <a:cs typeface="Relais Display" pitchFamily="50" charset="0"/>
              </a:rPr>
              <a:t>Mitarbeiter – seit 1988 bei der Klägerin beschäftigt, </a:t>
            </a:r>
          </a:p>
          <a:p>
            <a:pPr marL="615950" indent="-342900">
              <a:buFont typeface="Symbol" panose="05050102010706020507" pitchFamily="18" charset="2"/>
              <a:buChar char="-"/>
            </a:pPr>
            <a:r>
              <a:rPr lang="de-DE" sz="2000" dirty="0">
                <a:latin typeface="Avenir Book" panose="02000503020000020003"/>
                <a:ea typeface="Relais Display" pitchFamily="50" charset="0"/>
                <a:cs typeface="Relais Display" pitchFamily="50" charset="0"/>
              </a:rPr>
              <a:t>zuletzt als „Central Technology Manager“, eng am Team Forschung und Entwicklung</a:t>
            </a:r>
          </a:p>
          <a:p>
            <a:pPr marL="285750" indent="-285750">
              <a:buFont typeface="Wingdings" panose="05000000000000000000" pitchFamily="2" charset="2"/>
              <a:buChar char="§"/>
            </a:pPr>
            <a:endParaRPr lang="de-DE" sz="2000" dirty="0"/>
          </a:p>
          <a:p>
            <a:pPr marL="285750" indent="-285750">
              <a:buFont typeface="Wingdings" panose="05000000000000000000" pitchFamily="2" charset="2"/>
              <a:buChar char="§"/>
            </a:pPr>
            <a:endParaRPr lang="de-DE" sz="2000" dirty="0"/>
          </a:p>
          <a:p>
            <a:pPr marL="285750" indent="-285750">
              <a:buFont typeface="Wingdings" panose="05000000000000000000" pitchFamily="2" charset="2"/>
              <a:buChar char="§"/>
            </a:pPr>
            <a:endParaRPr lang="de-DE" sz="1800" dirty="0"/>
          </a:p>
          <a:p>
            <a:pPr marL="285750" indent="-285750">
              <a:buFont typeface="Wingdings" panose="05000000000000000000" pitchFamily="2" charset="2"/>
              <a:buChar char="§"/>
            </a:pPr>
            <a:endParaRPr lang="de-DE" sz="1800" dirty="0"/>
          </a:p>
        </p:txBody>
      </p:sp>
      <p:sp>
        <p:nvSpPr>
          <p:cNvPr id="7" name="Textplatzhalter 6">
            <a:extLst>
              <a:ext uri="{FF2B5EF4-FFF2-40B4-BE49-F238E27FC236}">
                <a16:creationId xmlns:a16="http://schemas.microsoft.com/office/drawing/2014/main" id="{69E2E357-1350-EF84-A993-B91BA142368B}"/>
              </a:ext>
            </a:extLst>
          </p:cNvPr>
          <p:cNvSpPr>
            <a:spLocks noGrp="1"/>
          </p:cNvSpPr>
          <p:nvPr>
            <p:ph type="body" sz="quarter" idx="10"/>
          </p:nvPr>
        </p:nvSpPr>
        <p:spPr/>
        <p:txBody>
          <a:bodyPr/>
          <a:lstStyle/>
          <a:p>
            <a:r>
              <a:rPr lang="de-DE" dirty="0"/>
              <a:t>Schutz von Geschäftsgeheimnissen – Dr. Anne-Kathrin Bertke</a:t>
            </a:r>
          </a:p>
        </p:txBody>
      </p:sp>
      <p:sp>
        <p:nvSpPr>
          <p:cNvPr id="8" name="Foliennummernplatzhalter 7">
            <a:extLst>
              <a:ext uri="{FF2B5EF4-FFF2-40B4-BE49-F238E27FC236}">
                <a16:creationId xmlns:a16="http://schemas.microsoft.com/office/drawing/2014/main" id="{2166D6F5-CE2A-ABC3-7EB4-23BD6F17057B}"/>
              </a:ext>
            </a:extLst>
          </p:cNvPr>
          <p:cNvSpPr>
            <a:spLocks noGrp="1"/>
          </p:cNvSpPr>
          <p:nvPr>
            <p:ph type="sldNum" sz="quarter" idx="16"/>
          </p:nvPr>
        </p:nvSpPr>
        <p:spPr/>
        <p:txBody>
          <a:bodyPr/>
          <a:lstStyle/>
          <a:p>
            <a:r>
              <a:rPr lang="de-DE" dirty="0"/>
              <a:t>3</a:t>
            </a:r>
          </a:p>
        </p:txBody>
      </p:sp>
    </p:spTree>
    <p:extLst>
      <p:ext uri="{BB962C8B-B14F-4D97-AF65-F5344CB8AC3E}">
        <p14:creationId xmlns:p14="http://schemas.microsoft.com/office/powerpoint/2010/main" val="43339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3CA78-66D7-F1CA-1E47-59C22FED3776}"/>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47DF048E-B4AB-B100-AC34-D67D54EA7A82}"/>
              </a:ext>
            </a:extLst>
          </p:cNvPr>
          <p:cNvSpPr>
            <a:spLocks noGrp="1"/>
          </p:cNvSpPr>
          <p:nvPr>
            <p:ph type="body" sz="quarter" idx="11"/>
          </p:nvPr>
        </p:nvSpPr>
        <p:spPr>
          <a:xfrm>
            <a:off x="1209040" y="817329"/>
            <a:ext cx="10486774" cy="485060"/>
          </a:xfrm>
        </p:spPr>
        <p:txBody>
          <a:bodyPr/>
          <a:lstStyle/>
          <a:p>
            <a:r>
              <a:rPr lang="de-DE" sz="2400" b="1" dirty="0"/>
              <a:t>Ausnahmen im Geheimnisschutz</a:t>
            </a:r>
          </a:p>
          <a:p>
            <a:r>
              <a:rPr lang="de-DE" sz="2400" dirty="0"/>
              <a:t>2. Pflicht zur Implementierung eigener Meldekanäle</a:t>
            </a:r>
          </a:p>
        </p:txBody>
      </p:sp>
      <p:sp>
        <p:nvSpPr>
          <p:cNvPr id="4" name="Textplatzhalter 3">
            <a:extLst>
              <a:ext uri="{FF2B5EF4-FFF2-40B4-BE49-F238E27FC236}">
                <a16:creationId xmlns:a16="http://schemas.microsoft.com/office/drawing/2014/main" id="{9B8DDCAE-144D-B17A-136F-D9DB47D98DAF}"/>
              </a:ext>
            </a:extLst>
          </p:cNvPr>
          <p:cNvSpPr>
            <a:spLocks noGrp="1"/>
          </p:cNvSpPr>
          <p:nvPr>
            <p:ph type="body" sz="quarter" idx="13"/>
          </p:nvPr>
        </p:nvSpPr>
        <p:spPr/>
        <p:txBody>
          <a:bodyPr/>
          <a:lstStyle/>
          <a:p>
            <a:r>
              <a:rPr lang="de-DE" sz="2400" b="1" dirty="0"/>
              <a:t>VI.</a:t>
            </a:r>
          </a:p>
        </p:txBody>
      </p:sp>
      <p:sp>
        <p:nvSpPr>
          <p:cNvPr id="7" name="Textplatzhalter 6">
            <a:extLst>
              <a:ext uri="{FF2B5EF4-FFF2-40B4-BE49-F238E27FC236}">
                <a16:creationId xmlns:a16="http://schemas.microsoft.com/office/drawing/2014/main" id="{57D64F95-184C-18F3-BABE-8E47FEA2D302}"/>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DAD3B257-F286-69AD-CD0D-6F3DD30E0CD2}"/>
              </a:ext>
            </a:extLst>
          </p:cNvPr>
          <p:cNvSpPr txBox="1">
            <a:spLocks/>
          </p:cNvSpPr>
          <p:nvPr/>
        </p:nvSpPr>
        <p:spPr>
          <a:xfrm>
            <a:off x="1273629" y="1862878"/>
            <a:ext cx="10546895"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1FEEFF"/>
              </a:buClr>
            </a:pPr>
            <a:r>
              <a:rPr lang="de-DE" sz="2000" dirty="0">
                <a:latin typeface="Avenir Book"/>
                <a:ea typeface="Relais Display" pitchFamily="50" charset="0"/>
                <a:cs typeface="Relais Display" pitchFamily="50" charset="0"/>
                <a:sym typeface="Wingdings" panose="05000000000000000000" pitchFamily="2" charset="2"/>
              </a:rPr>
              <a:t>Für Unternehmen </a:t>
            </a:r>
            <a:r>
              <a:rPr lang="de-DE" sz="2000" b="1" dirty="0">
                <a:latin typeface="Avenir Book"/>
                <a:ea typeface="Relais Display" pitchFamily="50" charset="0"/>
                <a:cs typeface="Relais Display" pitchFamily="50" charset="0"/>
                <a:sym typeface="Wingdings" panose="05000000000000000000" pitchFamily="2" charset="2"/>
              </a:rPr>
              <a:t>mit regelmäßig mehr als 50 Beschäftigten</a:t>
            </a:r>
            <a:r>
              <a:rPr lang="de-DE" sz="2000" dirty="0">
                <a:latin typeface="Avenir Book"/>
                <a:ea typeface="Relais Display" pitchFamily="50" charset="0"/>
                <a:cs typeface="Relais Display" pitchFamily="50" charset="0"/>
                <a:sym typeface="Wingdings" panose="05000000000000000000" pitchFamily="2" charset="2"/>
              </a:rPr>
              <a:t>:</a:t>
            </a:r>
          </a:p>
          <a:p>
            <a:pPr marL="285750" indent="-285750">
              <a:lnSpc>
                <a:spcPct val="100000"/>
              </a:lnSpc>
              <a:buClr>
                <a:srgbClr val="1FEEFF"/>
              </a:buClr>
              <a:buFont typeface="Arial" panose="020B0604020202020204" pitchFamily="34" charset="0"/>
              <a:buChar char="•"/>
            </a:pPr>
            <a:r>
              <a:rPr lang="de-DE" sz="2000" dirty="0">
                <a:latin typeface="Avenir Book"/>
                <a:ea typeface="Relais Display" pitchFamily="50" charset="0"/>
                <a:cs typeface="Relais Display" pitchFamily="50" charset="0"/>
                <a:sym typeface="Wingdings" panose="05000000000000000000" pitchFamily="2" charset="2"/>
              </a:rPr>
              <a:t>Beschäftigungsgeber </a:t>
            </a:r>
            <a:r>
              <a:rPr lang="de-DE" sz="2000" b="1" dirty="0">
                <a:latin typeface="Avenir Book"/>
                <a:ea typeface="Relais Display" pitchFamily="50" charset="0"/>
                <a:cs typeface="Relais Display" pitchFamily="50" charset="0"/>
                <a:sym typeface="Wingdings" panose="05000000000000000000" pitchFamily="2" charset="2"/>
              </a:rPr>
              <a:t>müssen</a:t>
            </a:r>
            <a:r>
              <a:rPr lang="de-DE" sz="2000" dirty="0">
                <a:latin typeface="Avenir Book"/>
                <a:ea typeface="Relais Display" pitchFamily="50" charset="0"/>
                <a:cs typeface="Relais Display" pitchFamily="50" charset="0"/>
                <a:sym typeface="Wingdings" panose="05000000000000000000" pitchFamily="2" charset="2"/>
              </a:rPr>
              <a:t> mindestens einen internen Meldekanal bereitstellen</a:t>
            </a:r>
          </a:p>
          <a:p>
            <a:pPr marL="285750" indent="-285750">
              <a:lnSpc>
                <a:spcPct val="100000"/>
              </a:lnSpc>
              <a:buClr>
                <a:srgbClr val="1FEEFF"/>
              </a:buClr>
              <a:buFont typeface="Arial" panose="020B0604020202020204" pitchFamily="34" charset="0"/>
              <a:buChar char="•"/>
            </a:pPr>
            <a:r>
              <a:rPr lang="de-DE" sz="2000" dirty="0">
                <a:latin typeface="Avenir Book"/>
                <a:ea typeface="Relais Display" pitchFamily="50" charset="0"/>
                <a:cs typeface="Relais Display" pitchFamily="50" charset="0"/>
                <a:sym typeface="Wingdings" panose="05000000000000000000" pitchFamily="2" charset="2"/>
              </a:rPr>
              <a:t>Einrichtung und Betrieb des Kanals sind Grundvoraussetzung</a:t>
            </a:r>
          </a:p>
          <a:p>
            <a:pPr marL="285750" indent="-285750">
              <a:lnSpc>
                <a:spcPct val="100000"/>
              </a:lnSpc>
              <a:buClr>
                <a:srgbClr val="1FEEFF"/>
              </a:buClr>
              <a:buFont typeface="Arial" panose="020B0604020202020204" pitchFamily="34" charset="0"/>
              <a:buChar char="•"/>
            </a:pPr>
            <a:r>
              <a:rPr lang="de-DE" sz="2000" dirty="0">
                <a:latin typeface="Avenir Book"/>
                <a:ea typeface="Relais Display" pitchFamily="50" charset="0"/>
                <a:cs typeface="Relais Display" pitchFamily="50" charset="0"/>
                <a:sym typeface="Wingdings" panose="05000000000000000000" pitchFamily="2" charset="2"/>
              </a:rPr>
              <a:t>Bei Nutzung bestehender Kanäle besteht eine </a:t>
            </a:r>
            <a:r>
              <a:rPr lang="de-DE" sz="2000" b="1" dirty="0">
                <a:latin typeface="Avenir Book"/>
                <a:ea typeface="Relais Display" pitchFamily="50" charset="0"/>
                <a:cs typeface="Relais Display" pitchFamily="50" charset="0"/>
                <a:sym typeface="Wingdings" panose="05000000000000000000" pitchFamily="2" charset="2"/>
              </a:rPr>
              <a:t>Prüfpflicht</a:t>
            </a:r>
            <a:r>
              <a:rPr lang="de-DE" sz="2000" dirty="0">
                <a:latin typeface="Avenir Book"/>
                <a:ea typeface="Relais Display" pitchFamily="50" charset="0"/>
                <a:cs typeface="Relais Display" pitchFamily="50" charset="0"/>
                <a:sym typeface="Wingdings" panose="05000000000000000000" pitchFamily="2" charset="2"/>
              </a:rPr>
              <a:t>, ob diese § 16 entsprechen.</a:t>
            </a:r>
          </a:p>
          <a:p>
            <a:pPr marL="285750" indent="-285750">
              <a:lnSpc>
                <a:spcPct val="100000"/>
              </a:lnSpc>
              <a:buClr>
                <a:srgbClr val="1FEEFF"/>
              </a:buClr>
              <a:buFont typeface="Arial" panose="020B0604020202020204" pitchFamily="34" charset="0"/>
              <a:buChar char="•"/>
            </a:pPr>
            <a:r>
              <a:rPr lang="de-DE" sz="2000" dirty="0">
                <a:latin typeface="Avenir Book"/>
                <a:ea typeface="Relais Display" pitchFamily="50" charset="0"/>
                <a:cs typeface="Relais Display" pitchFamily="50" charset="0"/>
                <a:sym typeface="Wingdings" panose="05000000000000000000" pitchFamily="2" charset="2"/>
              </a:rPr>
              <a:t>Es dürfen auch </a:t>
            </a:r>
            <a:r>
              <a:rPr lang="de-DE" sz="2000" b="1" dirty="0">
                <a:latin typeface="Avenir Book"/>
                <a:ea typeface="Relais Display" pitchFamily="50" charset="0"/>
                <a:cs typeface="Relais Display" pitchFamily="50" charset="0"/>
                <a:sym typeface="Wingdings" panose="05000000000000000000" pitchFamily="2" charset="2"/>
              </a:rPr>
              <a:t>mehrere Kanäle </a:t>
            </a:r>
            <a:r>
              <a:rPr lang="de-DE" sz="2000" dirty="0">
                <a:latin typeface="Avenir Book"/>
                <a:ea typeface="Relais Display" pitchFamily="50" charset="0"/>
                <a:cs typeface="Relais Display" pitchFamily="50" charset="0"/>
                <a:sym typeface="Wingdings" panose="05000000000000000000" pitchFamily="2" charset="2"/>
              </a:rPr>
              <a:t>angeboten werden</a:t>
            </a:r>
            <a:br>
              <a:rPr lang="de-DE" sz="2000" dirty="0">
                <a:latin typeface="Avenir Book"/>
                <a:ea typeface="Relais Display" pitchFamily="50" charset="0"/>
                <a:cs typeface="Relais Display" pitchFamily="50" charset="0"/>
                <a:sym typeface="Wingdings" panose="05000000000000000000" pitchFamily="2" charset="2"/>
              </a:rPr>
            </a:br>
            <a:r>
              <a:rPr lang="de-DE" sz="2000" dirty="0">
                <a:latin typeface="Avenir Book"/>
                <a:ea typeface="Relais Display" pitchFamily="50" charset="0"/>
                <a:cs typeface="Relais Display" pitchFamily="50" charset="0"/>
                <a:sym typeface="Wingdings" panose="05000000000000000000" pitchFamily="2" charset="2"/>
              </a:rPr>
              <a:t>(Praxis: häufig bei </a:t>
            </a:r>
            <a:r>
              <a:rPr lang="de-DE" sz="2000" b="1" dirty="0">
                <a:latin typeface="Avenir Book"/>
                <a:ea typeface="Relais Display" pitchFamily="50" charset="0"/>
                <a:cs typeface="Relais Display" pitchFamily="50" charset="0"/>
                <a:sym typeface="Wingdings" panose="05000000000000000000" pitchFamily="2" charset="2"/>
              </a:rPr>
              <a:t>großen börsennotierten Unternehmen</a:t>
            </a:r>
            <a:r>
              <a:rPr lang="de-DE" sz="2000" dirty="0">
                <a:latin typeface="Avenir Book"/>
                <a:ea typeface="Relais Display" pitchFamily="50" charset="0"/>
                <a:cs typeface="Relais Display" pitchFamily="50" charset="0"/>
                <a:sym typeface="Wingdings" panose="05000000000000000000" pitchFamily="2" charset="2"/>
              </a:rPr>
              <a:t>, </a:t>
            </a:r>
            <a:r>
              <a:rPr lang="de-DE" sz="2000" b="1" dirty="0">
                <a:latin typeface="Avenir Book"/>
                <a:ea typeface="Relais Display" pitchFamily="50" charset="0"/>
                <a:cs typeface="Relais Display" pitchFamily="50" charset="0"/>
                <a:sym typeface="Wingdings" panose="05000000000000000000" pitchFamily="2" charset="2"/>
              </a:rPr>
              <a:t>bspw. Volkswagen AG </a:t>
            </a:r>
            <a:r>
              <a:rPr lang="de-DE" sz="2000" dirty="0">
                <a:latin typeface="Avenir Book"/>
                <a:ea typeface="Relais Display" pitchFamily="50" charset="0"/>
                <a:cs typeface="Relais Display" pitchFamily="50" charset="0"/>
                <a:sym typeface="Wingdings" panose="05000000000000000000" pitchFamily="2" charset="2"/>
              </a:rPr>
              <a:t> E-Mail, Ombudsperson, Telefon, App</a:t>
            </a:r>
            <a:r>
              <a:rPr lang="de-DE" sz="2000" b="1" dirty="0">
                <a:latin typeface="Avenir Book"/>
                <a:ea typeface="Relais Display" pitchFamily="50" charset="0"/>
                <a:cs typeface="Relais Display" pitchFamily="50" charset="0"/>
                <a:sym typeface="Wingdings" panose="05000000000000000000" pitchFamily="2" charset="2"/>
              </a:rPr>
              <a:t>)</a:t>
            </a:r>
            <a:endParaRPr lang="de-DE" sz="2000" dirty="0">
              <a:latin typeface="Avenir Book"/>
              <a:ea typeface="Relais Display" pitchFamily="50" charset="0"/>
              <a:cs typeface="Relais Display" pitchFamily="50" charset="0"/>
              <a:sym typeface="Wingdings" panose="05000000000000000000" pitchFamily="2" charset="2"/>
            </a:endParaRPr>
          </a:p>
          <a:p>
            <a:pPr marL="285750" indent="-285750">
              <a:lnSpc>
                <a:spcPct val="100000"/>
              </a:lnSpc>
              <a:buClr>
                <a:srgbClr val="1FEEFF"/>
              </a:buClr>
              <a:buFont typeface="Arial" panose="020B0604020202020204" pitchFamily="34" charset="0"/>
              <a:buChar char="•"/>
            </a:pPr>
            <a:r>
              <a:rPr lang="de-DE" sz="2000" dirty="0">
                <a:latin typeface="Avenir Book"/>
                <a:ea typeface="Relais Display" pitchFamily="50" charset="0"/>
                <a:cs typeface="Relais Display" pitchFamily="50" charset="0"/>
                <a:sym typeface="Wingdings" panose="05000000000000000000" pitchFamily="2" charset="2"/>
              </a:rPr>
              <a:t>Keine absolute Pflicht, vorrangig interne Meldeprozesse zu nutzen  interne Klärung anregen!</a:t>
            </a:r>
          </a:p>
          <a:p>
            <a:pPr marL="285750" indent="-285750">
              <a:lnSpc>
                <a:spcPct val="100000"/>
              </a:lnSpc>
              <a:buClr>
                <a:srgbClr val="1FEEFF"/>
              </a:buClr>
              <a:buFont typeface="Arial" panose="020B0604020202020204" pitchFamily="34" charset="0"/>
              <a:buChar char="•"/>
            </a:pPr>
            <a:r>
              <a:rPr lang="de-DE" sz="2000" dirty="0">
                <a:latin typeface="Avenir Book"/>
                <a:ea typeface="Relais Display" pitchFamily="50" charset="0"/>
                <a:cs typeface="Relais Display" pitchFamily="50" charset="0"/>
                <a:sym typeface="Wingdings" panose="05000000000000000000" pitchFamily="2" charset="2"/>
              </a:rPr>
              <a:t>Meldung „sollte“ anonym möglich sein.  keine absolute Pflicht</a:t>
            </a:r>
          </a:p>
          <a:p>
            <a:pPr marL="285750" indent="-285750">
              <a:lnSpc>
                <a:spcPct val="100000"/>
              </a:lnSpc>
              <a:buClr>
                <a:srgbClr val="1FEEFF"/>
              </a:buClr>
              <a:buFont typeface="Arial" panose="020B0604020202020204" pitchFamily="34" charset="0"/>
              <a:buChar char="•"/>
            </a:pPr>
            <a:endParaRPr lang="de-DE" sz="1800" dirty="0">
              <a:latin typeface="+mn-lt"/>
              <a:ea typeface="Relais Display" pitchFamily="50" charset="0"/>
              <a:cs typeface="Relais Display" pitchFamily="50" charset="0"/>
              <a:sym typeface="Wingdings" panose="05000000000000000000" pitchFamily="2" charset="2"/>
            </a:endParaRPr>
          </a:p>
          <a:p>
            <a:pPr>
              <a:lnSpc>
                <a:spcPct val="100000"/>
              </a:lnSpc>
              <a:buClr>
                <a:srgbClr val="1FEEFF"/>
              </a:buClr>
            </a:pPr>
            <a:endParaRPr lang="de-DE" dirty="0">
              <a:latin typeface="+mn-lt"/>
              <a:ea typeface="Relais Display" pitchFamily="50" charset="0"/>
              <a:cs typeface="Relais Display" pitchFamily="50" charset="0"/>
              <a:sym typeface="Wingdings" panose="05000000000000000000" pitchFamily="2" charset="2"/>
            </a:endParaRPr>
          </a:p>
          <a:p>
            <a:pPr>
              <a:lnSpc>
                <a:spcPct val="100000"/>
              </a:lnSpc>
              <a:buClr>
                <a:srgbClr val="1FEEFF"/>
              </a:buClr>
            </a:pPr>
            <a:endParaRPr lang="de-DE" dirty="0">
              <a:latin typeface="+mn-lt"/>
              <a:ea typeface="Relais Display" pitchFamily="50" charset="0"/>
              <a:cs typeface="Relais Display" pitchFamily="50" charset="0"/>
              <a:sym typeface="Wingdings" panose="05000000000000000000" pitchFamily="2" charset="2"/>
            </a:endParaRPr>
          </a:p>
          <a:p>
            <a:pPr lvl="3" indent="0">
              <a:lnSpc>
                <a:spcPct val="100000"/>
              </a:lnSpc>
              <a:buClr>
                <a:srgbClr val="1FEEFF"/>
              </a:buClr>
              <a:buNone/>
            </a:pPr>
            <a:r>
              <a:rPr lang="de-DE" sz="2000" dirty="0">
                <a:latin typeface="Avenir Medium" panose="02000503020000020003"/>
                <a:ea typeface="Relais Display" pitchFamily="50" charset="0"/>
                <a:cs typeface="Relais Display" pitchFamily="50" charset="0"/>
                <a:sym typeface="Wingdings" panose="05000000000000000000" pitchFamily="2" charset="2"/>
              </a:rPr>
              <a:t>	</a:t>
            </a:r>
          </a:p>
          <a:p>
            <a:pPr lvl="1" indent="0">
              <a:lnSpc>
                <a:spcPct val="100000"/>
              </a:lnSpc>
              <a:buClr>
                <a:srgbClr val="1FEEFF"/>
              </a:buClr>
              <a:buNone/>
            </a:pPr>
            <a:r>
              <a:rPr lang="de-DE" sz="2600" dirty="0">
                <a:latin typeface="Avenir Medium" panose="02000503020000020003"/>
                <a:ea typeface="Relais Display" pitchFamily="50" charset="0"/>
                <a:cs typeface="Relais Display" pitchFamily="50" charset="0"/>
                <a:sym typeface="Wingdings" panose="05000000000000000000" pitchFamily="2" charset="2"/>
              </a:rPr>
              <a:t>	</a:t>
            </a:r>
            <a:endParaRPr lang="de-DE" sz="2600" dirty="0">
              <a:latin typeface="Relais Display" pitchFamily="50" charset="0"/>
              <a:ea typeface="Relais Display" pitchFamily="50" charset="0"/>
              <a:cs typeface="Relais Display" pitchFamily="50" charset="0"/>
              <a:sym typeface="Wingdings" panose="05000000000000000000" pitchFamily="2" charset="2"/>
            </a:endParaRPr>
          </a:p>
          <a:p>
            <a:pPr marL="1143000" lvl="1" indent="-457200">
              <a:lnSpc>
                <a:spcPct val="100000"/>
              </a:lnSpc>
              <a:buFont typeface="Symbol" panose="05050102010706020507" pitchFamily="18" charset="2"/>
              <a:buChar cha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1143000" lvl="1" indent="-457200">
              <a:lnSpc>
                <a:spcPct val="100000"/>
              </a:lnSpc>
              <a:buFont typeface="Symbol" panose="05050102010706020507" pitchFamily="18" charset="2"/>
              <a:buChar cha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285750" indent="-285750">
              <a:lnSpc>
                <a:spcPct val="100000"/>
              </a:lnSpc>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285750" indent="-285750">
              <a:lnSpc>
                <a:spcPct val="100000"/>
              </a:lnSpc>
            </a:pPr>
            <a:endParaRPr lang="de-DE" sz="1000" dirty="0">
              <a:latin typeface="Relais Display" pitchFamily="50" charset="0"/>
              <a:ea typeface="Relais Display" pitchFamily="50" charset="0"/>
              <a:cs typeface="Relais Display" pitchFamily="50" charset="0"/>
              <a:sym typeface="Wingdings" panose="05000000000000000000" pitchFamily="2" charset="2"/>
            </a:endParaRPr>
          </a:p>
          <a:p>
            <a:pPr marL="971550" lvl="1" indent="-285750">
              <a:lnSpc>
                <a:spcPct val="100000"/>
              </a:lnSpc>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1143000" lvl="1" indent="-457200">
              <a:lnSpc>
                <a:spcPct val="100000"/>
              </a:lnSpc>
              <a:buFont typeface="Symbol" panose="05050102010706020507" pitchFamily="18" charset="2"/>
              <a:buChar char="-"/>
            </a:pPr>
            <a:endParaRPr lang="de-DE" sz="2600" dirty="0">
              <a:latin typeface="Relais Display" pitchFamily="50" charset="0"/>
              <a:ea typeface="Relais Display" pitchFamily="50" charset="0"/>
              <a:cs typeface="Relais Display" pitchFamily="50" charset="0"/>
              <a:sym typeface="Wingdings" panose="05000000000000000000" pitchFamily="2" charset="2"/>
            </a:endParaRPr>
          </a:p>
          <a:p>
            <a:pPr marL="971550" lvl="1" indent="-285750">
              <a:lnSpc>
                <a:spcPct val="100000"/>
              </a:lnSpc>
            </a:pPr>
            <a:endParaRPr lang="de-DE" sz="26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5" name="Foliennummernplatzhalter 4">
            <a:extLst>
              <a:ext uri="{FF2B5EF4-FFF2-40B4-BE49-F238E27FC236}">
                <a16:creationId xmlns:a16="http://schemas.microsoft.com/office/drawing/2014/main" id="{24933830-57AB-6837-1CA6-3974AA054B1C}"/>
              </a:ext>
            </a:extLst>
          </p:cNvPr>
          <p:cNvSpPr>
            <a:spLocks noGrp="1"/>
          </p:cNvSpPr>
          <p:nvPr>
            <p:ph type="sldNum" sz="quarter" idx="16"/>
          </p:nvPr>
        </p:nvSpPr>
        <p:spPr/>
        <p:txBody>
          <a:bodyPr/>
          <a:lstStyle/>
          <a:p>
            <a:fld id="{9FE4A349-450C-40F8-8283-37388BA989E7}" type="slidenum">
              <a:rPr lang="de-DE" smtClean="0"/>
              <a:t>40</a:t>
            </a:fld>
            <a:endParaRPr lang="de-DE" dirty="0"/>
          </a:p>
        </p:txBody>
      </p:sp>
    </p:spTree>
    <p:extLst>
      <p:ext uri="{BB962C8B-B14F-4D97-AF65-F5344CB8AC3E}">
        <p14:creationId xmlns:p14="http://schemas.microsoft.com/office/powerpoint/2010/main" val="110737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42F6A-AECE-7CAB-22C2-7CB30E81CC49}"/>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413A9B30-EFE7-EB7E-F1B5-C79B610CCD28}"/>
              </a:ext>
            </a:extLst>
          </p:cNvPr>
          <p:cNvSpPr>
            <a:spLocks noGrp="1"/>
          </p:cNvSpPr>
          <p:nvPr>
            <p:ph type="body" sz="quarter" idx="11"/>
          </p:nvPr>
        </p:nvSpPr>
        <p:spPr>
          <a:xfrm>
            <a:off x="1209040" y="817329"/>
            <a:ext cx="10486774" cy="485060"/>
          </a:xfrm>
        </p:spPr>
        <p:txBody>
          <a:bodyPr/>
          <a:lstStyle/>
          <a:p>
            <a:r>
              <a:rPr lang="de-DE" sz="2400" b="1" dirty="0"/>
              <a:t>Ausnahmen im Geheimnisschutz</a:t>
            </a:r>
          </a:p>
          <a:p>
            <a:r>
              <a:rPr lang="de-DE" sz="2400" dirty="0"/>
              <a:t>3. Verhältnis von § 5 </a:t>
            </a:r>
            <a:r>
              <a:rPr lang="de-DE" sz="2400" dirty="0" err="1"/>
              <a:t>GeschGehG</a:t>
            </a:r>
            <a:r>
              <a:rPr lang="de-DE" sz="2400" dirty="0"/>
              <a:t> zu </a:t>
            </a:r>
            <a:r>
              <a:rPr lang="de-DE" sz="2400" dirty="0" err="1"/>
              <a:t>HinSchG</a:t>
            </a:r>
            <a:r>
              <a:rPr lang="de-DE" sz="2400" dirty="0"/>
              <a:t> (</a:t>
            </a:r>
            <a:r>
              <a:rPr lang="de-DE" sz="2400" dirty="0" err="1"/>
              <a:t>WhistleblowerRL</a:t>
            </a:r>
            <a:r>
              <a:rPr lang="de-DE" sz="2400" dirty="0"/>
              <a:t>) </a:t>
            </a:r>
          </a:p>
        </p:txBody>
      </p:sp>
      <p:sp>
        <p:nvSpPr>
          <p:cNvPr id="4" name="Textplatzhalter 3">
            <a:extLst>
              <a:ext uri="{FF2B5EF4-FFF2-40B4-BE49-F238E27FC236}">
                <a16:creationId xmlns:a16="http://schemas.microsoft.com/office/drawing/2014/main" id="{DB189C26-5381-EEC3-6572-DE903278EA61}"/>
              </a:ext>
            </a:extLst>
          </p:cNvPr>
          <p:cNvSpPr>
            <a:spLocks noGrp="1"/>
          </p:cNvSpPr>
          <p:nvPr>
            <p:ph type="body" sz="quarter" idx="13"/>
          </p:nvPr>
        </p:nvSpPr>
        <p:spPr/>
        <p:txBody>
          <a:bodyPr/>
          <a:lstStyle/>
          <a:p>
            <a:r>
              <a:rPr lang="de-DE" sz="2400" b="1" dirty="0"/>
              <a:t>VI.</a:t>
            </a:r>
          </a:p>
        </p:txBody>
      </p:sp>
      <p:sp>
        <p:nvSpPr>
          <p:cNvPr id="7" name="Textplatzhalter 6">
            <a:extLst>
              <a:ext uri="{FF2B5EF4-FFF2-40B4-BE49-F238E27FC236}">
                <a16:creationId xmlns:a16="http://schemas.microsoft.com/office/drawing/2014/main" id="{8341B896-36B3-CEB7-44A5-95B4CFCDE006}"/>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8CEFBFA1-6888-F84E-8740-9EC04042D530}"/>
              </a:ext>
            </a:extLst>
          </p:cNvPr>
          <p:cNvSpPr txBox="1">
            <a:spLocks/>
          </p:cNvSpPr>
          <p:nvPr/>
        </p:nvSpPr>
        <p:spPr>
          <a:xfrm>
            <a:off x="1280160" y="1862878"/>
            <a:ext cx="9664065"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300"/>
              </a:spcAft>
              <a:buClr>
                <a:srgbClr val="1FEEFF"/>
              </a:buClr>
            </a:pPr>
            <a:r>
              <a:rPr lang="de-DE" sz="2000" dirty="0">
                <a:latin typeface="Avenir Book" panose="02000503020000020003"/>
                <a:ea typeface="Relais Display" pitchFamily="50" charset="0"/>
                <a:cs typeface="Relais Display" pitchFamily="50" charset="0"/>
                <a:sym typeface="Wingdings" panose="05000000000000000000" pitchFamily="2" charset="2"/>
              </a:rPr>
              <a:t>Arbeitnehmerschutz gegen</a:t>
            </a:r>
            <a:r>
              <a:rPr lang="de-DE" sz="2000" b="1" dirty="0">
                <a:latin typeface="Avenir Book" panose="02000503020000020003"/>
                <a:ea typeface="Relais Display" pitchFamily="50" charset="0"/>
                <a:cs typeface="Relais Display" pitchFamily="50" charset="0"/>
                <a:sym typeface="Wingdings" panose="05000000000000000000" pitchFamily="2" charset="2"/>
              </a:rPr>
              <a:t> </a:t>
            </a:r>
            <a:r>
              <a:rPr lang="de-DE" sz="2000" dirty="0">
                <a:latin typeface="Avenir Book" panose="02000503020000020003"/>
                <a:ea typeface="Relais Display" pitchFamily="50" charset="0"/>
                <a:cs typeface="Relais Display" pitchFamily="50" charset="0"/>
                <a:sym typeface="Wingdings" panose="05000000000000000000" pitchFamily="2" charset="2"/>
              </a:rPr>
              <a:t>Schutz vor Eingriffen in berufliche (unternehmerische) Freiheit</a:t>
            </a:r>
          </a:p>
          <a:p>
            <a:pPr marL="712788" lvl="1" indent="-355600">
              <a:lnSpc>
                <a:spcPct val="100000"/>
              </a:lnSpc>
              <a:spcAft>
                <a:spcPts val="300"/>
              </a:spcAft>
              <a:buClr>
                <a:srgbClr val="1FEEFF"/>
              </a:buClr>
            </a:pPr>
            <a:r>
              <a:rPr lang="de-DE" sz="2000" b="1" dirty="0">
                <a:latin typeface="Avenir Book" panose="02000503020000020003"/>
                <a:ea typeface="Relais Display" pitchFamily="50" charset="0"/>
                <a:cs typeface="Relais Display" pitchFamily="50" charset="0"/>
                <a:sym typeface="Wingdings" panose="05000000000000000000" pitchFamily="2" charset="2"/>
              </a:rPr>
              <a:t>Vorrang</a:t>
            </a:r>
            <a:r>
              <a:rPr lang="de-DE" sz="2000" dirty="0">
                <a:latin typeface="Avenir Book" panose="02000503020000020003"/>
                <a:ea typeface="Relais Display" pitchFamily="50" charset="0"/>
                <a:cs typeface="Relais Display" pitchFamily="50" charset="0"/>
                <a:sym typeface="Wingdings" panose="05000000000000000000" pitchFamily="2" charset="2"/>
              </a:rPr>
              <a:t> des </a:t>
            </a:r>
            <a:r>
              <a:rPr lang="de-DE" sz="2000" dirty="0" err="1">
                <a:latin typeface="Avenir Book" panose="02000503020000020003"/>
                <a:ea typeface="Relais Display" pitchFamily="50" charset="0"/>
                <a:cs typeface="Relais Display" pitchFamily="50" charset="0"/>
                <a:sym typeface="Wingdings" panose="05000000000000000000" pitchFamily="2" charset="2"/>
              </a:rPr>
              <a:t>HinSchG</a:t>
            </a:r>
            <a:r>
              <a:rPr lang="de-DE" sz="2000" dirty="0">
                <a:latin typeface="Avenir Book" panose="02000503020000020003"/>
                <a:ea typeface="Relais Display" pitchFamily="50" charset="0"/>
                <a:cs typeface="Relais Display" pitchFamily="50" charset="0"/>
                <a:sym typeface="Wingdings" panose="05000000000000000000" pitchFamily="2" charset="2"/>
              </a:rPr>
              <a:t> (§ 6 Abs. 1)  erlaubte Verhaltensweise für Hinweisgeber nach § 3 Abs. 2 </a:t>
            </a:r>
            <a:r>
              <a:rPr lang="de-DE" sz="2000" dirty="0" err="1">
                <a:latin typeface="Avenir Book" panose="02000503020000020003"/>
                <a:ea typeface="Relais Display" pitchFamily="50" charset="0"/>
                <a:cs typeface="Relais Display" pitchFamily="50" charset="0"/>
                <a:sym typeface="Wingdings" panose="05000000000000000000" pitchFamily="2" charset="2"/>
              </a:rPr>
              <a:t>GeschGehG</a:t>
            </a:r>
            <a:endParaRPr lang="de-DE" sz="2000" dirty="0">
              <a:latin typeface="Avenir Book" panose="02000503020000020003"/>
              <a:ea typeface="Relais Display" pitchFamily="50" charset="0"/>
              <a:cs typeface="Relais Display" pitchFamily="50" charset="0"/>
              <a:sym typeface="Wingdings" panose="05000000000000000000" pitchFamily="2" charset="2"/>
            </a:endParaRPr>
          </a:p>
          <a:p>
            <a:pPr marL="712788" lvl="1" indent="-355600">
              <a:lnSpc>
                <a:spcPct val="100000"/>
              </a:lnSpc>
              <a:spcAft>
                <a:spcPts val="300"/>
              </a:spcAft>
              <a:buClr>
                <a:srgbClr val="1FEEFF"/>
              </a:buClr>
            </a:pPr>
            <a:r>
              <a:rPr lang="de-DE" sz="2000" b="1" dirty="0">
                <a:latin typeface="Avenir Book" panose="02000503020000020003"/>
                <a:ea typeface="Relais Display" pitchFamily="50" charset="0"/>
                <a:cs typeface="Relais Display" pitchFamily="50" charset="0"/>
                <a:sym typeface="Wingdings" panose="05000000000000000000" pitchFamily="2" charset="2"/>
              </a:rPr>
              <a:t>Zusätzlich </a:t>
            </a:r>
            <a:r>
              <a:rPr lang="de-DE" sz="2000" dirty="0">
                <a:latin typeface="Avenir Book" panose="02000503020000020003"/>
                <a:ea typeface="Relais Display" pitchFamily="50" charset="0"/>
                <a:cs typeface="Relais Display" pitchFamily="50" charset="0"/>
                <a:sym typeface="Wingdings" panose="05000000000000000000" pitchFamily="2" charset="2"/>
              </a:rPr>
              <a:t>ggf. Erlaubnis aus § 5 Abs. 2 </a:t>
            </a:r>
            <a:r>
              <a:rPr lang="de-DE" sz="2000" dirty="0" err="1">
                <a:latin typeface="Avenir Book" panose="02000503020000020003"/>
                <a:ea typeface="Relais Display" pitchFamily="50" charset="0"/>
                <a:cs typeface="Relais Display" pitchFamily="50" charset="0"/>
                <a:sym typeface="Wingdings" panose="05000000000000000000" pitchFamily="2" charset="2"/>
              </a:rPr>
              <a:t>GeschGehG</a:t>
            </a:r>
            <a:r>
              <a:rPr lang="de-DE" sz="2000" dirty="0">
                <a:latin typeface="Avenir Book" panose="02000503020000020003"/>
                <a:ea typeface="Relais Display" pitchFamily="50" charset="0"/>
                <a:cs typeface="Relais Display" pitchFamily="50" charset="0"/>
                <a:sym typeface="Wingdings" panose="05000000000000000000" pitchFamily="2" charset="2"/>
              </a:rPr>
              <a:t>, auch</a:t>
            </a:r>
            <a:r>
              <a:rPr lang="de-DE" sz="2000" b="1" dirty="0">
                <a:latin typeface="Avenir Book" panose="02000503020000020003"/>
                <a:ea typeface="Relais Display" pitchFamily="50" charset="0"/>
                <a:cs typeface="Relais Display" pitchFamily="50" charset="0"/>
                <a:sym typeface="Wingdings" panose="05000000000000000000" pitchFamily="2" charset="2"/>
              </a:rPr>
              <a:t> </a:t>
            </a:r>
            <a:r>
              <a:rPr lang="de-DE" sz="2000" dirty="0">
                <a:latin typeface="Avenir Book" panose="02000503020000020003"/>
                <a:ea typeface="Relais Display" pitchFamily="50" charset="0"/>
                <a:cs typeface="Relais Display" pitchFamily="50" charset="0"/>
                <a:sym typeface="Wingdings" panose="05000000000000000000" pitchFamily="2" charset="2"/>
              </a:rPr>
              <a:t>wenn </a:t>
            </a:r>
            <a:r>
              <a:rPr lang="de-DE" sz="2000" dirty="0" err="1">
                <a:latin typeface="Avenir Book" panose="02000503020000020003"/>
                <a:ea typeface="Relais Display" pitchFamily="50" charset="0"/>
                <a:cs typeface="Relais Display" pitchFamily="50" charset="0"/>
                <a:sym typeface="Wingdings" panose="05000000000000000000" pitchFamily="2" charset="2"/>
              </a:rPr>
              <a:t>HinSchG</a:t>
            </a:r>
            <a:r>
              <a:rPr lang="de-DE" sz="2000" dirty="0">
                <a:latin typeface="Avenir Book" panose="02000503020000020003"/>
                <a:ea typeface="Relais Display" pitchFamily="50" charset="0"/>
                <a:cs typeface="Relais Display" pitchFamily="50" charset="0"/>
                <a:sym typeface="Wingdings" panose="05000000000000000000" pitchFamily="2" charset="2"/>
              </a:rPr>
              <a:t> nicht einschlägig</a:t>
            </a:r>
          </a:p>
          <a:p>
            <a:pPr marL="712788" lvl="2" indent="0">
              <a:lnSpc>
                <a:spcPct val="100000"/>
              </a:lnSpc>
              <a:spcAft>
                <a:spcPts val="300"/>
              </a:spcAft>
              <a:buClr>
                <a:srgbClr val="1FEEFF"/>
              </a:buClr>
              <a:buNone/>
            </a:pPr>
            <a:r>
              <a:rPr lang="de-DE" b="1" dirty="0">
                <a:latin typeface="Avenir Book" panose="02000503020000020003"/>
                <a:ea typeface="Relais Display" pitchFamily="50" charset="0"/>
                <a:cs typeface="Relais Display" pitchFamily="50" charset="0"/>
                <a:sym typeface="Wingdings" panose="05000000000000000000" pitchFamily="2" charset="2"/>
              </a:rPr>
              <a:t>Einschränkung</a:t>
            </a:r>
            <a:r>
              <a:rPr lang="de-DE" dirty="0">
                <a:latin typeface="Avenir Book" panose="02000503020000020003"/>
                <a:ea typeface="Relais Display" pitchFamily="50" charset="0"/>
                <a:cs typeface="Relais Display" pitchFamily="50" charset="0"/>
                <a:sym typeface="Wingdings" panose="05000000000000000000" pitchFamily="2" charset="2"/>
              </a:rPr>
              <a:t>: Erste Meldung – so weit zumutbar – intern!</a:t>
            </a:r>
          </a:p>
          <a:p>
            <a:pPr lvl="1" indent="0">
              <a:lnSpc>
                <a:spcPct val="100000"/>
              </a:lnSpc>
              <a:buNone/>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1143000" lvl="1" indent="-457200">
              <a:lnSpc>
                <a:spcPct val="100000"/>
              </a:lnSpc>
              <a:buFont typeface="Symbol" panose="05050102010706020507" pitchFamily="18" charset="2"/>
              <a:buChar cha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1143000" lvl="1" indent="-457200">
              <a:lnSpc>
                <a:spcPct val="100000"/>
              </a:lnSpc>
              <a:buFont typeface="Symbol" panose="05050102010706020507" pitchFamily="18" charset="2"/>
              <a:buChar cha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1143000" lvl="1" indent="-457200">
              <a:lnSpc>
                <a:spcPct val="100000"/>
              </a:lnSpc>
              <a:buFont typeface="Symbol" panose="05050102010706020507" pitchFamily="18" charset="2"/>
              <a:buChar cha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285750" indent="-285750">
              <a:lnSpc>
                <a:spcPct val="100000"/>
              </a:lnSpc>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285750" indent="-285750">
              <a:lnSpc>
                <a:spcPct val="100000"/>
              </a:lnSpc>
            </a:pPr>
            <a:endParaRPr lang="de-DE" sz="1000" dirty="0">
              <a:latin typeface="Relais Display" pitchFamily="50" charset="0"/>
              <a:ea typeface="Relais Display" pitchFamily="50" charset="0"/>
              <a:cs typeface="Relais Display" pitchFamily="50" charset="0"/>
              <a:sym typeface="Wingdings" panose="05000000000000000000" pitchFamily="2" charset="2"/>
            </a:endParaRPr>
          </a:p>
          <a:p>
            <a:pPr marL="971550" lvl="1" indent="-285750">
              <a:lnSpc>
                <a:spcPct val="100000"/>
              </a:lnSpc>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1143000" lvl="1" indent="-457200">
              <a:lnSpc>
                <a:spcPct val="100000"/>
              </a:lnSpc>
              <a:buFont typeface="Symbol" panose="05050102010706020507" pitchFamily="18" charset="2"/>
              <a:buChar char="-"/>
            </a:pPr>
            <a:endParaRPr lang="de-DE" sz="2600" dirty="0">
              <a:latin typeface="Relais Display" pitchFamily="50" charset="0"/>
              <a:ea typeface="Relais Display" pitchFamily="50" charset="0"/>
              <a:cs typeface="Relais Display" pitchFamily="50" charset="0"/>
              <a:sym typeface="Wingdings" panose="05000000000000000000" pitchFamily="2" charset="2"/>
            </a:endParaRPr>
          </a:p>
          <a:p>
            <a:pPr marL="971550" lvl="1" indent="-285750">
              <a:lnSpc>
                <a:spcPct val="100000"/>
              </a:lnSpc>
            </a:pPr>
            <a:endParaRPr lang="de-DE" sz="26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5" name="Foliennummernplatzhalter 4">
            <a:extLst>
              <a:ext uri="{FF2B5EF4-FFF2-40B4-BE49-F238E27FC236}">
                <a16:creationId xmlns:a16="http://schemas.microsoft.com/office/drawing/2014/main" id="{64948729-3967-B251-612E-B8AE96DA97CD}"/>
              </a:ext>
            </a:extLst>
          </p:cNvPr>
          <p:cNvSpPr>
            <a:spLocks noGrp="1"/>
          </p:cNvSpPr>
          <p:nvPr>
            <p:ph type="sldNum" sz="quarter" idx="16"/>
          </p:nvPr>
        </p:nvSpPr>
        <p:spPr/>
        <p:txBody>
          <a:bodyPr/>
          <a:lstStyle/>
          <a:p>
            <a:fld id="{9FE4A349-450C-40F8-8283-37388BA989E7}" type="slidenum">
              <a:rPr lang="de-DE" smtClean="0"/>
              <a:t>41</a:t>
            </a:fld>
            <a:endParaRPr lang="de-DE" dirty="0"/>
          </a:p>
        </p:txBody>
      </p:sp>
    </p:spTree>
    <p:extLst>
      <p:ext uri="{BB962C8B-B14F-4D97-AF65-F5344CB8AC3E}">
        <p14:creationId xmlns:p14="http://schemas.microsoft.com/office/powerpoint/2010/main" val="113416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CDF6B-C7D1-48A3-EF76-A926E5590050}"/>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50E2F895-96DB-114A-0403-56906ACBF9C8}"/>
              </a:ext>
            </a:extLst>
          </p:cNvPr>
          <p:cNvSpPr>
            <a:spLocks noGrp="1"/>
          </p:cNvSpPr>
          <p:nvPr>
            <p:ph type="body" sz="quarter" idx="11"/>
          </p:nvPr>
        </p:nvSpPr>
        <p:spPr>
          <a:xfrm>
            <a:off x="1209040" y="817329"/>
            <a:ext cx="10486774" cy="485060"/>
          </a:xfrm>
        </p:spPr>
        <p:txBody>
          <a:bodyPr/>
          <a:lstStyle/>
          <a:p>
            <a:r>
              <a:rPr lang="de-DE" sz="2400" b="1" dirty="0"/>
              <a:t>Ausnahmen im Geheimnisschutz</a:t>
            </a:r>
          </a:p>
          <a:p>
            <a:r>
              <a:rPr lang="de-DE" sz="2400" dirty="0"/>
              <a:t>4. Meldefähige Verstöße und freiwillige Erweiterung</a:t>
            </a:r>
          </a:p>
        </p:txBody>
      </p:sp>
      <p:sp>
        <p:nvSpPr>
          <p:cNvPr id="4" name="Textplatzhalter 3">
            <a:extLst>
              <a:ext uri="{FF2B5EF4-FFF2-40B4-BE49-F238E27FC236}">
                <a16:creationId xmlns:a16="http://schemas.microsoft.com/office/drawing/2014/main" id="{836C4710-2C87-DD28-24BB-B9DAD1F6599C}"/>
              </a:ext>
            </a:extLst>
          </p:cNvPr>
          <p:cNvSpPr>
            <a:spLocks noGrp="1"/>
          </p:cNvSpPr>
          <p:nvPr>
            <p:ph type="body" sz="quarter" idx="13"/>
          </p:nvPr>
        </p:nvSpPr>
        <p:spPr/>
        <p:txBody>
          <a:bodyPr/>
          <a:lstStyle/>
          <a:p>
            <a:r>
              <a:rPr lang="de-DE" sz="2400" b="1" dirty="0"/>
              <a:t>VI.</a:t>
            </a:r>
          </a:p>
        </p:txBody>
      </p:sp>
      <p:sp>
        <p:nvSpPr>
          <p:cNvPr id="7" name="Textplatzhalter 6">
            <a:extLst>
              <a:ext uri="{FF2B5EF4-FFF2-40B4-BE49-F238E27FC236}">
                <a16:creationId xmlns:a16="http://schemas.microsoft.com/office/drawing/2014/main" id="{191CDD4D-1C5E-0694-B9BF-DD61E66A453E}"/>
              </a:ext>
            </a:extLst>
          </p:cNvPr>
          <p:cNvSpPr>
            <a:spLocks noGrp="1"/>
          </p:cNvSpPr>
          <p:nvPr>
            <p:ph type="body" sz="quarter" idx="10"/>
          </p:nvPr>
        </p:nvSpPr>
        <p:spPr/>
        <p:txBody>
          <a:bodyPr/>
          <a:lstStyle/>
          <a:p>
            <a:r>
              <a:rPr lang="de-DE" dirty="0"/>
              <a:t>Schutz von Geschäftsgeheimnissen – Dr. Anne-Kathrin </a:t>
            </a:r>
            <a:r>
              <a:rPr lang="de-DE" dirty="0" err="1"/>
              <a:t>Bertke</a:t>
            </a:r>
            <a:endParaRPr lang="de-DE" dirty="0"/>
          </a:p>
          <a:p>
            <a:endParaRPr lang="de-DE" dirty="0"/>
          </a:p>
        </p:txBody>
      </p:sp>
      <p:sp>
        <p:nvSpPr>
          <p:cNvPr id="3" name="Textplatzhalter 4">
            <a:extLst>
              <a:ext uri="{FF2B5EF4-FFF2-40B4-BE49-F238E27FC236}">
                <a16:creationId xmlns:a16="http://schemas.microsoft.com/office/drawing/2014/main" id="{D99DEFD4-0A13-F1ED-0662-95C0D0035C65}"/>
              </a:ext>
            </a:extLst>
          </p:cNvPr>
          <p:cNvSpPr txBox="1">
            <a:spLocks/>
          </p:cNvSpPr>
          <p:nvPr/>
        </p:nvSpPr>
        <p:spPr>
          <a:xfrm>
            <a:off x="1273630" y="1862878"/>
            <a:ext cx="9282792" cy="4021131"/>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buClr>
                <a:srgbClr val="1FEEFF"/>
              </a:buClr>
              <a:buFont typeface="Arial" panose="020B0604020202020204" pitchFamily="34" charset="0"/>
              <a:buChar char="•"/>
            </a:pPr>
            <a:r>
              <a:rPr lang="de-DE" sz="2000" dirty="0">
                <a:latin typeface="Avenir Book" panose="02000503020000020003"/>
              </a:rPr>
              <a:t>Der interne Kanal muss </a:t>
            </a:r>
            <a:r>
              <a:rPr lang="de-DE" sz="2000" b="1" dirty="0">
                <a:latin typeface="Avenir Book" panose="02000503020000020003"/>
              </a:rPr>
              <a:t>sachlich (Anwendungsbereich)</a:t>
            </a:r>
            <a:r>
              <a:rPr lang="de-DE" sz="2000" dirty="0">
                <a:latin typeface="Avenir Book" panose="02000503020000020003"/>
              </a:rPr>
              <a:t> für alle Meldungen über Verstöße offen sein </a:t>
            </a:r>
          </a:p>
          <a:p>
            <a:pPr marL="285750" lvl="0" indent="-285750">
              <a:buClr>
                <a:srgbClr val="1FEEFF"/>
              </a:buClr>
              <a:buFont typeface="Arial" panose="020B0604020202020204" pitchFamily="34" charset="0"/>
              <a:buChar char="•"/>
            </a:pPr>
            <a:r>
              <a:rPr lang="de-DE" sz="2000" b="1" dirty="0">
                <a:latin typeface="Avenir Book" panose="02000503020000020003"/>
              </a:rPr>
              <a:t>Keine Pflicht</a:t>
            </a:r>
            <a:r>
              <a:rPr lang="de-DE" sz="2000" dirty="0">
                <a:latin typeface="Avenir Book" panose="02000503020000020003"/>
              </a:rPr>
              <a:t> der Öffnung des Kanals für Beschwerden (z. B. nach § 84 BetrVG) oder „nur“ unethisches Verhalten</a:t>
            </a:r>
          </a:p>
          <a:p>
            <a:pPr marL="285750" lvl="0" indent="-285750">
              <a:buClr>
                <a:srgbClr val="1FEEFF"/>
              </a:buClr>
              <a:buFont typeface="Arial" panose="020B0604020202020204" pitchFamily="34" charset="0"/>
              <a:buChar char="•"/>
            </a:pPr>
            <a:r>
              <a:rPr lang="de-DE" sz="2000" dirty="0">
                <a:latin typeface="Avenir Book" panose="02000503020000020003"/>
              </a:rPr>
              <a:t>Unternehmen dürfen die Kanäle </a:t>
            </a:r>
            <a:r>
              <a:rPr lang="de-DE" sz="2000" b="1" dirty="0">
                <a:latin typeface="Avenir Book" panose="02000503020000020003"/>
              </a:rPr>
              <a:t>freiwillig weiter öffnen</a:t>
            </a:r>
          </a:p>
          <a:p>
            <a:pPr marL="285750" lvl="0" indent="-285750">
              <a:buClr>
                <a:srgbClr val="1FEEFF"/>
              </a:buClr>
              <a:buFont typeface="Arial" panose="020B0604020202020204" pitchFamily="34" charset="0"/>
              <a:buChar char="•"/>
            </a:pPr>
            <a:r>
              <a:rPr lang="de-DE" sz="2000" b="1" dirty="0">
                <a:latin typeface="Avenir Book" panose="02000503020000020003"/>
              </a:rPr>
              <a:t>Breite thematische Öffnung</a:t>
            </a:r>
            <a:r>
              <a:rPr lang="de-DE" sz="2000" dirty="0">
                <a:latin typeface="Avenir Book" panose="02000503020000020003"/>
              </a:rPr>
              <a:t> wird oft empfohlen </a:t>
            </a:r>
            <a:r>
              <a:rPr lang="de-DE" sz="2000" dirty="0">
                <a:latin typeface="Avenir Book" panose="02000503020000020003"/>
                <a:sym typeface="Wingdings" panose="05000000000000000000" pitchFamily="2" charset="2"/>
              </a:rPr>
              <a:t> bspw. Compliance-Fragen</a:t>
            </a:r>
            <a:endParaRPr lang="de-DE" sz="2000" dirty="0">
              <a:latin typeface="Avenir Book" panose="02000503020000020003"/>
            </a:endParaRPr>
          </a:p>
          <a:p>
            <a:pPr marL="285750" lvl="0" indent="-285750">
              <a:buClr>
                <a:srgbClr val="1FEEFF"/>
              </a:buClr>
              <a:buFont typeface="Arial" panose="020B0604020202020204" pitchFamily="34" charset="0"/>
              <a:buChar char="•"/>
            </a:pPr>
            <a:r>
              <a:rPr lang="de-DE" sz="2000" dirty="0">
                <a:latin typeface="Avenir Book" panose="02000503020000020003"/>
              </a:rPr>
              <a:t>Wichtig bei „Extra-Themen“ außerhalb </a:t>
            </a:r>
            <a:r>
              <a:rPr lang="de-DE" sz="2000" dirty="0" err="1">
                <a:latin typeface="Avenir Book" panose="02000503020000020003"/>
              </a:rPr>
              <a:t>HinSchG</a:t>
            </a:r>
            <a:r>
              <a:rPr lang="de-DE" sz="2000" dirty="0">
                <a:latin typeface="Avenir Book" panose="02000503020000020003"/>
              </a:rPr>
              <a:t>: </a:t>
            </a:r>
            <a:r>
              <a:rPr lang="de-DE" sz="2000" b="1" dirty="0">
                <a:latin typeface="Avenir Book" panose="02000503020000020003"/>
              </a:rPr>
              <a:t>§§ 12 ff. </a:t>
            </a:r>
            <a:r>
              <a:rPr lang="de-DE" sz="2000" b="1" dirty="0" err="1">
                <a:latin typeface="Avenir Book" panose="02000503020000020003"/>
              </a:rPr>
              <a:t>HinSchG</a:t>
            </a:r>
            <a:r>
              <a:rPr lang="de-DE" sz="2000" dirty="0">
                <a:latin typeface="Avenir Book" panose="02000503020000020003"/>
              </a:rPr>
              <a:t> gelten nicht automatisch</a:t>
            </a:r>
            <a:r>
              <a:rPr lang="de-DE" sz="2000" dirty="0">
                <a:latin typeface="Avenir Book" panose="02000503020000020003"/>
                <a:ea typeface="Relais Display" pitchFamily="50" charset="0"/>
                <a:cs typeface="Relais Display" pitchFamily="50" charset="0"/>
                <a:sym typeface="Wingdings" panose="05000000000000000000" pitchFamily="2" charset="2"/>
              </a:rPr>
              <a:t>	</a:t>
            </a:r>
          </a:p>
          <a:p>
            <a:pPr lvl="1" indent="0">
              <a:lnSpc>
                <a:spcPct val="100000"/>
              </a:lnSpc>
              <a:buClr>
                <a:srgbClr val="1FEEFF"/>
              </a:buClr>
              <a:buNone/>
            </a:pPr>
            <a:r>
              <a:rPr lang="de-DE" sz="2600" dirty="0">
                <a:latin typeface="Avenir Medium" panose="02000503020000020003"/>
                <a:ea typeface="Relais Display" pitchFamily="50" charset="0"/>
                <a:cs typeface="Relais Display" pitchFamily="50" charset="0"/>
                <a:sym typeface="Wingdings" panose="05000000000000000000" pitchFamily="2" charset="2"/>
              </a:rPr>
              <a:t>	</a:t>
            </a:r>
            <a:endParaRPr lang="de-DE" sz="2600" dirty="0">
              <a:latin typeface="Relais Display" pitchFamily="50" charset="0"/>
              <a:ea typeface="Relais Display" pitchFamily="50" charset="0"/>
              <a:cs typeface="Relais Display" pitchFamily="50" charset="0"/>
              <a:sym typeface="Wingdings" panose="05000000000000000000" pitchFamily="2" charset="2"/>
            </a:endParaRPr>
          </a:p>
          <a:p>
            <a:pPr marL="1143000" lvl="1" indent="-457200">
              <a:lnSpc>
                <a:spcPct val="100000"/>
              </a:lnSpc>
              <a:buFont typeface="Symbol" panose="05050102010706020507" pitchFamily="18" charset="2"/>
              <a:buChar cha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1143000" lvl="1" indent="-457200">
              <a:lnSpc>
                <a:spcPct val="100000"/>
              </a:lnSpc>
              <a:buFont typeface="Symbol" panose="05050102010706020507" pitchFamily="18" charset="2"/>
              <a:buChar cha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285750" indent="-285750">
              <a:lnSpc>
                <a:spcPct val="100000"/>
              </a:lnSpc>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285750" indent="-285750">
              <a:lnSpc>
                <a:spcPct val="100000"/>
              </a:lnSpc>
            </a:pPr>
            <a:endParaRPr lang="de-DE" sz="1000" dirty="0">
              <a:latin typeface="Relais Display" pitchFamily="50" charset="0"/>
              <a:ea typeface="Relais Display" pitchFamily="50" charset="0"/>
              <a:cs typeface="Relais Display" pitchFamily="50" charset="0"/>
              <a:sym typeface="Wingdings" panose="05000000000000000000" pitchFamily="2" charset="2"/>
            </a:endParaRPr>
          </a:p>
          <a:p>
            <a:pPr marL="971550" lvl="1" indent="-285750">
              <a:lnSpc>
                <a:spcPct val="100000"/>
              </a:lnSpc>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1143000" lvl="1" indent="-457200">
              <a:lnSpc>
                <a:spcPct val="100000"/>
              </a:lnSpc>
              <a:buFont typeface="Symbol" panose="05050102010706020507" pitchFamily="18" charset="2"/>
              <a:buChar char="-"/>
            </a:pPr>
            <a:endParaRPr lang="de-DE" sz="2600" dirty="0">
              <a:latin typeface="Relais Display" pitchFamily="50" charset="0"/>
              <a:ea typeface="Relais Display" pitchFamily="50" charset="0"/>
              <a:cs typeface="Relais Display" pitchFamily="50" charset="0"/>
              <a:sym typeface="Wingdings" panose="05000000000000000000" pitchFamily="2" charset="2"/>
            </a:endParaRPr>
          </a:p>
          <a:p>
            <a:pPr marL="971550" lvl="1" indent="-285750">
              <a:lnSpc>
                <a:spcPct val="100000"/>
              </a:lnSpc>
            </a:pPr>
            <a:endParaRPr lang="de-DE" sz="26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5" name="Foliennummernplatzhalter 4">
            <a:extLst>
              <a:ext uri="{FF2B5EF4-FFF2-40B4-BE49-F238E27FC236}">
                <a16:creationId xmlns:a16="http://schemas.microsoft.com/office/drawing/2014/main" id="{E4B352B7-1451-CE35-826D-E9F512D317C1}"/>
              </a:ext>
            </a:extLst>
          </p:cNvPr>
          <p:cNvSpPr>
            <a:spLocks noGrp="1"/>
          </p:cNvSpPr>
          <p:nvPr>
            <p:ph type="sldNum" sz="quarter" idx="16"/>
          </p:nvPr>
        </p:nvSpPr>
        <p:spPr/>
        <p:txBody>
          <a:bodyPr/>
          <a:lstStyle/>
          <a:p>
            <a:fld id="{9FE4A349-450C-40F8-8283-37388BA989E7}" type="slidenum">
              <a:rPr lang="de-DE" smtClean="0"/>
              <a:t>42</a:t>
            </a:fld>
            <a:endParaRPr lang="de-DE" dirty="0"/>
          </a:p>
        </p:txBody>
      </p:sp>
    </p:spTree>
    <p:extLst>
      <p:ext uri="{BB962C8B-B14F-4D97-AF65-F5344CB8AC3E}">
        <p14:creationId xmlns:p14="http://schemas.microsoft.com/office/powerpoint/2010/main" val="285445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3A670D-B2D3-3CF1-5FB0-3B1C9AEB56C8}"/>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44C008E4-6547-57F4-7C79-7F0622F5B471}"/>
              </a:ext>
            </a:extLst>
          </p:cNvPr>
          <p:cNvSpPr>
            <a:spLocks noGrp="1"/>
          </p:cNvSpPr>
          <p:nvPr>
            <p:ph type="body" sz="quarter" idx="11"/>
          </p:nvPr>
        </p:nvSpPr>
        <p:spPr>
          <a:xfrm>
            <a:off x="1209040" y="817329"/>
            <a:ext cx="8148320" cy="485060"/>
          </a:xfrm>
        </p:spPr>
        <p:txBody>
          <a:bodyPr/>
          <a:lstStyle/>
          <a:p>
            <a:r>
              <a:rPr lang="de-DE" sz="2400" b="1" dirty="0"/>
              <a:t>Alternative nachvertragliches Wettbewerbsverbot</a:t>
            </a:r>
          </a:p>
          <a:p>
            <a:pPr marL="360363" indent="-360363"/>
            <a:r>
              <a:rPr lang="de-DE" sz="2400" dirty="0"/>
              <a:t>1. 	Wettbewerbsverbot mit Arbeitnehmern</a:t>
            </a:r>
          </a:p>
        </p:txBody>
      </p:sp>
      <p:sp>
        <p:nvSpPr>
          <p:cNvPr id="4" name="Textplatzhalter 3">
            <a:extLst>
              <a:ext uri="{FF2B5EF4-FFF2-40B4-BE49-F238E27FC236}">
                <a16:creationId xmlns:a16="http://schemas.microsoft.com/office/drawing/2014/main" id="{0F66E81E-306D-89BD-D308-1297407B61A7}"/>
              </a:ext>
            </a:extLst>
          </p:cNvPr>
          <p:cNvSpPr>
            <a:spLocks noGrp="1"/>
          </p:cNvSpPr>
          <p:nvPr>
            <p:ph type="body" sz="quarter" idx="13"/>
          </p:nvPr>
        </p:nvSpPr>
        <p:spPr/>
        <p:txBody>
          <a:bodyPr/>
          <a:lstStyle/>
          <a:p>
            <a:r>
              <a:rPr lang="de-DE" sz="2400" b="1" dirty="0"/>
              <a:t>VII.</a:t>
            </a:r>
          </a:p>
        </p:txBody>
      </p:sp>
      <p:sp>
        <p:nvSpPr>
          <p:cNvPr id="7" name="Textplatzhalter 6">
            <a:extLst>
              <a:ext uri="{FF2B5EF4-FFF2-40B4-BE49-F238E27FC236}">
                <a16:creationId xmlns:a16="http://schemas.microsoft.com/office/drawing/2014/main" id="{BDED3108-7848-E83B-2634-4379D454D3A1}"/>
              </a:ext>
            </a:extLst>
          </p:cNvPr>
          <p:cNvSpPr>
            <a:spLocks noGrp="1"/>
          </p:cNvSpPr>
          <p:nvPr>
            <p:ph type="body" sz="quarter" idx="10"/>
          </p:nvPr>
        </p:nvSpPr>
        <p:spPr/>
        <p:txBody>
          <a:bodyPr/>
          <a:lstStyle/>
          <a:p>
            <a:r>
              <a:rPr lang="de-DE" dirty="0"/>
              <a:t>Nachvertragliche Wettbewerbsverbote – Dr. Anne-Kathrin </a:t>
            </a:r>
            <a:r>
              <a:rPr lang="de-DE" dirty="0" err="1"/>
              <a:t>Bertke</a:t>
            </a:r>
            <a:endParaRPr lang="de-DE" dirty="0"/>
          </a:p>
          <a:p>
            <a:endParaRPr lang="de-DE" dirty="0"/>
          </a:p>
        </p:txBody>
      </p:sp>
      <p:sp>
        <p:nvSpPr>
          <p:cNvPr id="3" name="Foliennummernplatzhalter 2">
            <a:extLst>
              <a:ext uri="{FF2B5EF4-FFF2-40B4-BE49-F238E27FC236}">
                <a16:creationId xmlns:a16="http://schemas.microsoft.com/office/drawing/2014/main" id="{56313485-9C3B-6506-AF25-A619DCB58F04}"/>
              </a:ext>
            </a:extLst>
          </p:cNvPr>
          <p:cNvSpPr>
            <a:spLocks noGrp="1"/>
          </p:cNvSpPr>
          <p:nvPr>
            <p:ph type="sldNum" sz="quarter" idx="16"/>
          </p:nvPr>
        </p:nvSpPr>
        <p:spPr/>
        <p:txBody>
          <a:bodyPr/>
          <a:lstStyle/>
          <a:p>
            <a:fld id="{B5B559C4-5096-49F6-9F11-CF4FDF880003}" type="slidenum">
              <a:rPr lang="de-DE"/>
              <a:t>43</a:t>
            </a:fld>
            <a:endParaRPr lang="de-DE" dirty="0"/>
          </a:p>
        </p:txBody>
      </p:sp>
      <p:grpSp>
        <p:nvGrpSpPr>
          <p:cNvPr id="5" name="Gruppieren 4">
            <a:extLst>
              <a:ext uri="{FF2B5EF4-FFF2-40B4-BE49-F238E27FC236}">
                <a16:creationId xmlns:a16="http://schemas.microsoft.com/office/drawing/2014/main" id="{073AB236-40C0-F647-922C-74F304BACA02}"/>
              </a:ext>
            </a:extLst>
          </p:cNvPr>
          <p:cNvGrpSpPr/>
          <p:nvPr/>
        </p:nvGrpSpPr>
        <p:grpSpPr>
          <a:xfrm>
            <a:off x="1273542" y="1798916"/>
            <a:ext cx="3121024" cy="1872614"/>
            <a:chOff x="0" y="680667"/>
            <a:chExt cx="3121024" cy="1872614"/>
          </a:xfrm>
        </p:grpSpPr>
        <p:sp>
          <p:nvSpPr>
            <p:cNvPr id="13" name="Rechteck 12">
              <a:extLst>
                <a:ext uri="{FF2B5EF4-FFF2-40B4-BE49-F238E27FC236}">
                  <a16:creationId xmlns:a16="http://schemas.microsoft.com/office/drawing/2014/main" id="{A4FFEF02-7537-BDDA-4B13-6F275578A6DC}"/>
                </a:ext>
              </a:extLst>
            </p:cNvPr>
            <p:cNvSpPr/>
            <p:nvPr/>
          </p:nvSpPr>
          <p:spPr>
            <a:xfrm>
              <a:off x="0" y="680667"/>
              <a:ext cx="3121024" cy="1872614"/>
            </a:xfrm>
            <a:prstGeom prst="rect">
              <a:avLst/>
            </a:prstGeom>
            <a:solidFill>
              <a:srgbClr val="020F2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14" name="Textfeld 13">
              <a:extLst>
                <a:ext uri="{FF2B5EF4-FFF2-40B4-BE49-F238E27FC236}">
                  <a16:creationId xmlns:a16="http://schemas.microsoft.com/office/drawing/2014/main" id="{91F423D0-2627-DEF2-FB8E-66DE5AE54234}"/>
                </a:ext>
              </a:extLst>
            </p:cNvPr>
            <p:cNvSpPr txBox="1"/>
            <p:nvPr/>
          </p:nvSpPr>
          <p:spPr>
            <a:xfrm>
              <a:off x="0" y="680667"/>
              <a:ext cx="3121024" cy="18726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Avenir Book"/>
                  <a:ea typeface="Relais Display" pitchFamily="50" charset="0"/>
                  <a:cs typeface="Relais Display" pitchFamily="50" charset="0"/>
                </a:rPr>
                <a:t>Schriftform und Aushändigung</a:t>
              </a:r>
            </a:p>
            <a:p>
              <a:pPr marL="0" lvl="0" indent="0" algn="ctr" defTabSz="889000">
                <a:lnSpc>
                  <a:spcPct val="90000"/>
                </a:lnSpc>
                <a:spcBef>
                  <a:spcPct val="0"/>
                </a:spcBef>
                <a:spcAft>
                  <a:spcPct val="35000"/>
                </a:spcAft>
                <a:buNone/>
              </a:pPr>
              <a:r>
                <a:rPr lang="de-DE" sz="2000" kern="1200" dirty="0">
                  <a:solidFill>
                    <a:srgbClr val="1FEEFF"/>
                  </a:solidFill>
                  <a:latin typeface="Avenir Book"/>
                  <a:ea typeface="Relais Display" pitchFamily="50" charset="0"/>
                  <a:cs typeface="Relais Display" pitchFamily="50" charset="0"/>
                </a:rPr>
                <a:t>( 74 I HGB)</a:t>
              </a:r>
            </a:p>
          </p:txBody>
        </p:sp>
      </p:grpSp>
      <p:grpSp>
        <p:nvGrpSpPr>
          <p:cNvPr id="18" name="Gruppieren 17">
            <a:extLst>
              <a:ext uri="{FF2B5EF4-FFF2-40B4-BE49-F238E27FC236}">
                <a16:creationId xmlns:a16="http://schemas.microsoft.com/office/drawing/2014/main" id="{69831CFC-8771-0C6D-044B-BD421C150AA5}"/>
              </a:ext>
            </a:extLst>
          </p:cNvPr>
          <p:cNvGrpSpPr/>
          <p:nvPr/>
        </p:nvGrpSpPr>
        <p:grpSpPr>
          <a:xfrm>
            <a:off x="4720127" y="1798916"/>
            <a:ext cx="3121024" cy="1872614"/>
            <a:chOff x="3433127" y="680667"/>
            <a:chExt cx="3121024" cy="1872614"/>
          </a:xfrm>
        </p:grpSpPr>
        <p:sp>
          <p:nvSpPr>
            <p:cNvPr id="19" name="Rechteck 18">
              <a:extLst>
                <a:ext uri="{FF2B5EF4-FFF2-40B4-BE49-F238E27FC236}">
                  <a16:creationId xmlns:a16="http://schemas.microsoft.com/office/drawing/2014/main" id="{835FB498-F6F7-2075-801A-C467D73E1D6E}"/>
                </a:ext>
              </a:extLst>
            </p:cNvPr>
            <p:cNvSpPr/>
            <p:nvPr/>
          </p:nvSpPr>
          <p:spPr>
            <a:xfrm>
              <a:off x="3433127" y="680667"/>
              <a:ext cx="3121024" cy="1872614"/>
            </a:xfrm>
            <a:prstGeom prst="rect">
              <a:avLst/>
            </a:prstGeom>
            <a:solidFill>
              <a:srgbClr val="020F2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20" name="Textfeld 19">
              <a:extLst>
                <a:ext uri="{FF2B5EF4-FFF2-40B4-BE49-F238E27FC236}">
                  <a16:creationId xmlns:a16="http://schemas.microsoft.com/office/drawing/2014/main" id="{D2A580DA-E124-9536-8C99-22DAB41DA0FD}"/>
                </a:ext>
              </a:extLst>
            </p:cNvPr>
            <p:cNvSpPr txBox="1"/>
            <p:nvPr/>
          </p:nvSpPr>
          <p:spPr>
            <a:xfrm>
              <a:off x="3433127" y="680667"/>
              <a:ext cx="3121024" cy="18726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Avenir Book"/>
                  <a:ea typeface="Relais Display" pitchFamily="50" charset="0"/>
                  <a:cs typeface="Relais Display" pitchFamily="50" charset="0"/>
                </a:rPr>
                <a:t>Karenzentschädigung</a:t>
              </a:r>
            </a:p>
            <a:p>
              <a:pPr marL="0" lvl="0" indent="0" algn="ctr" defTabSz="889000">
                <a:lnSpc>
                  <a:spcPct val="90000"/>
                </a:lnSpc>
                <a:spcBef>
                  <a:spcPct val="0"/>
                </a:spcBef>
                <a:spcAft>
                  <a:spcPct val="35000"/>
                </a:spcAft>
                <a:buNone/>
              </a:pPr>
              <a:r>
                <a:rPr lang="de-DE" sz="2000" kern="1200" dirty="0">
                  <a:solidFill>
                    <a:srgbClr val="1FEEFF"/>
                  </a:solidFill>
                  <a:latin typeface="Avenir Book"/>
                  <a:ea typeface="Relais Display" pitchFamily="50" charset="0"/>
                  <a:cs typeface="Relais Display" pitchFamily="50" charset="0"/>
                </a:rPr>
                <a:t>( 74 II HGB)</a:t>
              </a:r>
            </a:p>
          </p:txBody>
        </p:sp>
      </p:grpSp>
      <p:grpSp>
        <p:nvGrpSpPr>
          <p:cNvPr id="21" name="Gruppieren 20">
            <a:extLst>
              <a:ext uri="{FF2B5EF4-FFF2-40B4-BE49-F238E27FC236}">
                <a16:creationId xmlns:a16="http://schemas.microsoft.com/office/drawing/2014/main" id="{1508DE29-C63A-749D-422B-E61B5951C9D4}"/>
              </a:ext>
            </a:extLst>
          </p:cNvPr>
          <p:cNvGrpSpPr/>
          <p:nvPr/>
        </p:nvGrpSpPr>
        <p:grpSpPr>
          <a:xfrm>
            <a:off x="8166712" y="1798916"/>
            <a:ext cx="3121024" cy="1872614"/>
            <a:chOff x="6866254" y="680667"/>
            <a:chExt cx="3121024" cy="1872614"/>
          </a:xfrm>
        </p:grpSpPr>
        <p:sp>
          <p:nvSpPr>
            <p:cNvPr id="22" name="Rechteck 21">
              <a:extLst>
                <a:ext uri="{FF2B5EF4-FFF2-40B4-BE49-F238E27FC236}">
                  <a16:creationId xmlns:a16="http://schemas.microsoft.com/office/drawing/2014/main" id="{22BE89A9-8E36-143D-FB2A-1075DE5AC6C4}"/>
                </a:ext>
              </a:extLst>
            </p:cNvPr>
            <p:cNvSpPr/>
            <p:nvPr/>
          </p:nvSpPr>
          <p:spPr>
            <a:xfrm>
              <a:off x="6866254" y="680667"/>
              <a:ext cx="3121024" cy="1872614"/>
            </a:xfrm>
            <a:prstGeom prst="rect">
              <a:avLst/>
            </a:prstGeom>
            <a:solidFill>
              <a:srgbClr val="020F2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23" name="Textfeld 22">
              <a:extLst>
                <a:ext uri="{FF2B5EF4-FFF2-40B4-BE49-F238E27FC236}">
                  <a16:creationId xmlns:a16="http://schemas.microsoft.com/office/drawing/2014/main" id="{8612405D-E5EC-53E0-53A2-CF22B73647D2}"/>
                </a:ext>
              </a:extLst>
            </p:cNvPr>
            <p:cNvSpPr txBox="1"/>
            <p:nvPr/>
          </p:nvSpPr>
          <p:spPr>
            <a:xfrm>
              <a:off x="6866254" y="680667"/>
              <a:ext cx="3121024" cy="18726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Avenir Book"/>
                  <a:ea typeface="Relais Display" pitchFamily="50" charset="0"/>
                  <a:cs typeface="Relais Display" pitchFamily="50" charset="0"/>
                </a:rPr>
                <a:t>Berechtigtes wirtschaftliches Interesse des Arbeitgebers</a:t>
              </a:r>
            </a:p>
            <a:p>
              <a:pPr marL="0" lvl="0" indent="0" algn="ctr" defTabSz="889000">
                <a:lnSpc>
                  <a:spcPct val="90000"/>
                </a:lnSpc>
                <a:spcBef>
                  <a:spcPct val="0"/>
                </a:spcBef>
                <a:spcAft>
                  <a:spcPct val="35000"/>
                </a:spcAft>
                <a:buNone/>
              </a:pPr>
              <a:r>
                <a:rPr lang="de-DE" sz="2000" kern="1200" dirty="0">
                  <a:solidFill>
                    <a:srgbClr val="1FEEFF"/>
                  </a:solidFill>
                  <a:latin typeface="Avenir Book"/>
                  <a:ea typeface="Relais Display" pitchFamily="50" charset="0"/>
                  <a:cs typeface="Relais Display" pitchFamily="50" charset="0"/>
                </a:rPr>
                <a:t>(§ 74a I 1 HGB)</a:t>
              </a:r>
            </a:p>
          </p:txBody>
        </p:sp>
      </p:grpSp>
      <p:grpSp>
        <p:nvGrpSpPr>
          <p:cNvPr id="24" name="Gruppieren 23">
            <a:extLst>
              <a:ext uri="{FF2B5EF4-FFF2-40B4-BE49-F238E27FC236}">
                <a16:creationId xmlns:a16="http://schemas.microsoft.com/office/drawing/2014/main" id="{AB4515E5-C53A-F60E-4D7E-59101E03E5D9}"/>
              </a:ext>
            </a:extLst>
          </p:cNvPr>
          <p:cNvGrpSpPr/>
          <p:nvPr/>
        </p:nvGrpSpPr>
        <p:grpSpPr>
          <a:xfrm>
            <a:off x="2974976" y="4027380"/>
            <a:ext cx="3121024" cy="1872614"/>
            <a:chOff x="1716563" y="2865384"/>
            <a:chExt cx="3121024" cy="1872614"/>
          </a:xfrm>
        </p:grpSpPr>
        <p:sp>
          <p:nvSpPr>
            <p:cNvPr id="25" name="Rechteck 24">
              <a:extLst>
                <a:ext uri="{FF2B5EF4-FFF2-40B4-BE49-F238E27FC236}">
                  <a16:creationId xmlns:a16="http://schemas.microsoft.com/office/drawing/2014/main" id="{43DBD60D-1B64-1D03-27CA-86B38923854E}"/>
                </a:ext>
              </a:extLst>
            </p:cNvPr>
            <p:cNvSpPr/>
            <p:nvPr/>
          </p:nvSpPr>
          <p:spPr>
            <a:xfrm>
              <a:off x="1716563" y="2865384"/>
              <a:ext cx="3121024" cy="1872614"/>
            </a:xfrm>
            <a:prstGeom prst="rect">
              <a:avLst/>
            </a:prstGeom>
            <a:solidFill>
              <a:srgbClr val="020F2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26" name="Textfeld 25">
              <a:extLst>
                <a:ext uri="{FF2B5EF4-FFF2-40B4-BE49-F238E27FC236}">
                  <a16:creationId xmlns:a16="http://schemas.microsoft.com/office/drawing/2014/main" id="{96293CC3-6838-3B79-4ECF-68BAEF44F94C}"/>
                </a:ext>
              </a:extLst>
            </p:cNvPr>
            <p:cNvSpPr txBox="1"/>
            <p:nvPr/>
          </p:nvSpPr>
          <p:spPr>
            <a:xfrm>
              <a:off x="1716563" y="2865384"/>
              <a:ext cx="3121024" cy="18726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Avenir Book"/>
                  <a:ea typeface="Relais Display" pitchFamily="50" charset="0"/>
                  <a:cs typeface="Relais Display" pitchFamily="50" charset="0"/>
                </a:rPr>
                <a:t>Berufliches Fortkommen des Arbeitnehmers wird nicht unbillig erschwert</a:t>
              </a:r>
            </a:p>
            <a:p>
              <a:pPr marL="0" lvl="0" indent="0" algn="ctr" defTabSz="889000">
                <a:lnSpc>
                  <a:spcPct val="90000"/>
                </a:lnSpc>
                <a:spcBef>
                  <a:spcPct val="0"/>
                </a:spcBef>
                <a:spcAft>
                  <a:spcPct val="35000"/>
                </a:spcAft>
                <a:buNone/>
              </a:pPr>
              <a:r>
                <a:rPr lang="de-DE" sz="2000" kern="1200" dirty="0">
                  <a:solidFill>
                    <a:srgbClr val="1FEEFF"/>
                  </a:solidFill>
                  <a:latin typeface="Avenir Book"/>
                  <a:ea typeface="Relais Display" pitchFamily="50" charset="0"/>
                  <a:cs typeface="Relais Display" pitchFamily="50" charset="0"/>
                </a:rPr>
                <a:t>(§ 74a I 2 HGB)</a:t>
              </a:r>
            </a:p>
          </p:txBody>
        </p:sp>
      </p:grpSp>
      <p:grpSp>
        <p:nvGrpSpPr>
          <p:cNvPr id="27" name="Gruppieren 26">
            <a:extLst>
              <a:ext uri="{FF2B5EF4-FFF2-40B4-BE49-F238E27FC236}">
                <a16:creationId xmlns:a16="http://schemas.microsoft.com/office/drawing/2014/main" id="{EA6BC34D-CD26-FAEA-D816-35B4E3C67843}"/>
              </a:ext>
            </a:extLst>
          </p:cNvPr>
          <p:cNvGrpSpPr/>
          <p:nvPr/>
        </p:nvGrpSpPr>
        <p:grpSpPr>
          <a:xfrm>
            <a:off x="6381873" y="4027380"/>
            <a:ext cx="3121024" cy="1872614"/>
            <a:chOff x="5149691" y="2865384"/>
            <a:chExt cx="3121024" cy="1872614"/>
          </a:xfrm>
        </p:grpSpPr>
        <p:sp>
          <p:nvSpPr>
            <p:cNvPr id="28" name="Rechteck 27">
              <a:extLst>
                <a:ext uri="{FF2B5EF4-FFF2-40B4-BE49-F238E27FC236}">
                  <a16:creationId xmlns:a16="http://schemas.microsoft.com/office/drawing/2014/main" id="{A0134379-2348-8E23-5661-103B6A9B9CCA}"/>
                </a:ext>
              </a:extLst>
            </p:cNvPr>
            <p:cNvSpPr/>
            <p:nvPr/>
          </p:nvSpPr>
          <p:spPr>
            <a:xfrm>
              <a:off x="5149691" y="2865384"/>
              <a:ext cx="3121024" cy="1872614"/>
            </a:xfrm>
            <a:prstGeom prst="rect">
              <a:avLst/>
            </a:prstGeom>
            <a:solidFill>
              <a:srgbClr val="020F2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29" name="Textfeld 28">
              <a:extLst>
                <a:ext uri="{FF2B5EF4-FFF2-40B4-BE49-F238E27FC236}">
                  <a16:creationId xmlns:a16="http://schemas.microsoft.com/office/drawing/2014/main" id="{B0C64BF2-B57A-B8F3-7A2A-CD694EAE21FF}"/>
                </a:ext>
              </a:extLst>
            </p:cNvPr>
            <p:cNvSpPr txBox="1"/>
            <p:nvPr/>
          </p:nvSpPr>
          <p:spPr>
            <a:xfrm>
              <a:off x="5149691" y="2865384"/>
              <a:ext cx="3121024" cy="18726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Avenir Book"/>
                  <a:ea typeface="Relais Display" pitchFamily="50" charset="0"/>
                  <a:cs typeface="Relais Display" pitchFamily="50" charset="0"/>
                </a:rPr>
                <a:t>Laufzeit:</a:t>
              </a:r>
            </a:p>
            <a:p>
              <a:pPr marL="0" lvl="0" indent="0" algn="ctr" defTabSz="889000">
                <a:lnSpc>
                  <a:spcPct val="90000"/>
                </a:lnSpc>
                <a:spcBef>
                  <a:spcPct val="0"/>
                </a:spcBef>
                <a:spcAft>
                  <a:spcPct val="35000"/>
                </a:spcAft>
                <a:buNone/>
              </a:pPr>
              <a:r>
                <a:rPr lang="de-DE" sz="2000" kern="1200" dirty="0">
                  <a:latin typeface="Avenir Book"/>
                  <a:ea typeface="Relais Display" pitchFamily="50" charset="0"/>
                  <a:cs typeface="Relais Display" pitchFamily="50" charset="0"/>
                </a:rPr>
                <a:t>Nicht länger als zwei Jahre</a:t>
              </a:r>
            </a:p>
            <a:p>
              <a:pPr marL="0" lvl="0" indent="0" algn="ctr" defTabSz="889000">
                <a:lnSpc>
                  <a:spcPct val="90000"/>
                </a:lnSpc>
                <a:spcBef>
                  <a:spcPct val="0"/>
                </a:spcBef>
                <a:spcAft>
                  <a:spcPct val="35000"/>
                </a:spcAft>
                <a:buNone/>
              </a:pPr>
              <a:r>
                <a:rPr lang="de-DE" sz="2000" kern="1200" dirty="0">
                  <a:solidFill>
                    <a:srgbClr val="1FEEFF"/>
                  </a:solidFill>
                  <a:latin typeface="Avenir Book"/>
                  <a:ea typeface="Relais Display" pitchFamily="50" charset="0"/>
                  <a:cs typeface="Relais Display" pitchFamily="50" charset="0"/>
                </a:rPr>
                <a:t>(§ 74a I 3 HGB)</a:t>
              </a:r>
            </a:p>
          </p:txBody>
        </p:sp>
      </p:grpSp>
    </p:spTree>
    <p:extLst>
      <p:ext uri="{BB962C8B-B14F-4D97-AF65-F5344CB8AC3E}">
        <p14:creationId xmlns:p14="http://schemas.microsoft.com/office/powerpoint/2010/main" val="97010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63950-72FA-170D-2746-653C3EBC4FDB}"/>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72047A28-B263-0F27-3BE9-9CF61CB3728E}"/>
              </a:ext>
            </a:extLst>
          </p:cNvPr>
          <p:cNvSpPr>
            <a:spLocks noGrp="1"/>
          </p:cNvSpPr>
          <p:nvPr>
            <p:ph type="body" sz="quarter" idx="11"/>
          </p:nvPr>
        </p:nvSpPr>
        <p:spPr>
          <a:xfrm>
            <a:off x="1209040" y="817329"/>
            <a:ext cx="8148320" cy="485060"/>
          </a:xfrm>
        </p:spPr>
        <p:txBody>
          <a:bodyPr/>
          <a:lstStyle/>
          <a:p>
            <a:r>
              <a:rPr lang="de-DE" sz="2400" b="1" dirty="0"/>
              <a:t>Alternativen zum Schutz von Unternehmenswerten</a:t>
            </a:r>
          </a:p>
          <a:p>
            <a:r>
              <a:rPr lang="de-DE" sz="2400" dirty="0"/>
              <a:t>2. Vergleich</a:t>
            </a:r>
          </a:p>
        </p:txBody>
      </p:sp>
      <p:sp>
        <p:nvSpPr>
          <p:cNvPr id="4" name="Textplatzhalter 3">
            <a:extLst>
              <a:ext uri="{FF2B5EF4-FFF2-40B4-BE49-F238E27FC236}">
                <a16:creationId xmlns:a16="http://schemas.microsoft.com/office/drawing/2014/main" id="{F5F92FEB-3F21-789E-7BF2-415D87B40E0D}"/>
              </a:ext>
            </a:extLst>
          </p:cNvPr>
          <p:cNvSpPr>
            <a:spLocks noGrp="1"/>
          </p:cNvSpPr>
          <p:nvPr>
            <p:ph type="body" sz="quarter" idx="13"/>
          </p:nvPr>
        </p:nvSpPr>
        <p:spPr/>
        <p:txBody>
          <a:bodyPr/>
          <a:lstStyle/>
          <a:p>
            <a:r>
              <a:rPr lang="de-DE" sz="2400" b="1" dirty="0"/>
              <a:t>VII.</a:t>
            </a:r>
          </a:p>
        </p:txBody>
      </p:sp>
      <p:sp>
        <p:nvSpPr>
          <p:cNvPr id="7" name="Textplatzhalter 6">
            <a:extLst>
              <a:ext uri="{FF2B5EF4-FFF2-40B4-BE49-F238E27FC236}">
                <a16:creationId xmlns:a16="http://schemas.microsoft.com/office/drawing/2014/main" id="{7C351F11-BA48-A498-F3B3-5825AE25F73A}"/>
              </a:ext>
            </a:extLst>
          </p:cNvPr>
          <p:cNvSpPr>
            <a:spLocks noGrp="1"/>
          </p:cNvSpPr>
          <p:nvPr>
            <p:ph type="body" sz="quarter" idx="10"/>
          </p:nvPr>
        </p:nvSpPr>
        <p:spPr/>
        <p:txBody>
          <a:bodyPr/>
          <a:lstStyle/>
          <a:p>
            <a:r>
              <a:rPr lang="de-DE" dirty="0"/>
              <a:t>Nachvertragliche Wettbewerbsverbote – Dr. Anne-Kathrin </a:t>
            </a:r>
            <a:r>
              <a:rPr lang="de-DE" dirty="0" err="1"/>
              <a:t>Bertke</a:t>
            </a:r>
            <a:endParaRPr lang="de-DE" dirty="0"/>
          </a:p>
          <a:p>
            <a:endParaRPr lang="de-DE" dirty="0"/>
          </a:p>
        </p:txBody>
      </p:sp>
      <p:sp>
        <p:nvSpPr>
          <p:cNvPr id="3" name="Foliennummernplatzhalter 2">
            <a:extLst>
              <a:ext uri="{FF2B5EF4-FFF2-40B4-BE49-F238E27FC236}">
                <a16:creationId xmlns:a16="http://schemas.microsoft.com/office/drawing/2014/main" id="{99803CFD-88BF-0A3A-0103-B6F1D94F5150}"/>
              </a:ext>
            </a:extLst>
          </p:cNvPr>
          <p:cNvSpPr>
            <a:spLocks noGrp="1"/>
          </p:cNvSpPr>
          <p:nvPr>
            <p:ph type="sldNum" sz="quarter" idx="16"/>
          </p:nvPr>
        </p:nvSpPr>
        <p:spPr/>
        <p:txBody>
          <a:bodyPr/>
          <a:lstStyle/>
          <a:p>
            <a:fld id="{B5B559C4-5096-49F6-9F11-CF4FDF880003}" type="slidenum">
              <a:rPr lang="de-DE"/>
              <a:t>44</a:t>
            </a:fld>
            <a:endParaRPr lang="de-DE" dirty="0"/>
          </a:p>
        </p:txBody>
      </p:sp>
      <p:sp>
        <p:nvSpPr>
          <p:cNvPr id="6" name="Textplatzhalter 4">
            <a:extLst>
              <a:ext uri="{FF2B5EF4-FFF2-40B4-BE49-F238E27FC236}">
                <a16:creationId xmlns:a16="http://schemas.microsoft.com/office/drawing/2014/main" id="{C675B27A-E979-D21C-9F03-7EB558A4B02C}"/>
              </a:ext>
            </a:extLst>
          </p:cNvPr>
          <p:cNvSpPr>
            <a:spLocks noGrp="1"/>
          </p:cNvSpPr>
          <p:nvPr/>
        </p:nvSpPr>
        <p:spPr>
          <a:xfrm>
            <a:off x="1007096" y="1829839"/>
            <a:ext cx="3234300" cy="731837"/>
          </a:xfrm>
          <a:prstGeom prst="rect">
            <a:avLst/>
          </a:prstGeom>
          <a:solidFill>
            <a:srgbClr val="0B1220"/>
          </a:solidFill>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Clr>
                <a:srgbClr val="B90064"/>
              </a:buClr>
              <a:buFont typeface="Wingdings" panose="05000000000000000000" pitchFamily="2" charset="2"/>
              <a:buNone/>
              <a:defRPr sz="1800" b="1" kern="1200">
                <a:solidFill>
                  <a:schemeClr val="bg1"/>
                </a:solidFill>
                <a:latin typeface="+mn-lt"/>
                <a:ea typeface="+mn-ea"/>
                <a:cs typeface="+mn-cs"/>
              </a:defRPr>
            </a:lvl1pPr>
            <a:lvl2pPr marL="874713" indent="-271463" algn="l" defTabSz="914400" rtl="0" eaLnBrk="1" latinLnBrk="0" hangingPunct="1">
              <a:lnSpc>
                <a:spcPct val="90000"/>
              </a:lnSpc>
              <a:spcBef>
                <a:spcPts val="500"/>
              </a:spcBef>
              <a:buClr>
                <a:srgbClr val="B90064"/>
              </a:buClr>
              <a:buFont typeface="Wingdings" panose="05000000000000000000" pitchFamily="2" charset="2"/>
              <a:buChar char="§"/>
              <a:defRPr sz="2400" kern="1200">
                <a:solidFill>
                  <a:schemeClr val="tx1"/>
                </a:solidFill>
                <a:latin typeface="+mn-lt"/>
                <a:ea typeface="+mn-ea"/>
                <a:cs typeface="+mn-cs"/>
              </a:defRPr>
            </a:lvl2pPr>
            <a:lvl3pPr marL="1216025" indent="-201613" algn="l" defTabSz="914400" rtl="0" eaLnBrk="1" latinLnBrk="0" hangingPunct="1">
              <a:lnSpc>
                <a:spcPct val="90000"/>
              </a:lnSpc>
              <a:spcBef>
                <a:spcPts val="500"/>
              </a:spcBef>
              <a:buClr>
                <a:srgbClr val="B90064"/>
              </a:buClr>
              <a:buFont typeface="Calibri" panose="020F0502020204030204" pitchFamily="34" charset="0"/>
              <a:buChar char="▫"/>
              <a:defRPr sz="2000" kern="1200">
                <a:solidFill>
                  <a:schemeClr val="tx1"/>
                </a:solidFill>
                <a:latin typeface="+mn-lt"/>
                <a:ea typeface="+mn-ea"/>
                <a:cs typeface="+mn-cs"/>
              </a:defRPr>
            </a:lvl3pPr>
            <a:lvl4pPr marL="1497013" indent="-180975" algn="l" defTabSz="914400" rtl="0" eaLnBrk="1" latinLnBrk="0" hangingPunct="1">
              <a:lnSpc>
                <a:spcPct val="90000"/>
              </a:lnSpc>
              <a:spcBef>
                <a:spcPts val="500"/>
              </a:spcBef>
              <a:buClr>
                <a:srgbClr val="B90064"/>
              </a:buClr>
              <a:buFont typeface="Calibri" panose="020F0502020204030204" pitchFamily="34" charset="0"/>
              <a:buChar char="▫"/>
              <a:defRPr sz="1800" kern="1200">
                <a:solidFill>
                  <a:schemeClr val="tx1"/>
                </a:solidFill>
                <a:latin typeface="+mn-lt"/>
                <a:ea typeface="+mn-ea"/>
                <a:cs typeface="+mn-cs"/>
              </a:defRPr>
            </a:lvl4pPr>
            <a:lvl5pPr marL="1798638" indent="-228600" algn="l" defTabSz="914400" rtl="0" eaLnBrk="1" latinLnBrk="0" hangingPunct="1">
              <a:lnSpc>
                <a:spcPct val="90000"/>
              </a:lnSpc>
              <a:spcBef>
                <a:spcPts val="500"/>
              </a:spcBef>
              <a:buClr>
                <a:srgbClr val="B90064"/>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latin typeface="Avenir Book"/>
              </a:rPr>
              <a:t>Geheimhaltungspflichten</a:t>
            </a:r>
          </a:p>
        </p:txBody>
      </p:sp>
      <p:sp>
        <p:nvSpPr>
          <p:cNvPr id="8" name="Textplatzhalter 5">
            <a:extLst>
              <a:ext uri="{FF2B5EF4-FFF2-40B4-BE49-F238E27FC236}">
                <a16:creationId xmlns:a16="http://schemas.microsoft.com/office/drawing/2014/main" id="{450085CD-EAFD-70C8-6EB4-15BDD3E3BF68}"/>
              </a:ext>
            </a:extLst>
          </p:cNvPr>
          <p:cNvSpPr>
            <a:spLocks noGrp="1"/>
          </p:cNvSpPr>
          <p:nvPr/>
        </p:nvSpPr>
        <p:spPr>
          <a:xfrm>
            <a:off x="1020438" y="2695008"/>
            <a:ext cx="3204290" cy="3343275"/>
          </a:xfrm>
          <a:prstGeom prst="rect">
            <a:avLst/>
          </a:prstGeom>
          <a:solidFill>
            <a:srgbClr val="0B1220"/>
          </a:solidFill>
        </p:spPr>
        <p:txBody>
          <a:bodyPr vert="horz" lIns="91440" tIns="82800" rIns="91440" bIns="82800" rtlCol="0">
            <a:normAutofit fontScale="92500" lnSpcReduction="10000"/>
          </a:bodyPr>
          <a:lstStyle>
            <a:lvl1pPr marL="171450" indent="-171450" algn="l" defTabSz="914400" rtl="0" eaLnBrk="1" latinLnBrk="0" hangingPunct="1">
              <a:lnSpc>
                <a:spcPct val="90000"/>
              </a:lnSpc>
              <a:spcBef>
                <a:spcPts val="1000"/>
              </a:spcBef>
              <a:buClr>
                <a:srgbClr val="B90064"/>
              </a:buClr>
              <a:buFont typeface="Wingdings" panose="05000000000000000000" pitchFamily="2" charset="2"/>
              <a:buChar char="§"/>
              <a:defRPr sz="1800" kern="1200">
                <a:solidFill>
                  <a:schemeClr val="tx1"/>
                </a:solidFill>
                <a:latin typeface="+mn-lt"/>
                <a:ea typeface="+mn-ea"/>
                <a:cs typeface="+mn-cs"/>
              </a:defRPr>
            </a:lvl1pPr>
            <a:lvl2pPr marL="874713" indent="-271463" algn="l" defTabSz="914400" rtl="0" eaLnBrk="1" latinLnBrk="0" hangingPunct="1">
              <a:lnSpc>
                <a:spcPct val="90000"/>
              </a:lnSpc>
              <a:spcBef>
                <a:spcPts val="500"/>
              </a:spcBef>
              <a:buClr>
                <a:srgbClr val="B90064"/>
              </a:buClr>
              <a:buFont typeface="Wingdings" panose="05000000000000000000" pitchFamily="2" charset="2"/>
              <a:buChar char="§"/>
              <a:defRPr sz="2400" kern="1200">
                <a:solidFill>
                  <a:schemeClr val="tx1"/>
                </a:solidFill>
                <a:latin typeface="+mn-lt"/>
                <a:ea typeface="+mn-ea"/>
                <a:cs typeface="+mn-cs"/>
              </a:defRPr>
            </a:lvl2pPr>
            <a:lvl3pPr marL="1216025" indent="-201613" algn="l" defTabSz="914400" rtl="0" eaLnBrk="1" latinLnBrk="0" hangingPunct="1">
              <a:lnSpc>
                <a:spcPct val="90000"/>
              </a:lnSpc>
              <a:spcBef>
                <a:spcPts val="500"/>
              </a:spcBef>
              <a:buClr>
                <a:srgbClr val="B90064"/>
              </a:buClr>
              <a:buFont typeface="Calibri" panose="020F0502020204030204" pitchFamily="34" charset="0"/>
              <a:buChar char="▫"/>
              <a:defRPr sz="2000" kern="1200">
                <a:solidFill>
                  <a:schemeClr val="tx1"/>
                </a:solidFill>
                <a:latin typeface="+mn-lt"/>
                <a:ea typeface="+mn-ea"/>
                <a:cs typeface="+mn-cs"/>
              </a:defRPr>
            </a:lvl3pPr>
            <a:lvl4pPr marL="1497013" indent="-180975" algn="l" defTabSz="914400" rtl="0" eaLnBrk="1" latinLnBrk="0" hangingPunct="1">
              <a:lnSpc>
                <a:spcPct val="90000"/>
              </a:lnSpc>
              <a:spcBef>
                <a:spcPts val="500"/>
              </a:spcBef>
              <a:buClr>
                <a:srgbClr val="B90064"/>
              </a:buClr>
              <a:buFont typeface="Calibri" panose="020F0502020204030204" pitchFamily="34" charset="0"/>
              <a:buChar char="▫"/>
              <a:defRPr sz="1800" kern="1200">
                <a:solidFill>
                  <a:schemeClr val="tx1"/>
                </a:solidFill>
                <a:latin typeface="+mn-lt"/>
                <a:ea typeface="+mn-ea"/>
                <a:cs typeface="+mn-cs"/>
              </a:defRPr>
            </a:lvl4pPr>
            <a:lvl5pPr marL="1798638" indent="-228600" algn="l" defTabSz="914400" rtl="0" eaLnBrk="1" latinLnBrk="0" hangingPunct="1">
              <a:lnSpc>
                <a:spcPct val="90000"/>
              </a:lnSpc>
              <a:spcBef>
                <a:spcPts val="500"/>
              </a:spcBef>
              <a:buClr>
                <a:srgbClr val="B90064"/>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lnSpc>
                <a:spcPct val="100000"/>
              </a:lnSpc>
              <a:buClr>
                <a:schemeClr val="bg1"/>
              </a:buClr>
            </a:pPr>
            <a:r>
              <a:rPr lang="de-DE" sz="2000" dirty="0">
                <a:solidFill>
                  <a:schemeClr val="bg1"/>
                </a:solidFill>
                <a:latin typeface="Avenir Book"/>
              </a:rPr>
              <a:t>Ziel: Schutz konkreter Geschäftsgeheimnisse</a:t>
            </a:r>
          </a:p>
          <a:p>
            <a:pPr marL="357188" indent="-357188">
              <a:lnSpc>
                <a:spcPct val="100000"/>
              </a:lnSpc>
              <a:buClr>
                <a:schemeClr val="bg1"/>
              </a:buClr>
            </a:pPr>
            <a:r>
              <a:rPr lang="de-DE" sz="2000" dirty="0">
                <a:solidFill>
                  <a:schemeClr val="bg1"/>
                </a:solidFill>
                <a:latin typeface="Avenir Book"/>
              </a:rPr>
              <a:t>Vorteile: </a:t>
            </a:r>
          </a:p>
          <a:p>
            <a:pPr lvl="1">
              <a:lnSpc>
                <a:spcPct val="100000"/>
              </a:lnSpc>
              <a:spcAft>
                <a:spcPts val="600"/>
              </a:spcAft>
              <a:buClr>
                <a:schemeClr val="bg1"/>
              </a:buClr>
              <a:buFont typeface="Symbol" panose="05050102010706020507" pitchFamily="18" charset="2"/>
              <a:buChar char="-"/>
            </a:pPr>
            <a:r>
              <a:rPr lang="de-DE" sz="2000" dirty="0">
                <a:solidFill>
                  <a:schemeClr val="bg1"/>
                </a:solidFill>
                <a:latin typeface="Avenir Book"/>
              </a:rPr>
              <a:t>längere Laufzeit </a:t>
            </a:r>
          </a:p>
          <a:p>
            <a:pPr lvl="1">
              <a:lnSpc>
                <a:spcPct val="100000"/>
              </a:lnSpc>
              <a:spcAft>
                <a:spcPts val="600"/>
              </a:spcAft>
              <a:buClr>
                <a:schemeClr val="bg1"/>
              </a:buClr>
              <a:buFont typeface="Symbol" panose="05050102010706020507" pitchFamily="18" charset="2"/>
              <a:buChar char="-"/>
            </a:pPr>
            <a:r>
              <a:rPr lang="de-DE" sz="2000" dirty="0">
                <a:solidFill>
                  <a:schemeClr val="bg1"/>
                </a:solidFill>
                <a:latin typeface="Avenir Book"/>
              </a:rPr>
              <a:t>u.U. kostenfrei</a:t>
            </a:r>
          </a:p>
          <a:p>
            <a:pPr marL="357188" indent="-357188">
              <a:lnSpc>
                <a:spcPct val="100000"/>
              </a:lnSpc>
              <a:buClr>
                <a:schemeClr val="bg1"/>
              </a:buClr>
            </a:pPr>
            <a:r>
              <a:rPr lang="de-DE" sz="2000" dirty="0">
                <a:solidFill>
                  <a:srgbClr val="1FEEFF"/>
                </a:solidFill>
                <a:latin typeface="Avenir Book"/>
              </a:rPr>
              <a:t>Nachteile:</a:t>
            </a:r>
          </a:p>
          <a:p>
            <a:pPr lvl="1">
              <a:lnSpc>
                <a:spcPct val="100000"/>
              </a:lnSpc>
              <a:spcAft>
                <a:spcPts val="600"/>
              </a:spcAft>
              <a:buClr>
                <a:schemeClr val="bg1"/>
              </a:buClr>
              <a:buFont typeface="Symbol" panose="05050102010706020507" pitchFamily="18" charset="2"/>
              <a:buChar char="-"/>
            </a:pPr>
            <a:r>
              <a:rPr lang="de-DE" sz="2000" dirty="0">
                <a:solidFill>
                  <a:srgbClr val="1FEEFF"/>
                </a:solidFill>
                <a:latin typeface="Avenir Book"/>
              </a:rPr>
              <a:t>eigene Verwendung des Wissens möglich</a:t>
            </a:r>
          </a:p>
          <a:p>
            <a:pPr lvl="1">
              <a:lnSpc>
                <a:spcPct val="100000"/>
              </a:lnSpc>
              <a:spcAft>
                <a:spcPts val="600"/>
              </a:spcAft>
              <a:buClr>
                <a:schemeClr val="bg1"/>
              </a:buClr>
              <a:buFont typeface="Symbol" panose="05050102010706020507" pitchFamily="18" charset="2"/>
              <a:buChar char="-"/>
            </a:pPr>
            <a:r>
              <a:rPr lang="de-DE" sz="2000" dirty="0">
                <a:solidFill>
                  <a:srgbClr val="1FEEFF"/>
                </a:solidFill>
                <a:latin typeface="Avenir Book"/>
              </a:rPr>
              <a:t>P.: Durchsetzung</a:t>
            </a:r>
          </a:p>
          <a:p>
            <a:pPr marL="0" indent="0">
              <a:buNone/>
            </a:pPr>
            <a:endParaRPr lang="de-DE" sz="2000" dirty="0"/>
          </a:p>
          <a:p>
            <a:pPr marL="1160463" lvl="1" indent="-457200">
              <a:buFont typeface="Symbol" panose="05050102010706020507" pitchFamily="18" charset="2"/>
              <a:buChar char="-"/>
            </a:pPr>
            <a:endParaRPr lang="de-DE" sz="2600" dirty="0"/>
          </a:p>
          <a:p>
            <a:endParaRPr lang="de-DE" dirty="0"/>
          </a:p>
        </p:txBody>
      </p:sp>
      <p:sp>
        <p:nvSpPr>
          <p:cNvPr id="9" name="Textplatzhalter 6">
            <a:extLst>
              <a:ext uri="{FF2B5EF4-FFF2-40B4-BE49-F238E27FC236}">
                <a16:creationId xmlns:a16="http://schemas.microsoft.com/office/drawing/2014/main" id="{2732EE77-F7D6-4439-CEFA-31150962F225}"/>
              </a:ext>
            </a:extLst>
          </p:cNvPr>
          <p:cNvSpPr>
            <a:spLocks noGrp="1"/>
          </p:cNvSpPr>
          <p:nvPr/>
        </p:nvSpPr>
        <p:spPr>
          <a:xfrm>
            <a:off x="4493855" y="1829838"/>
            <a:ext cx="3204290" cy="731837"/>
          </a:xfrm>
          <a:prstGeom prst="rect">
            <a:avLst/>
          </a:prstGeom>
          <a:solidFill>
            <a:schemeClr val="tx1"/>
          </a:solidFill>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Clr>
                <a:srgbClr val="B90064"/>
              </a:buClr>
              <a:buFont typeface="Wingdings" panose="05000000000000000000" pitchFamily="2" charset="2"/>
              <a:buNone/>
              <a:defRPr sz="1800" b="1" kern="1200">
                <a:solidFill>
                  <a:schemeClr val="bg1"/>
                </a:solidFill>
                <a:latin typeface="+mn-lt"/>
                <a:ea typeface="+mn-ea"/>
                <a:cs typeface="+mn-cs"/>
              </a:defRPr>
            </a:lvl1pPr>
            <a:lvl2pPr marL="874713" indent="-271463" algn="l" defTabSz="914400" rtl="0" eaLnBrk="1" latinLnBrk="0" hangingPunct="1">
              <a:lnSpc>
                <a:spcPct val="90000"/>
              </a:lnSpc>
              <a:spcBef>
                <a:spcPts val="500"/>
              </a:spcBef>
              <a:buClr>
                <a:srgbClr val="B90064"/>
              </a:buClr>
              <a:buFont typeface="Wingdings" panose="05000000000000000000" pitchFamily="2" charset="2"/>
              <a:buChar char="§"/>
              <a:defRPr sz="2400" kern="1200">
                <a:solidFill>
                  <a:schemeClr val="tx1"/>
                </a:solidFill>
                <a:latin typeface="+mn-lt"/>
                <a:ea typeface="+mn-ea"/>
                <a:cs typeface="+mn-cs"/>
              </a:defRPr>
            </a:lvl2pPr>
            <a:lvl3pPr marL="1216025" indent="-201613" algn="l" defTabSz="914400" rtl="0" eaLnBrk="1" latinLnBrk="0" hangingPunct="1">
              <a:lnSpc>
                <a:spcPct val="90000"/>
              </a:lnSpc>
              <a:spcBef>
                <a:spcPts val="500"/>
              </a:spcBef>
              <a:buClr>
                <a:srgbClr val="B90064"/>
              </a:buClr>
              <a:buFont typeface="Calibri" panose="020F0502020204030204" pitchFamily="34" charset="0"/>
              <a:buChar char="▫"/>
              <a:defRPr sz="2000" kern="1200">
                <a:solidFill>
                  <a:schemeClr val="tx1"/>
                </a:solidFill>
                <a:latin typeface="+mn-lt"/>
                <a:ea typeface="+mn-ea"/>
                <a:cs typeface="+mn-cs"/>
              </a:defRPr>
            </a:lvl3pPr>
            <a:lvl4pPr marL="1497013" indent="-180975" algn="l" defTabSz="914400" rtl="0" eaLnBrk="1" latinLnBrk="0" hangingPunct="1">
              <a:lnSpc>
                <a:spcPct val="90000"/>
              </a:lnSpc>
              <a:spcBef>
                <a:spcPts val="500"/>
              </a:spcBef>
              <a:buClr>
                <a:srgbClr val="B90064"/>
              </a:buClr>
              <a:buFont typeface="Calibri" panose="020F0502020204030204" pitchFamily="34" charset="0"/>
              <a:buChar char="▫"/>
              <a:defRPr sz="1800" kern="1200">
                <a:solidFill>
                  <a:schemeClr val="tx1"/>
                </a:solidFill>
                <a:latin typeface="+mn-lt"/>
                <a:ea typeface="+mn-ea"/>
                <a:cs typeface="+mn-cs"/>
              </a:defRPr>
            </a:lvl4pPr>
            <a:lvl5pPr marL="1798638" indent="-228600" algn="l" defTabSz="914400" rtl="0" eaLnBrk="1" latinLnBrk="0" hangingPunct="1">
              <a:lnSpc>
                <a:spcPct val="90000"/>
              </a:lnSpc>
              <a:spcBef>
                <a:spcPts val="500"/>
              </a:spcBef>
              <a:buClr>
                <a:srgbClr val="B90064"/>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latin typeface="Avenir Book"/>
              </a:rPr>
              <a:t>Nachvertragliche Wettbewerbsverbote</a:t>
            </a:r>
          </a:p>
        </p:txBody>
      </p:sp>
      <p:sp>
        <p:nvSpPr>
          <p:cNvPr id="10" name="Textplatzhalter 7">
            <a:extLst>
              <a:ext uri="{FF2B5EF4-FFF2-40B4-BE49-F238E27FC236}">
                <a16:creationId xmlns:a16="http://schemas.microsoft.com/office/drawing/2014/main" id="{BF19EE16-44D7-04EA-2142-57F1AAE163B6}"/>
              </a:ext>
            </a:extLst>
          </p:cNvPr>
          <p:cNvSpPr>
            <a:spLocks noGrp="1"/>
          </p:cNvSpPr>
          <p:nvPr/>
        </p:nvSpPr>
        <p:spPr>
          <a:xfrm>
            <a:off x="4493855" y="2695008"/>
            <a:ext cx="3204290" cy="3343275"/>
          </a:xfrm>
          <a:prstGeom prst="rect">
            <a:avLst/>
          </a:prstGeom>
          <a:solidFill>
            <a:srgbClr val="0B1220"/>
          </a:solidFill>
        </p:spPr>
        <p:txBody>
          <a:bodyPr vert="horz" lIns="91440" tIns="82800" rIns="91440" bIns="82800" rtlCol="0">
            <a:noAutofit/>
          </a:bodyPr>
          <a:lstStyle>
            <a:lvl1pPr marL="171450" indent="-171450" algn="l" defTabSz="914400" rtl="0" eaLnBrk="1" latinLnBrk="0" hangingPunct="1">
              <a:lnSpc>
                <a:spcPct val="90000"/>
              </a:lnSpc>
              <a:spcBef>
                <a:spcPts val="1000"/>
              </a:spcBef>
              <a:buClr>
                <a:srgbClr val="B90064"/>
              </a:buClr>
              <a:buFont typeface="Wingdings" panose="05000000000000000000" pitchFamily="2" charset="2"/>
              <a:buChar char="§"/>
              <a:defRPr sz="1800" kern="1200">
                <a:solidFill>
                  <a:schemeClr val="tx1"/>
                </a:solidFill>
                <a:latin typeface="+mn-lt"/>
                <a:ea typeface="+mn-ea"/>
                <a:cs typeface="+mn-cs"/>
              </a:defRPr>
            </a:lvl1pPr>
            <a:lvl2pPr marL="874713" indent="-271463" algn="l" defTabSz="914400" rtl="0" eaLnBrk="1" latinLnBrk="0" hangingPunct="1">
              <a:lnSpc>
                <a:spcPct val="90000"/>
              </a:lnSpc>
              <a:spcBef>
                <a:spcPts val="500"/>
              </a:spcBef>
              <a:buClr>
                <a:srgbClr val="B90064"/>
              </a:buClr>
              <a:buFont typeface="Wingdings" panose="05000000000000000000" pitchFamily="2" charset="2"/>
              <a:buChar char="§"/>
              <a:defRPr sz="2400" kern="1200">
                <a:solidFill>
                  <a:schemeClr val="tx1"/>
                </a:solidFill>
                <a:latin typeface="+mn-lt"/>
                <a:ea typeface="+mn-ea"/>
                <a:cs typeface="+mn-cs"/>
              </a:defRPr>
            </a:lvl2pPr>
            <a:lvl3pPr marL="1216025" indent="-201613" algn="l" defTabSz="914400" rtl="0" eaLnBrk="1" latinLnBrk="0" hangingPunct="1">
              <a:lnSpc>
                <a:spcPct val="90000"/>
              </a:lnSpc>
              <a:spcBef>
                <a:spcPts val="500"/>
              </a:spcBef>
              <a:buClr>
                <a:srgbClr val="B90064"/>
              </a:buClr>
              <a:buFont typeface="Calibri" panose="020F0502020204030204" pitchFamily="34" charset="0"/>
              <a:buChar char="▫"/>
              <a:defRPr sz="2000" kern="1200">
                <a:solidFill>
                  <a:schemeClr val="tx1"/>
                </a:solidFill>
                <a:latin typeface="+mn-lt"/>
                <a:ea typeface="+mn-ea"/>
                <a:cs typeface="+mn-cs"/>
              </a:defRPr>
            </a:lvl3pPr>
            <a:lvl4pPr marL="1497013" indent="-180975" algn="l" defTabSz="914400" rtl="0" eaLnBrk="1" latinLnBrk="0" hangingPunct="1">
              <a:lnSpc>
                <a:spcPct val="90000"/>
              </a:lnSpc>
              <a:spcBef>
                <a:spcPts val="500"/>
              </a:spcBef>
              <a:buClr>
                <a:srgbClr val="B90064"/>
              </a:buClr>
              <a:buFont typeface="Calibri" panose="020F0502020204030204" pitchFamily="34" charset="0"/>
              <a:buChar char="▫"/>
              <a:defRPr sz="1800" kern="1200">
                <a:solidFill>
                  <a:schemeClr val="tx1"/>
                </a:solidFill>
                <a:latin typeface="+mn-lt"/>
                <a:ea typeface="+mn-ea"/>
                <a:cs typeface="+mn-cs"/>
              </a:defRPr>
            </a:lvl4pPr>
            <a:lvl5pPr marL="1798638" indent="-228600" algn="l" defTabSz="914400" rtl="0" eaLnBrk="1" latinLnBrk="0" hangingPunct="1">
              <a:lnSpc>
                <a:spcPct val="90000"/>
              </a:lnSpc>
              <a:spcBef>
                <a:spcPts val="500"/>
              </a:spcBef>
              <a:buClr>
                <a:srgbClr val="B90064"/>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buClr>
                <a:schemeClr val="bg1"/>
              </a:buClr>
            </a:pPr>
            <a:r>
              <a:rPr lang="de-DE" sz="1900" dirty="0">
                <a:solidFill>
                  <a:schemeClr val="bg1"/>
                </a:solidFill>
                <a:latin typeface="Avenir Book"/>
              </a:rPr>
              <a:t>Ziel: Umfassender Schutz vor Wettbewerb </a:t>
            </a:r>
          </a:p>
          <a:p>
            <a:pPr marL="357188" indent="-357188">
              <a:buClr>
                <a:schemeClr val="bg1"/>
              </a:buClr>
            </a:pPr>
            <a:r>
              <a:rPr lang="de-DE" sz="1900" dirty="0">
                <a:solidFill>
                  <a:schemeClr val="bg1"/>
                </a:solidFill>
                <a:latin typeface="Avenir Book"/>
              </a:rPr>
              <a:t>Vorteil:</a:t>
            </a:r>
          </a:p>
          <a:p>
            <a:pPr lvl="1">
              <a:spcAft>
                <a:spcPts val="600"/>
              </a:spcAft>
              <a:buClr>
                <a:schemeClr val="bg1"/>
              </a:buClr>
              <a:buFont typeface="Symbol" panose="05050102010706020507" pitchFamily="18" charset="2"/>
              <a:buChar char="-"/>
            </a:pPr>
            <a:r>
              <a:rPr lang="de-DE" sz="1900" dirty="0">
                <a:solidFill>
                  <a:schemeClr val="bg1"/>
                </a:solidFill>
                <a:latin typeface="Avenir Book"/>
              </a:rPr>
              <a:t>Umfassender; Arbeit für Wettbewerber ausgeschlossen</a:t>
            </a:r>
          </a:p>
          <a:p>
            <a:pPr lvl="1">
              <a:spcAft>
                <a:spcPts val="600"/>
              </a:spcAft>
              <a:buClr>
                <a:schemeClr val="bg1"/>
              </a:buClr>
              <a:buFont typeface="Symbol" panose="05050102010706020507" pitchFamily="18" charset="2"/>
              <a:buChar char="-"/>
            </a:pPr>
            <a:r>
              <a:rPr lang="de-DE" sz="1900" dirty="0">
                <a:solidFill>
                  <a:schemeClr val="bg1"/>
                </a:solidFill>
                <a:latin typeface="Avenir Book"/>
              </a:rPr>
              <a:t>Schutz auch vor Gedächtnisleistung</a:t>
            </a:r>
          </a:p>
          <a:p>
            <a:pPr marL="357188" indent="-357188">
              <a:buClr>
                <a:schemeClr val="bg1"/>
              </a:buClr>
            </a:pPr>
            <a:r>
              <a:rPr lang="de-DE" sz="1900" dirty="0">
                <a:solidFill>
                  <a:srgbClr val="1FEEFF"/>
                </a:solidFill>
                <a:latin typeface="Avenir Book"/>
              </a:rPr>
              <a:t>Nachteil: teuer! (Karenzentschädigung)</a:t>
            </a:r>
          </a:p>
        </p:txBody>
      </p:sp>
      <p:sp>
        <p:nvSpPr>
          <p:cNvPr id="11" name="Textplatzhalter 8">
            <a:extLst>
              <a:ext uri="{FF2B5EF4-FFF2-40B4-BE49-F238E27FC236}">
                <a16:creationId xmlns:a16="http://schemas.microsoft.com/office/drawing/2014/main" id="{186B3A7A-BB53-177F-1668-E39C7246B0BD}"/>
              </a:ext>
            </a:extLst>
          </p:cNvPr>
          <p:cNvSpPr>
            <a:spLocks noGrp="1"/>
          </p:cNvSpPr>
          <p:nvPr/>
        </p:nvSpPr>
        <p:spPr>
          <a:xfrm>
            <a:off x="8015785" y="1831848"/>
            <a:ext cx="3204290" cy="731837"/>
          </a:xfrm>
          <a:prstGeom prst="rect">
            <a:avLst/>
          </a:prstGeom>
          <a:solidFill>
            <a:schemeClr val="tx1"/>
          </a:solidFill>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Clr>
                <a:srgbClr val="B90064"/>
              </a:buClr>
              <a:buFont typeface="Wingdings" panose="05000000000000000000" pitchFamily="2" charset="2"/>
              <a:buNone/>
              <a:defRPr sz="1800" b="1" kern="1200">
                <a:solidFill>
                  <a:schemeClr val="bg1"/>
                </a:solidFill>
                <a:latin typeface="+mn-lt"/>
                <a:ea typeface="+mn-ea"/>
                <a:cs typeface="+mn-cs"/>
              </a:defRPr>
            </a:lvl1pPr>
            <a:lvl2pPr marL="874713" indent="-271463" algn="l" defTabSz="914400" rtl="0" eaLnBrk="1" latinLnBrk="0" hangingPunct="1">
              <a:lnSpc>
                <a:spcPct val="90000"/>
              </a:lnSpc>
              <a:spcBef>
                <a:spcPts val="500"/>
              </a:spcBef>
              <a:buClr>
                <a:srgbClr val="B90064"/>
              </a:buClr>
              <a:buFont typeface="Wingdings" panose="05000000000000000000" pitchFamily="2" charset="2"/>
              <a:buChar char="§"/>
              <a:defRPr sz="2400" kern="1200">
                <a:solidFill>
                  <a:schemeClr val="tx1"/>
                </a:solidFill>
                <a:latin typeface="+mn-lt"/>
                <a:ea typeface="+mn-ea"/>
                <a:cs typeface="+mn-cs"/>
              </a:defRPr>
            </a:lvl2pPr>
            <a:lvl3pPr marL="1216025" indent="-201613" algn="l" defTabSz="914400" rtl="0" eaLnBrk="1" latinLnBrk="0" hangingPunct="1">
              <a:lnSpc>
                <a:spcPct val="90000"/>
              </a:lnSpc>
              <a:spcBef>
                <a:spcPts val="500"/>
              </a:spcBef>
              <a:buClr>
                <a:srgbClr val="B90064"/>
              </a:buClr>
              <a:buFont typeface="Calibri" panose="020F0502020204030204" pitchFamily="34" charset="0"/>
              <a:buChar char="▫"/>
              <a:defRPr sz="2000" kern="1200">
                <a:solidFill>
                  <a:schemeClr val="tx1"/>
                </a:solidFill>
                <a:latin typeface="+mn-lt"/>
                <a:ea typeface="+mn-ea"/>
                <a:cs typeface="+mn-cs"/>
              </a:defRPr>
            </a:lvl3pPr>
            <a:lvl4pPr marL="1497013" indent="-180975" algn="l" defTabSz="914400" rtl="0" eaLnBrk="1" latinLnBrk="0" hangingPunct="1">
              <a:lnSpc>
                <a:spcPct val="90000"/>
              </a:lnSpc>
              <a:spcBef>
                <a:spcPts val="500"/>
              </a:spcBef>
              <a:buClr>
                <a:srgbClr val="B90064"/>
              </a:buClr>
              <a:buFont typeface="Calibri" panose="020F0502020204030204" pitchFamily="34" charset="0"/>
              <a:buChar char="▫"/>
              <a:defRPr sz="1800" kern="1200">
                <a:solidFill>
                  <a:schemeClr val="tx1"/>
                </a:solidFill>
                <a:latin typeface="+mn-lt"/>
                <a:ea typeface="+mn-ea"/>
                <a:cs typeface="+mn-cs"/>
              </a:defRPr>
            </a:lvl4pPr>
            <a:lvl5pPr marL="1798638" indent="-228600" algn="l" defTabSz="914400" rtl="0" eaLnBrk="1" latinLnBrk="0" hangingPunct="1">
              <a:lnSpc>
                <a:spcPct val="90000"/>
              </a:lnSpc>
              <a:spcBef>
                <a:spcPts val="500"/>
              </a:spcBef>
              <a:buClr>
                <a:srgbClr val="B90064"/>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2000" dirty="0">
                <a:latin typeface="Avenir Book"/>
              </a:rPr>
              <a:t>Längere Kündigungsfristen</a:t>
            </a:r>
          </a:p>
        </p:txBody>
      </p:sp>
      <p:sp>
        <p:nvSpPr>
          <p:cNvPr id="12" name="Textplatzhalter 9">
            <a:extLst>
              <a:ext uri="{FF2B5EF4-FFF2-40B4-BE49-F238E27FC236}">
                <a16:creationId xmlns:a16="http://schemas.microsoft.com/office/drawing/2014/main" id="{E8EE0033-FF35-7518-090B-C888938CA0A5}"/>
              </a:ext>
            </a:extLst>
          </p:cNvPr>
          <p:cNvSpPr>
            <a:spLocks noGrp="1"/>
          </p:cNvSpPr>
          <p:nvPr/>
        </p:nvSpPr>
        <p:spPr>
          <a:xfrm>
            <a:off x="8015785" y="2697035"/>
            <a:ext cx="3204290" cy="3343275"/>
          </a:xfrm>
          <a:prstGeom prst="rect">
            <a:avLst/>
          </a:prstGeom>
          <a:solidFill>
            <a:srgbClr val="0B1220"/>
          </a:solidFill>
        </p:spPr>
        <p:txBody>
          <a:bodyPr vert="horz" lIns="91440" tIns="82800" rIns="91440" bIns="82800" rtlCol="0">
            <a:noAutofit/>
          </a:bodyPr>
          <a:lstStyle>
            <a:lvl1pPr marL="171450" indent="-171450" algn="l" defTabSz="914400" rtl="0" eaLnBrk="1" latinLnBrk="0" hangingPunct="1">
              <a:lnSpc>
                <a:spcPct val="90000"/>
              </a:lnSpc>
              <a:spcBef>
                <a:spcPts val="1000"/>
              </a:spcBef>
              <a:buClr>
                <a:srgbClr val="B90064"/>
              </a:buClr>
              <a:buFont typeface="Wingdings" panose="05000000000000000000" pitchFamily="2" charset="2"/>
              <a:buChar char="§"/>
              <a:defRPr sz="1800" kern="1200">
                <a:solidFill>
                  <a:schemeClr val="tx1"/>
                </a:solidFill>
                <a:latin typeface="+mn-lt"/>
                <a:ea typeface="+mn-ea"/>
                <a:cs typeface="+mn-cs"/>
              </a:defRPr>
            </a:lvl1pPr>
            <a:lvl2pPr marL="874713" indent="-271463" algn="l" defTabSz="914400" rtl="0" eaLnBrk="1" latinLnBrk="0" hangingPunct="1">
              <a:lnSpc>
                <a:spcPct val="90000"/>
              </a:lnSpc>
              <a:spcBef>
                <a:spcPts val="500"/>
              </a:spcBef>
              <a:buClr>
                <a:srgbClr val="B90064"/>
              </a:buClr>
              <a:buFont typeface="Wingdings" panose="05000000000000000000" pitchFamily="2" charset="2"/>
              <a:buChar char="§"/>
              <a:defRPr sz="2400" kern="1200">
                <a:solidFill>
                  <a:schemeClr val="tx1"/>
                </a:solidFill>
                <a:latin typeface="+mn-lt"/>
                <a:ea typeface="+mn-ea"/>
                <a:cs typeface="+mn-cs"/>
              </a:defRPr>
            </a:lvl2pPr>
            <a:lvl3pPr marL="1216025" indent="-201613" algn="l" defTabSz="914400" rtl="0" eaLnBrk="1" latinLnBrk="0" hangingPunct="1">
              <a:lnSpc>
                <a:spcPct val="90000"/>
              </a:lnSpc>
              <a:spcBef>
                <a:spcPts val="500"/>
              </a:spcBef>
              <a:buClr>
                <a:srgbClr val="B90064"/>
              </a:buClr>
              <a:buFont typeface="Calibri" panose="020F0502020204030204" pitchFamily="34" charset="0"/>
              <a:buChar char="▫"/>
              <a:defRPr sz="2000" kern="1200">
                <a:solidFill>
                  <a:schemeClr val="tx1"/>
                </a:solidFill>
                <a:latin typeface="+mn-lt"/>
                <a:ea typeface="+mn-ea"/>
                <a:cs typeface="+mn-cs"/>
              </a:defRPr>
            </a:lvl3pPr>
            <a:lvl4pPr marL="1497013" indent="-180975" algn="l" defTabSz="914400" rtl="0" eaLnBrk="1" latinLnBrk="0" hangingPunct="1">
              <a:lnSpc>
                <a:spcPct val="90000"/>
              </a:lnSpc>
              <a:spcBef>
                <a:spcPts val="500"/>
              </a:spcBef>
              <a:buClr>
                <a:srgbClr val="B90064"/>
              </a:buClr>
              <a:buFont typeface="Calibri" panose="020F0502020204030204" pitchFamily="34" charset="0"/>
              <a:buChar char="▫"/>
              <a:defRPr sz="1800" kern="1200">
                <a:solidFill>
                  <a:schemeClr val="tx1"/>
                </a:solidFill>
                <a:latin typeface="+mn-lt"/>
                <a:ea typeface="+mn-ea"/>
                <a:cs typeface="+mn-cs"/>
              </a:defRPr>
            </a:lvl4pPr>
            <a:lvl5pPr marL="1798638" indent="-228600" algn="l" defTabSz="914400" rtl="0" eaLnBrk="1" latinLnBrk="0" hangingPunct="1">
              <a:lnSpc>
                <a:spcPct val="90000"/>
              </a:lnSpc>
              <a:spcBef>
                <a:spcPts val="500"/>
              </a:spcBef>
              <a:buClr>
                <a:srgbClr val="B90064"/>
              </a:buClr>
              <a:buFont typeface="Calibri" panose="020F050202020403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7188" indent="-357188">
              <a:buClr>
                <a:schemeClr val="bg1"/>
              </a:buClr>
            </a:pPr>
            <a:r>
              <a:rPr lang="de-DE" sz="1900" dirty="0">
                <a:solidFill>
                  <a:schemeClr val="bg1"/>
                </a:solidFill>
                <a:latin typeface="Avenir Book"/>
              </a:rPr>
              <a:t>Vertragliches Wettbewerbsverbot </a:t>
            </a:r>
          </a:p>
          <a:p>
            <a:pPr marL="357188" indent="-357188">
              <a:buClr>
                <a:schemeClr val="bg1"/>
              </a:buClr>
            </a:pPr>
            <a:r>
              <a:rPr lang="de-DE" sz="1900" dirty="0">
                <a:solidFill>
                  <a:schemeClr val="bg1"/>
                </a:solidFill>
                <a:latin typeface="Avenir Book"/>
              </a:rPr>
              <a:t>Vorteil: ggf. sicherer</a:t>
            </a:r>
          </a:p>
          <a:p>
            <a:pPr marL="357188" indent="-357188">
              <a:buClr>
                <a:schemeClr val="bg1"/>
              </a:buClr>
            </a:pPr>
            <a:r>
              <a:rPr lang="de-DE" sz="1900" dirty="0">
                <a:solidFill>
                  <a:srgbClr val="1FEEFF"/>
                </a:solidFill>
                <a:latin typeface="Avenir Book"/>
              </a:rPr>
              <a:t>Nachteile:</a:t>
            </a:r>
          </a:p>
          <a:p>
            <a:pPr lvl="1">
              <a:lnSpc>
                <a:spcPct val="110000"/>
              </a:lnSpc>
              <a:spcAft>
                <a:spcPts val="600"/>
              </a:spcAft>
              <a:buClr>
                <a:schemeClr val="bg1"/>
              </a:buClr>
              <a:buFont typeface="Symbol" panose="05050102010706020507" pitchFamily="18" charset="2"/>
              <a:buChar char="-"/>
            </a:pPr>
            <a:r>
              <a:rPr lang="de-DE" sz="1900" dirty="0">
                <a:solidFill>
                  <a:srgbClr val="1FEEFF"/>
                </a:solidFill>
                <a:latin typeface="Avenir Book"/>
              </a:rPr>
              <a:t>Teuer (reguläre Vergütung)</a:t>
            </a:r>
          </a:p>
          <a:p>
            <a:pPr lvl="1">
              <a:lnSpc>
                <a:spcPct val="110000"/>
              </a:lnSpc>
              <a:spcAft>
                <a:spcPts val="600"/>
              </a:spcAft>
              <a:buClr>
                <a:schemeClr val="bg1"/>
              </a:buClr>
              <a:buFont typeface="Symbol" panose="05050102010706020507" pitchFamily="18" charset="2"/>
              <a:buChar char="-"/>
            </a:pPr>
            <a:r>
              <a:rPr lang="de-DE" sz="1900" dirty="0">
                <a:solidFill>
                  <a:srgbClr val="1FEEFF"/>
                </a:solidFill>
                <a:latin typeface="Avenir Book"/>
              </a:rPr>
              <a:t>Nicht zielführend bei Mitarbeitern in Schlüsselfunktion</a:t>
            </a:r>
          </a:p>
        </p:txBody>
      </p:sp>
    </p:spTree>
    <p:extLst>
      <p:ext uri="{BB962C8B-B14F-4D97-AF65-F5344CB8AC3E}">
        <p14:creationId xmlns:p14="http://schemas.microsoft.com/office/powerpoint/2010/main" val="280368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E99B5-FD11-ADC3-B606-C85C80311B1C}"/>
            </a:ext>
          </a:extLst>
        </p:cNvPr>
        <p:cNvGrpSpPr/>
        <p:nvPr/>
      </p:nvGrpSpPr>
      <p:grpSpPr>
        <a:xfrm>
          <a:off x="0" y="0"/>
          <a:ext cx="0" cy="0"/>
          <a:chOff x="0" y="0"/>
          <a:chExt cx="0" cy="0"/>
        </a:xfrm>
      </p:grpSpPr>
      <p:sp>
        <p:nvSpPr>
          <p:cNvPr id="20" name="Rechteck: abgerundete Ecken 19">
            <a:extLst>
              <a:ext uri="{FF2B5EF4-FFF2-40B4-BE49-F238E27FC236}">
                <a16:creationId xmlns:a16="http://schemas.microsoft.com/office/drawing/2014/main" id="{245C1C6D-02EA-4B14-B044-93585F50E9AD}"/>
              </a:ext>
            </a:extLst>
          </p:cNvPr>
          <p:cNvSpPr/>
          <p:nvPr/>
        </p:nvSpPr>
        <p:spPr>
          <a:xfrm>
            <a:off x="3694588" y="2264834"/>
            <a:ext cx="6172200" cy="464820"/>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endParaRPr lang="de-DE" b="1" dirty="0">
              <a:solidFill>
                <a:srgbClr val="0B1220"/>
              </a:solidFill>
            </a:endParaRPr>
          </a:p>
        </p:txBody>
      </p:sp>
      <p:sp>
        <p:nvSpPr>
          <p:cNvPr id="21" name="Rechteck: abgerundete Ecken 20">
            <a:extLst>
              <a:ext uri="{FF2B5EF4-FFF2-40B4-BE49-F238E27FC236}">
                <a16:creationId xmlns:a16="http://schemas.microsoft.com/office/drawing/2014/main" id="{B5E4118B-4297-BF1C-EF3A-D418FD152DA3}"/>
              </a:ext>
            </a:extLst>
          </p:cNvPr>
          <p:cNvSpPr/>
          <p:nvPr/>
        </p:nvSpPr>
        <p:spPr>
          <a:xfrm>
            <a:off x="4239418" y="1748577"/>
            <a:ext cx="6172200" cy="464820"/>
          </a:xfrm>
          <a:prstGeom prst="round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de-DE" b="1" dirty="0">
                <a:solidFill>
                  <a:srgbClr val="0B1220"/>
                </a:solidFill>
              </a:rPr>
              <a:t>Weltweit</a:t>
            </a:r>
          </a:p>
        </p:txBody>
      </p:sp>
      <p:sp>
        <p:nvSpPr>
          <p:cNvPr id="19" name="Rechteck: abgerundete Ecken 18">
            <a:extLst>
              <a:ext uri="{FF2B5EF4-FFF2-40B4-BE49-F238E27FC236}">
                <a16:creationId xmlns:a16="http://schemas.microsoft.com/office/drawing/2014/main" id="{4723FF17-2400-4C9C-3A20-894B28940322}"/>
              </a:ext>
            </a:extLst>
          </p:cNvPr>
          <p:cNvSpPr/>
          <p:nvPr/>
        </p:nvSpPr>
        <p:spPr>
          <a:xfrm>
            <a:off x="1740852" y="2260604"/>
            <a:ext cx="6172200" cy="464820"/>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b="1" dirty="0">
                <a:solidFill>
                  <a:srgbClr val="0B1220"/>
                </a:solidFill>
              </a:rPr>
              <a:t>EU-weit</a:t>
            </a:r>
          </a:p>
        </p:txBody>
      </p:sp>
      <p:sp>
        <p:nvSpPr>
          <p:cNvPr id="18" name="Rechteck: abgerundete Ecken 17">
            <a:extLst>
              <a:ext uri="{FF2B5EF4-FFF2-40B4-BE49-F238E27FC236}">
                <a16:creationId xmlns:a16="http://schemas.microsoft.com/office/drawing/2014/main" id="{FC6B5E5D-C324-8724-863F-74B3527D348C}"/>
              </a:ext>
            </a:extLst>
          </p:cNvPr>
          <p:cNvSpPr/>
          <p:nvPr/>
        </p:nvSpPr>
        <p:spPr>
          <a:xfrm>
            <a:off x="1153318" y="1752180"/>
            <a:ext cx="6172200" cy="464820"/>
          </a:xfrm>
          <a:prstGeom prst="round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e-DE" b="1" dirty="0">
              <a:solidFill>
                <a:srgbClr val="0B1220"/>
              </a:solidFill>
            </a:endParaRPr>
          </a:p>
        </p:txBody>
      </p:sp>
      <p:sp>
        <p:nvSpPr>
          <p:cNvPr id="2" name="Textplatzhalter 1">
            <a:extLst>
              <a:ext uri="{FF2B5EF4-FFF2-40B4-BE49-F238E27FC236}">
                <a16:creationId xmlns:a16="http://schemas.microsoft.com/office/drawing/2014/main" id="{55036A5D-686F-98F5-10C7-6412F6615BAA}"/>
              </a:ext>
            </a:extLst>
          </p:cNvPr>
          <p:cNvSpPr>
            <a:spLocks noGrp="1"/>
          </p:cNvSpPr>
          <p:nvPr>
            <p:ph type="body" sz="quarter" idx="11"/>
          </p:nvPr>
        </p:nvSpPr>
        <p:spPr>
          <a:xfrm>
            <a:off x="1209040" y="817329"/>
            <a:ext cx="10486774" cy="485060"/>
          </a:xfrm>
        </p:spPr>
        <p:txBody>
          <a:bodyPr/>
          <a:lstStyle/>
          <a:p>
            <a:r>
              <a:rPr lang="de-DE" sz="2400" b="1" dirty="0"/>
              <a:t>Internationale Aspekte</a:t>
            </a:r>
          </a:p>
          <a:p>
            <a:r>
              <a:rPr lang="de-DE" sz="2400" dirty="0"/>
              <a:t>Grenzüberschreitender Geheimnisschutz</a:t>
            </a:r>
          </a:p>
        </p:txBody>
      </p:sp>
      <p:sp>
        <p:nvSpPr>
          <p:cNvPr id="4" name="Textplatzhalter 3">
            <a:extLst>
              <a:ext uri="{FF2B5EF4-FFF2-40B4-BE49-F238E27FC236}">
                <a16:creationId xmlns:a16="http://schemas.microsoft.com/office/drawing/2014/main" id="{8A679445-56D3-F1AE-5315-0D20513B21E8}"/>
              </a:ext>
            </a:extLst>
          </p:cNvPr>
          <p:cNvSpPr>
            <a:spLocks noGrp="1"/>
          </p:cNvSpPr>
          <p:nvPr>
            <p:ph type="body" sz="quarter" idx="13"/>
          </p:nvPr>
        </p:nvSpPr>
        <p:spPr/>
        <p:txBody>
          <a:bodyPr/>
          <a:lstStyle/>
          <a:p>
            <a:r>
              <a:rPr lang="de-DE" sz="2400" b="1" dirty="0"/>
              <a:t>VIII.</a:t>
            </a:r>
          </a:p>
        </p:txBody>
      </p:sp>
      <p:sp>
        <p:nvSpPr>
          <p:cNvPr id="7" name="Textplatzhalter 6">
            <a:extLst>
              <a:ext uri="{FF2B5EF4-FFF2-40B4-BE49-F238E27FC236}">
                <a16:creationId xmlns:a16="http://schemas.microsoft.com/office/drawing/2014/main" id="{B756769F-AB6C-DAA1-9C08-815DC635D230}"/>
              </a:ext>
            </a:extLst>
          </p:cNvPr>
          <p:cNvSpPr>
            <a:spLocks noGrp="1"/>
          </p:cNvSpPr>
          <p:nvPr>
            <p:ph type="body" sz="quarter" idx="10"/>
          </p:nvPr>
        </p:nvSpPr>
        <p:spPr/>
        <p:txBody>
          <a:bodyPr/>
          <a:lstStyle/>
          <a:p>
            <a:r>
              <a:rPr lang="de-DE" dirty="0"/>
              <a:t>Schutz von Geschäftsgeheimnissen – Dr. Anne-Kathrin </a:t>
            </a:r>
            <a:r>
              <a:rPr lang="de-DE" dirty="0" err="1"/>
              <a:t>Bertke</a:t>
            </a:r>
            <a:endParaRPr lang="de-DE" dirty="0"/>
          </a:p>
          <a:p>
            <a:endParaRPr lang="de-DE" dirty="0"/>
          </a:p>
        </p:txBody>
      </p:sp>
      <p:sp>
        <p:nvSpPr>
          <p:cNvPr id="3" name="Textplatzhalter 4">
            <a:extLst>
              <a:ext uri="{FF2B5EF4-FFF2-40B4-BE49-F238E27FC236}">
                <a16:creationId xmlns:a16="http://schemas.microsoft.com/office/drawing/2014/main" id="{FF0B64ED-6CD2-481D-499C-09307A9C01D3}"/>
              </a:ext>
            </a:extLst>
          </p:cNvPr>
          <p:cNvSpPr txBox="1">
            <a:spLocks/>
          </p:cNvSpPr>
          <p:nvPr/>
        </p:nvSpPr>
        <p:spPr>
          <a:xfrm>
            <a:off x="289911" y="1862878"/>
            <a:ext cx="11530613" cy="4021131"/>
          </a:xfrm>
          <a:prstGeom prst="rect">
            <a:avLst/>
          </a:prstGeom>
          <a:ln>
            <a:noFill/>
          </a:ln>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3" indent="0">
              <a:lnSpc>
                <a:spcPct val="100000"/>
              </a:lnSpc>
              <a:buClr>
                <a:srgbClr val="1FEEFF"/>
              </a:buClr>
              <a:buNone/>
            </a:pPr>
            <a:r>
              <a:rPr lang="de-DE" sz="2000" dirty="0">
                <a:latin typeface="Avenir Medium" panose="02000503020000020003"/>
                <a:ea typeface="Relais Display" pitchFamily="50" charset="0"/>
                <a:cs typeface="Relais Display" pitchFamily="50" charset="0"/>
                <a:sym typeface="Wingdings" panose="05000000000000000000" pitchFamily="2" charset="2"/>
              </a:rPr>
              <a:t>	</a:t>
            </a:r>
          </a:p>
          <a:p>
            <a:pPr lvl="1" indent="0">
              <a:lnSpc>
                <a:spcPct val="100000"/>
              </a:lnSpc>
              <a:buClr>
                <a:srgbClr val="1FEEFF"/>
              </a:buClr>
              <a:buNone/>
            </a:pPr>
            <a:r>
              <a:rPr lang="de-DE" sz="2600" dirty="0">
                <a:latin typeface="Avenir Medium" panose="02000503020000020003"/>
                <a:ea typeface="Relais Display" pitchFamily="50" charset="0"/>
                <a:cs typeface="Relais Display" pitchFamily="50" charset="0"/>
                <a:sym typeface="Wingdings" panose="05000000000000000000" pitchFamily="2" charset="2"/>
              </a:rPr>
              <a:t>	</a:t>
            </a:r>
            <a:endParaRPr lang="de-DE" sz="2600" dirty="0">
              <a:latin typeface="Relais Display" pitchFamily="50" charset="0"/>
              <a:ea typeface="Relais Display" pitchFamily="50" charset="0"/>
              <a:cs typeface="Relais Display" pitchFamily="50" charset="0"/>
              <a:sym typeface="Wingdings" panose="05000000000000000000" pitchFamily="2" charset="2"/>
            </a:endParaRPr>
          </a:p>
          <a:p>
            <a:pPr marL="1143000" lvl="1" indent="-457200">
              <a:lnSpc>
                <a:spcPct val="100000"/>
              </a:lnSpc>
              <a:buFont typeface="Symbol" panose="05050102010706020507" pitchFamily="18" charset="2"/>
              <a:buChar cha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1143000" lvl="1" indent="-457200">
              <a:lnSpc>
                <a:spcPct val="100000"/>
              </a:lnSpc>
              <a:buFont typeface="Symbol" panose="05050102010706020507" pitchFamily="18" charset="2"/>
              <a:buChar char="-"/>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285750" indent="-285750">
              <a:lnSpc>
                <a:spcPct val="100000"/>
              </a:lnSpc>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285750" indent="-285750">
              <a:lnSpc>
                <a:spcPct val="100000"/>
              </a:lnSpc>
            </a:pPr>
            <a:endParaRPr lang="de-DE" sz="1000" dirty="0">
              <a:latin typeface="Relais Display" pitchFamily="50" charset="0"/>
              <a:ea typeface="Relais Display" pitchFamily="50" charset="0"/>
              <a:cs typeface="Relais Display" pitchFamily="50" charset="0"/>
              <a:sym typeface="Wingdings" panose="05000000000000000000" pitchFamily="2" charset="2"/>
            </a:endParaRPr>
          </a:p>
          <a:p>
            <a:pPr marL="971550" lvl="1" indent="-285750">
              <a:lnSpc>
                <a:spcPct val="100000"/>
              </a:lnSpc>
            </a:pPr>
            <a:endParaRPr lang="de-DE" sz="1800" dirty="0">
              <a:latin typeface="Relais Display" pitchFamily="50" charset="0"/>
              <a:ea typeface="Relais Display" pitchFamily="50" charset="0"/>
              <a:cs typeface="Relais Display" pitchFamily="50" charset="0"/>
              <a:sym typeface="Wingdings" panose="05000000000000000000" pitchFamily="2" charset="2"/>
            </a:endParaRPr>
          </a:p>
          <a:p>
            <a:pPr marL="1143000" lvl="1" indent="-457200">
              <a:lnSpc>
                <a:spcPct val="100000"/>
              </a:lnSpc>
              <a:buFont typeface="Symbol" panose="05050102010706020507" pitchFamily="18" charset="2"/>
              <a:buChar char="-"/>
            </a:pPr>
            <a:endParaRPr lang="de-DE" sz="2600" dirty="0">
              <a:latin typeface="Relais Display" pitchFamily="50" charset="0"/>
              <a:ea typeface="Relais Display" pitchFamily="50" charset="0"/>
              <a:cs typeface="Relais Display" pitchFamily="50" charset="0"/>
              <a:sym typeface="Wingdings" panose="05000000000000000000" pitchFamily="2" charset="2"/>
            </a:endParaRPr>
          </a:p>
          <a:p>
            <a:pPr marL="971550" lvl="1" indent="-285750">
              <a:lnSpc>
                <a:spcPct val="100000"/>
              </a:lnSpc>
            </a:pPr>
            <a:endParaRPr lang="de-DE" sz="26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5" name="Foliennummernplatzhalter 4">
            <a:extLst>
              <a:ext uri="{FF2B5EF4-FFF2-40B4-BE49-F238E27FC236}">
                <a16:creationId xmlns:a16="http://schemas.microsoft.com/office/drawing/2014/main" id="{04986D28-624E-7EFC-3A71-58A1407A64B2}"/>
              </a:ext>
            </a:extLst>
          </p:cNvPr>
          <p:cNvSpPr>
            <a:spLocks noGrp="1"/>
          </p:cNvSpPr>
          <p:nvPr>
            <p:ph type="sldNum" sz="quarter" idx="16"/>
          </p:nvPr>
        </p:nvSpPr>
        <p:spPr/>
        <p:txBody>
          <a:bodyPr/>
          <a:lstStyle/>
          <a:p>
            <a:fld id="{9FE4A349-450C-40F8-8283-37388BA989E7}" type="slidenum">
              <a:rPr lang="de-DE" smtClean="0"/>
              <a:t>45</a:t>
            </a:fld>
            <a:endParaRPr lang="de-DE" dirty="0"/>
          </a:p>
        </p:txBody>
      </p:sp>
      <p:pic>
        <p:nvPicPr>
          <p:cNvPr id="8" name="Grafik 7" descr="Europa mit einfarbiger Füllung">
            <a:extLst>
              <a:ext uri="{FF2B5EF4-FFF2-40B4-BE49-F238E27FC236}">
                <a16:creationId xmlns:a16="http://schemas.microsoft.com/office/drawing/2014/main" id="{2F8EFDA6-4893-BA18-B162-D7073A9BF9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8036" y="2540848"/>
            <a:ext cx="4317152" cy="4317152"/>
          </a:xfrm>
          <a:prstGeom prst="rect">
            <a:avLst/>
          </a:prstGeom>
        </p:spPr>
      </p:pic>
      <p:sp>
        <p:nvSpPr>
          <p:cNvPr id="16" name="Rechteck: abgerundete Ecken 15">
            <a:extLst>
              <a:ext uri="{FF2B5EF4-FFF2-40B4-BE49-F238E27FC236}">
                <a16:creationId xmlns:a16="http://schemas.microsoft.com/office/drawing/2014/main" id="{4AAB4338-4100-1317-9D1D-0A2F6107151B}"/>
              </a:ext>
            </a:extLst>
          </p:cNvPr>
          <p:cNvSpPr/>
          <p:nvPr/>
        </p:nvSpPr>
        <p:spPr>
          <a:xfrm>
            <a:off x="3211512" y="2264834"/>
            <a:ext cx="5410200" cy="464820"/>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a:t>Trade Secrets </a:t>
            </a:r>
            <a:r>
              <a:rPr lang="de-DE" b="1" dirty="0" err="1"/>
              <a:t>Directive</a:t>
            </a:r>
            <a:r>
              <a:rPr lang="de-DE" b="1" dirty="0"/>
              <a:t> (RL 2016/943)</a:t>
            </a:r>
          </a:p>
        </p:txBody>
      </p:sp>
      <p:sp>
        <p:nvSpPr>
          <p:cNvPr id="17" name="Rechteck: abgerundete Ecken 16">
            <a:extLst>
              <a:ext uri="{FF2B5EF4-FFF2-40B4-BE49-F238E27FC236}">
                <a16:creationId xmlns:a16="http://schemas.microsoft.com/office/drawing/2014/main" id="{1A86F14A-8F0F-4F77-A381-3EA466DBAF2D}"/>
              </a:ext>
            </a:extLst>
          </p:cNvPr>
          <p:cNvSpPr/>
          <p:nvPr/>
        </p:nvSpPr>
        <p:spPr>
          <a:xfrm>
            <a:off x="2830512" y="1752180"/>
            <a:ext cx="6172200" cy="464820"/>
          </a:xfrm>
          <a:prstGeom prst="roundRect">
            <a:avLst/>
          </a:prstGeom>
          <a:solidFill>
            <a:srgbClr val="0405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a:t>TRIPS-Abkommen (WTO)</a:t>
            </a:r>
          </a:p>
        </p:txBody>
      </p:sp>
      <p:sp>
        <p:nvSpPr>
          <p:cNvPr id="32" name="Textfeld 31">
            <a:extLst>
              <a:ext uri="{FF2B5EF4-FFF2-40B4-BE49-F238E27FC236}">
                <a16:creationId xmlns:a16="http://schemas.microsoft.com/office/drawing/2014/main" id="{60FEDDF5-785B-91B2-657D-6DA5B6E6FBBD}"/>
              </a:ext>
            </a:extLst>
          </p:cNvPr>
          <p:cNvSpPr txBox="1"/>
          <p:nvPr/>
        </p:nvSpPr>
        <p:spPr>
          <a:xfrm>
            <a:off x="405197" y="3227112"/>
            <a:ext cx="2806315" cy="3877985"/>
          </a:xfrm>
          <a:prstGeom prst="rect">
            <a:avLst/>
          </a:prstGeom>
          <a:noFill/>
        </p:spPr>
        <p:txBody>
          <a:bodyPr wrap="square" rtlCol="0">
            <a:spAutoFit/>
          </a:bodyPr>
          <a:lstStyle/>
          <a:p>
            <a:pPr algn="ctr"/>
            <a:r>
              <a:rPr lang="de-DE" b="1" dirty="0"/>
              <a:t>TRIPS</a:t>
            </a:r>
          </a:p>
          <a:p>
            <a:pPr marL="285750" indent="-285750">
              <a:buFont typeface="Arial" panose="020B0604020202020204" pitchFamily="34" charset="0"/>
              <a:buChar char="•"/>
            </a:pPr>
            <a:r>
              <a:rPr lang="de-DE" sz="1400" dirty="0"/>
              <a:t>Sorgt in allen (WHO-)Ländern für ein Mindestniveau an Schutz</a:t>
            </a:r>
          </a:p>
          <a:p>
            <a:pPr marL="285750" indent="-285750">
              <a:buFont typeface="Arial" panose="020B0604020202020204" pitchFamily="34" charset="0"/>
              <a:buChar char="•"/>
            </a:pPr>
            <a:r>
              <a:rPr lang="de-DE" sz="1400" dirty="0"/>
              <a:t>EU ist gebunden </a:t>
            </a:r>
            <a:r>
              <a:rPr lang="de-DE" sz="1400" dirty="0" err="1"/>
              <a:t>iS</a:t>
            </a:r>
            <a:r>
              <a:rPr lang="de-DE" sz="1400" dirty="0"/>
              <a:t>. völkerrechtlichen Vertrags</a:t>
            </a:r>
          </a:p>
          <a:p>
            <a:pPr marL="285750" indent="-285750">
              <a:buFont typeface="Arial" panose="020B0604020202020204" pitchFamily="34" charset="0"/>
              <a:buChar char="•"/>
            </a:pPr>
            <a:r>
              <a:rPr lang="de-DE" sz="1400" dirty="0"/>
              <a:t>Begriff „Geschäftsgeheimnis“ weitestgehend identisch</a:t>
            </a:r>
          </a:p>
          <a:p>
            <a:pPr marL="285750" indent="-285750">
              <a:buFont typeface="Arial" panose="020B0604020202020204" pitchFamily="34" charset="0"/>
              <a:buChar char="•"/>
            </a:pPr>
            <a:r>
              <a:rPr lang="de-DE" sz="1400" dirty="0"/>
              <a:t>Länder sorgen selbst für Umsetzung</a:t>
            </a:r>
          </a:p>
          <a:p>
            <a:pPr marL="285750" indent="-285750">
              <a:buFont typeface="Arial" panose="020B0604020202020204" pitchFamily="34" charset="0"/>
              <a:buChar char="•"/>
            </a:pPr>
            <a:r>
              <a:rPr lang="de-DE" sz="1400" dirty="0"/>
              <a:t>Bei Streit (zwischen Staaten): WHO-Schiedsgericht (DSB)</a:t>
            </a:r>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endParaRPr lang="de-DE" sz="1400" dirty="0"/>
          </a:p>
          <a:p>
            <a:pPr marL="285750" indent="-285750">
              <a:buFont typeface="Arial" panose="020B0604020202020204" pitchFamily="34" charset="0"/>
              <a:buChar char="•"/>
            </a:pPr>
            <a:endParaRPr lang="de-DE" sz="1400" dirty="0"/>
          </a:p>
          <a:p>
            <a:r>
              <a:rPr lang="de-DE" dirty="0"/>
              <a:t> </a:t>
            </a:r>
          </a:p>
        </p:txBody>
      </p:sp>
      <p:sp>
        <p:nvSpPr>
          <p:cNvPr id="33" name="Textfeld 32">
            <a:extLst>
              <a:ext uri="{FF2B5EF4-FFF2-40B4-BE49-F238E27FC236}">
                <a16:creationId xmlns:a16="http://schemas.microsoft.com/office/drawing/2014/main" id="{42A9A8A9-602A-F160-ADE2-BFEDADC7859C}"/>
              </a:ext>
            </a:extLst>
          </p:cNvPr>
          <p:cNvSpPr txBox="1"/>
          <p:nvPr/>
        </p:nvSpPr>
        <p:spPr>
          <a:xfrm>
            <a:off x="8621712" y="3227112"/>
            <a:ext cx="3570288" cy="1877437"/>
          </a:xfrm>
          <a:prstGeom prst="rect">
            <a:avLst/>
          </a:prstGeom>
          <a:noFill/>
        </p:spPr>
        <p:txBody>
          <a:bodyPr wrap="square" rtlCol="0">
            <a:spAutoFit/>
          </a:bodyPr>
          <a:lstStyle/>
          <a:p>
            <a:pPr algn="ctr"/>
            <a:r>
              <a:rPr lang="de-DE" b="1" dirty="0" err="1"/>
              <a:t>GeschäftsgeheimnisRL</a:t>
            </a:r>
            <a:endParaRPr lang="de-DE" b="1" dirty="0"/>
          </a:p>
          <a:p>
            <a:pPr marL="285750" indent="-285750">
              <a:buFont typeface="Arial" panose="020B0604020202020204" pitchFamily="34" charset="0"/>
              <a:buChar char="•"/>
            </a:pPr>
            <a:r>
              <a:rPr lang="de-DE" sz="1400" dirty="0"/>
              <a:t>Harmonisiert Begriff und Gewährleistung des </a:t>
            </a:r>
            <a:r>
              <a:rPr lang="de-DE" sz="1400" dirty="0" err="1"/>
              <a:t>GeschG</a:t>
            </a:r>
            <a:endParaRPr lang="de-DE" sz="1400" dirty="0"/>
          </a:p>
          <a:p>
            <a:pPr marL="285750" indent="-285750">
              <a:buFont typeface="Arial" panose="020B0604020202020204" pitchFamily="34" charset="0"/>
              <a:buChar char="•"/>
            </a:pPr>
            <a:r>
              <a:rPr lang="de-DE" sz="1400" dirty="0"/>
              <a:t>Ersetzt bspw.: UWG (Deutschland)</a:t>
            </a:r>
          </a:p>
          <a:p>
            <a:pPr marL="285750" indent="-285750">
              <a:buFont typeface="Arial" panose="020B0604020202020204" pitchFamily="34" charset="0"/>
              <a:buChar char="•"/>
            </a:pPr>
            <a:r>
              <a:rPr lang="de-DE" sz="1400" dirty="0"/>
              <a:t> Nationale Umsetzung: s. Karte</a:t>
            </a:r>
          </a:p>
          <a:p>
            <a:pPr marL="285750" indent="-285750">
              <a:buFont typeface="Arial" panose="020B0604020202020204" pitchFamily="34" charset="0"/>
              <a:buChar char="•"/>
            </a:pPr>
            <a:r>
              <a:rPr lang="de-DE" sz="1400" dirty="0"/>
              <a:t>Trotz Brexit: gilt aufgrund von Übergangsbestimmungen auch in GB</a:t>
            </a:r>
          </a:p>
          <a:p>
            <a:pPr marL="285750" indent="-285750">
              <a:buFont typeface="Arial" panose="020B0604020202020204" pitchFamily="34" charset="0"/>
              <a:buChar char="•"/>
            </a:pPr>
            <a:endParaRPr lang="de-DE" sz="1400" dirty="0"/>
          </a:p>
        </p:txBody>
      </p:sp>
      <p:cxnSp>
        <p:nvCxnSpPr>
          <p:cNvPr id="9" name="Gerader Verbinder 8">
            <a:extLst>
              <a:ext uri="{FF2B5EF4-FFF2-40B4-BE49-F238E27FC236}">
                <a16:creationId xmlns:a16="http://schemas.microsoft.com/office/drawing/2014/main" id="{2AD950A1-E341-BD5F-64B5-D8F2672C8930}"/>
              </a:ext>
            </a:extLst>
          </p:cNvPr>
          <p:cNvCxnSpPr>
            <a:cxnSpLocks/>
            <a:endCxn id="11" idx="2"/>
          </p:cNvCxnSpPr>
          <p:nvPr/>
        </p:nvCxnSpPr>
        <p:spPr>
          <a:xfrm flipH="1" flipV="1">
            <a:off x="4508231" y="3790574"/>
            <a:ext cx="559606" cy="1747341"/>
          </a:xfrm>
          <a:prstGeom prst="line">
            <a:avLst/>
          </a:prstGeom>
          <a:ln>
            <a:solidFill>
              <a:srgbClr val="1FEEFF"/>
            </a:solidFill>
          </a:ln>
        </p:spPr>
        <p:style>
          <a:lnRef idx="2">
            <a:schemeClr val="accent1"/>
          </a:lnRef>
          <a:fillRef idx="0">
            <a:schemeClr val="accent1"/>
          </a:fillRef>
          <a:effectRef idx="1">
            <a:schemeClr val="accent1"/>
          </a:effectRef>
          <a:fontRef idx="minor">
            <a:schemeClr val="tx1"/>
          </a:fontRef>
        </p:style>
      </p:cxnSp>
      <p:cxnSp>
        <p:nvCxnSpPr>
          <p:cNvPr id="25" name="Gerader Verbinder 24">
            <a:extLst>
              <a:ext uri="{FF2B5EF4-FFF2-40B4-BE49-F238E27FC236}">
                <a16:creationId xmlns:a16="http://schemas.microsoft.com/office/drawing/2014/main" id="{F256BD93-FD73-6E29-73FE-4858D3432E93}"/>
              </a:ext>
            </a:extLst>
          </p:cNvPr>
          <p:cNvCxnSpPr>
            <a:cxnSpLocks/>
          </p:cNvCxnSpPr>
          <p:nvPr/>
        </p:nvCxnSpPr>
        <p:spPr>
          <a:xfrm flipH="1" flipV="1">
            <a:off x="4187291" y="3177038"/>
            <a:ext cx="693689" cy="2124706"/>
          </a:xfrm>
          <a:prstGeom prst="line">
            <a:avLst/>
          </a:prstGeom>
          <a:ln>
            <a:solidFill>
              <a:srgbClr val="1FEEFF"/>
            </a:solidFill>
          </a:ln>
        </p:spPr>
        <p:style>
          <a:lnRef idx="2">
            <a:schemeClr val="accent1"/>
          </a:lnRef>
          <a:fillRef idx="0">
            <a:schemeClr val="accent1"/>
          </a:fillRef>
          <a:effectRef idx="1">
            <a:schemeClr val="accent1"/>
          </a:effectRef>
          <a:fontRef idx="minor">
            <a:schemeClr val="tx1"/>
          </a:fontRef>
        </p:style>
      </p:cxnSp>
      <p:sp>
        <p:nvSpPr>
          <p:cNvPr id="27" name="Rechteck 26">
            <a:extLst>
              <a:ext uri="{FF2B5EF4-FFF2-40B4-BE49-F238E27FC236}">
                <a16:creationId xmlns:a16="http://schemas.microsoft.com/office/drawing/2014/main" id="{1D6FE555-62CA-77EE-E13A-DCE063C796ED}"/>
              </a:ext>
            </a:extLst>
          </p:cNvPr>
          <p:cNvSpPr/>
          <p:nvPr/>
        </p:nvSpPr>
        <p:spPr>
          <a:xfrm>
            <a:off x="3800340" y="3408273"/>
            <a:ext cx="1364088" cy="31823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83C8934F-FF54-1C5C-A845-035CD28F5E72}"/>
              </a:ext>
            </a:extLst>
          </p:cNvPr>
          <p:cNvSpPr txBox="1"/>
          <p:nvPr/>
        </p:nvSpPr>
        <p:spPr>
          <a:xfrm>
            <a:off x="3758036" y="3359687"/>
            <a:ext cx="1500389" cy="430887"/>
          </a:xfrm>
          <a:prstGeom prst="rect">
            <a:avLst/>
          </a:prstGeom>
          <a:solidFill>
            <a:schemeClr val="bg1"/>
          </a:solidFill>
        </p:spPr>
        <p:txBody>
          <a:bodyPr wrap="square" rtlCol="0">
            <a:spAutoFit/>
          </a:bodyPr>
          <a:lstStyle/>
          <a:p>
            <a:r>
              <a:rPr lang="de-DE" sz="1100" b="1" dirty="0">
                <a:latin typeface="Relais Display" pitchFamily="50" charset="0"/>
                <a:ea typeface="Relais Display" pitchFamily="50" charset="0"/>
                <a:cs typeface="Relais Display" pitchFamily="50" charset="0"/>
              </a:rPr>
              <a:t>Frankreich</a:t>
            </a:r>
          </a:p>
          <a:p>
            <a:r>
              <a:rPr lang="de-DE" sz="1100" dirty="0" err="1"/>
              <a:t>loi</a:t>
            </a:r>
            <a:r>
              <a:rPr lang="de-DE" sz="1100" dirty="0"/>
              <a:t> </a:t>
            </a:r>
            <a:r>
              <a:rPr lang="de-DE" sz="1100" dirty="0" err="1"/>
              <a:t>secret</a:t>
            </a:r>
            <a:r>
              <a:rPr lang="de-DE" sz="1100" dirty="0"/>
              <a:t> des </a:t>
            </a:r>
            <a:r>
              <a:rPr lang="de-DE" sz="1100" dirty="0" err="1"/>
              <a:t>affaires</a:t>
            </a:r>
            <a:endParaRPr lang="de-DE" sz="1100" dirty="0"/>
          </a:p>
        </p:txBody>
      </p:sp>
      <p:cxnSp>
        <p:nvCxnSpPr>
          <p:cNvPr id="13" name="Gerader Verbinder 12">
            <a:extLst>
              <a:ext uri="{FF2B5EF4-FFF2-40B4-BE49-F238E27FC236}">
                <a16:creationId xmlns:a16="http://schemas.microsoft.com/office/drawing/2014/main" id="{053D1BBA-4C0A-D101-9387-AB2E69F605E5}"/>
              </a:ext>
            </a:extLst>
          </p:cNvPr>
          <p:cNvCxnSpPr>
            <a:cxnSpLocks/>
          </p:cNvCxnSpPr>
          <p:nvPr/>
        </p:nvCxnSpPr>
        <p:spPr>
          <a:xfrm flipH="1" flipV="1">
            <a:off x="4136755" y="4242188"/>
            <a:ext cx="578432" cy="1726614"/>
          </a:xfrm>
          <a:prstGeom prst="line">
            <a:avLst/>
          </a:prstGeom>
          <a:ln>
            <a:solidFill>
              <a:srgbClr val="1FEEFF"/>
            </a:solidFill>
          </a:ln>
        </p:spPr>
        <p:style>
          <a:lnRef idx="2">
            <a:schemeClr val="accent1"/>
          </a:lnRef>
          <a:fillRef idx="0">
            <a:schemeClr val="accent1"/>
          </a:fillRef>
          <a:effectRef idx="1">
            <a:schemeClr val="accent1"/>
          </a:effectRef>
          <a:fontRef idx="minor">
            <a:schemeClr val="tx1"/>
          </a:fontRef>
        </p:style>
      </p:cxnSp>
      <p:sp>
        <p:nvSpPr>
          <p:cNvPr id="23" name="Textfeld 22">
            <a:extLst>
              <a:ext uri="{FF2B5EF4-FFF2-40B4-BE49-F238E27FC236}">
                <a16:creationId xmlns:a16="http://schemas.microsoft.com/office/drawing/2014/main" id="{87A5268E-5A50-B37B-6E3B-6379575E6A14}"/>
              </a:ext>
            </a:extLst>
          </p:cNvPr>
          <p:cNvSpPr txBox="1"/>
          <p:nvPr/>
        </p:nvSpPr>
        <p:spPr>
          <a:xfrm>
            <a:off x="3050146" y="3811301"/>
            <a:ext cx="1500389" cy="600164"/>
          </a:xfrm>
          <a:prstGeom prst="rect">
            <a:avLst/>
          </a:prstGeom>
          <a:noFill/>
        </p:spPr>
        <p:txBody>
          <a:bodyPr wrap="square">
            <a:spAutoFit/>
          </a:bodyPr>
          <a:lstStyle/>
          <a:p>
            <a:r>
              <a:rPr lang="de-DE" sz="1100" b="1" dirty="0">
                <a:latin typeface="Relais Display" pitchFamily="50" charset="0"/>
                <a:ea typeface="Relais Display" pitchFamily="50" charset="0"/>
                <a:cs typeface="Relais Display" pitchFamily="50" charset="0"/>
              </a:rPr>
              <a:t>Spanien</a:t>
            </a:r>
          </a:p>
          <a:p>
            <a:r>
              <a:rPr lang="de-DE" sz="1100" dirty="0"/>
              <a:t>Ley de </a:t>
            </a:r>
            <a:r>
              <a:rPr lang="de-DE" sz="1100" dirty="0" err="1"/>
              <a:t>Secretos</a:t>
            </a:r>
            <a:r>
              <a:rPr lang="de-DE" sz="1100" dirty="0"/>
              <a:t> </a:t>
            </a:r>
            <a:r>
              <a:rPr lang="de-DE" sz="1100" dirty="0" err="1"/>
              <a:t>Empresariales</a:t>
            </a:r>
            <a:endParaRPr lang="de-DE" sz="1100" dirty="0"/>
          </a:p>
        </p:txBody>
      </p:sp>
      <p:sp>
        <p:nvSpPr>
          <p:cNvPr id="28" name="Textfeld 27">
            <a:extLst>
              <a:ext uri="{FF2B5EF4-FFF2-40B4-BE49-F238E27FC236}">
                <a16:creationId xmlns:a16="http://schemas.microsoft.com/office/drawing/2014/main" id="{A4A975FC-9A01-94A0-9FC3-C52426111227}"/>
              </a:ext>
            </a:extLst>
          </p:cNvPr>
          <p:cNvSpPr txBox="1"/>
          <p:nvPr/>
        </p:nvSpPr>
        <p:spPr>
          <a:xfrm>
            <a:off x="3153648" y="2805343"/>
            <a:ext cx="1914189" cy="430887"/>
          </a:xfrm>
          <a:prstGeom prst="rect">
            <a:avLst/>
          </a:prstGeom>
          <a:solidFill>
            <a:schemeClr val="bg1"/>
          </a:solidFill>
        </p:spPr>
        <p:txBody>
          <a:bodyPr wrap="square" rtlCol="0">
            <a:spAutoFit/>
          </a:bodyPr>
          <a:lstStyle/>
          <a:p>
            <a:r>
              <a:rPr lang="de-DE" sz="1100" b="1" dirty="0">
                <a:latin typeface="Relais Display" pitchFamily="50" charset="0"/>
                <a:ea typeface="Relais Display" pitchFamily="50" charset="0"/>
                <a:cs typeface="Relais Display" pitchFamily="50" charset="0"/>
              </a:rPr>
              <a:t>Großbritannien</a:t>
            </a:r>
          </a:p>
          <a:p>
            <a:r>
              <a:rPr lang="de-DE" sz="1100" dirty="0"/>
              <a:t>Trade Secrets </a:t>
            </a:r>
            <a:r>
              <a:rPr lang="de-DE" sz="1100" dirty="0" err="1"/>
              <a:t>Regulations</a:t>
            </a:r>
            <a:endParaRPr lang="de-DE" sz="1100" dirty="0"/>
          </a:p>
        </p:txBody>
      </p:sp>
      <p:cxnSp>
        <p:nvCxnSpPr>
          <p:cNvPr id="29" name="Gerader Verbinder 28">
            <a:extLst>
              <a:ext uri="{FF2B5EF4-FFF2-40B4-BE49-F238E27FC236}">
                <a16:creationId xmlns:a16="http://schemas.microsoft.com/office/drawing/2014/main" id="{37452B56-06A3-8DB1-B965-4621D870755E}"/>
              </a:ext>
            </a:extLst>
          </p:cNvPr>
          <p:cNvCxnSpPr>
            <a:cxnSpLocks/>
          </p:cNvCxnSpPr>
          <p:nvPr/>
        </p:nvCxnSpPr>
        <p:spPr>
          <a:xfrm flipH="1" flipV="1">
            <a:off x="5529789" y="5814998"/>
            <a:ext cx="162396" cy="497336"/>
          </a:xfrm>
          <a:prstGeom prst="line">
            <a:avLst/>
          </a:prstGeom>
          <a:ln>
            <a:solidFill>
              <a:srgbClr val="1FEEFF"/>
            </a:solidFill>
          </a:ln>
        </p:spPr>
        <p:style>
          <a:lnRef idx="2">
            <a:schemeClr val="accent1"/>
          </a:lnRef>
          <a:fillRef idx="0">
            <a:schemeClr val="accent1"/>
          </a:fillRef>
          <a:effectRef idx="1">
            <a:schemeClr val="accent1"/>
          </a:effectRef>
          <a:fontRef idx="minor">
            <a:schemeClr val="tx1"/>
          </a:fontRef>
        </p:style>
      </p:cxnSp>
      <p:sp>
        <p:nvSpPr>
          <p:cNvPr id="31" name="Textfeld 30">
            <a:extLst>
              <a:ext uri="{FF2B5EF4-FFF2-40B4-BE49-F238E27FC236}">
                <a16:creationId xmlns:a16="http://schemas.microsoft.com/office/drawing/2014/main" id="{030B9BAD-DD1D-07C6-A396-287690FEA2D7}"/>
              </a:ext>
            </a:extLst>
          </p:cNvPr>
          <p:cNvSpPr txBox="1"/>
          <p:nvPr/>
        </p:nvSpPr>
        <p:spPr>
          <a:xfrm>
            <a:off x="5692185" y="6063666"/>
            <a:ext cx="2338443" cy="430887"/>
          </a:xfrm>
          <a:prstGeom prst="rect">
            <a:avLst/>
          </a:prstGeom>
          <a:noFill/>
        </p:spPr>
        <p:txBody>
          <a:bodyPr wrap="square">
            <a:spAutoFit/>
          </a:bodyPr>
          <a:lstStyle/>
          <a:p>
            <a:r>
              <a:rPr lang="de-DE" sz="1100" b="1" dirty="0">
                <a:latin typeface="Relais Display" pitchFamily="50" charset="0"/>
                <a:ea typeface="Relais Display" pitchFamily="50" charset="0"/>
                <a:cs typeface="Relais Display" pitchFamily="50" charset="0"/>
              </a:rPr>
              <a:t>Italien</a:t>
            </a:r>
          </a:p>
          <a:p>
            <a:r>
              <a:rPr lang="de-DE" sz="1100" dirty="0" err="1"/>
              <a:t>Decreto</a:t>
            </a:r>
            <a:r>
              <a:rPr lang="de-DE" sz="1100" dirty="0"/>
              <a:t> </a:t>
            </a:r>
            <a:r>
              <a:rPr lang="de-DE" sz="1100" dirty="0" err="1"/>
              <a:t>Legislativo</a:t>
            </a:r>
            <a:r>
              <a:rPr lang="de-DE" sz="1100" dirty="0"/>
              <a:t> n. 63/2018</a:t>
            </a:r>
          </a:p>
        </p:txBody>
      </p:sp>
    </p:spTree>
    <p:extLst>
      <p:ext uri="{BB962C8B-B14F-4D97-AF65-F5344CB8AC3E}">
        <p14:creationId xmlns:p14="http://schemas.microsoft.com/office/powerpoint/2010/main" val="95595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8" grpId="0" animBg="1"/>
      <p:bldP spid="16" grpId="0" animBg="1"/>
      <p:bldP spid="17" grpId="0" animBg="1"/>
      <p:bldP spid="32" grpId="0"/>
      <p:bldP spid="33" grpId="0"/>
      <p:bldP spid="27" grpId="0" animBg="1"/>
      <p:bldP spid="11" grpId="0" animBg="1"/>
      <p:bldP spid="23" grpId="0"/>
      <p:bldP spid="28" grpId="0" animBg="1"/>
      <p:bldP spid="3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6742134-89DB-167B-B740-989C933E4AD8}"/>
              </a:ext>
            </a:extLst>
          </p:cNvPr>
          <p:cNvSpPr>
            <a:spLocks noGrp="1"/>
          </p:cNvSpPr>
          <p:nvPr>
            <p:ph type="body" sz="quarter" idx="11"/>
          </p:nvPr>
        </p:nvSpPr>
        <p:spPr/>
        <p:txBody>
          <a:bodyPr/>
          <a:lstStyle/>
          <a:p>
            <a:r>
              <a:rPr lang="de-DE" dirty="0"/>
              <a:t> </a:t>
            </a:r>
          </a:p>
        </p:txBody>
      </p:sp>
      <p:sp>
        <p:nvSpPr>
          <p:cNvPr id="3" name="Textplatzhalter 2">
            <a:extLst>
              <a:ext uri="{FF2B5EF4-FFF2-40B4-BE49-F238E27FC236}">
                <a16:creationId xmlns:a16="http://schemas.microsoft.com/office/drawing/2014/main" id="{25C65DE9-6422-0F91-F12A-ABA15CEE257D}"/>
              </a:ext>
            </a:extLst>
          </p:cNvPr>
          <p:cNvSpPr>
            <a:spLocks noGrp="1"/>
          </p:cNvSpPr>
          <p:nvPr>
            <p:ph type="body" sz="quarter" idx="12"/>
          </p:nvPr>
        </p:nvSpPr>
        <p:spPr/>
        <p:txBody>
          <a:bodyPr/>
          <a:lstStyle/>
          <a:p>
            <a:r>
              <a:rPr lang="de-DE" dirty="0"/>
              <a:t>   </a:t>
            </a:r>
          </a:p>
        </p:txBody>
      </p:sp>
      <p:sp>
        <p:nvSpPr>
          <p:cNvPr id="4" name="Textplatzhalter 3">
            <a:extLst>
              <a:ext uri="{FF2B5EF4-FFF2-40B4-BE49-F238E27FC236}">
                <a16:creationId xmlns:a16="http://schemas.microsoft.com/office/drawing/2014/main" id="{57863CEE-D273-CD97-E0AD-1B4F8B27544F}"/>
              </a:ext>
            </a:extLst>
          </p:cNvPr>
          <p:cNvSpPr>
            <a:spLocks noGrp="1"/>
          </p:cNvSpPr>
          <p:nvPr>
            <p:ph type="body" sz="quarter" idx="13"/>
          </p:nvPr>
        </p:nvSpPr>
        <p:spPr/>
        <p:txBody>
          <a:bodyPr/>
          <a:lstStyle/>
          <a:p>
            <a:r>
              <a:rPr lang="de-DE" dirty="0"/>
              <a:t> </a:t>
            </a:r>
          </a:p>
        </p:txBody>
      </p:sp>
      <p:sp>
        <p:nvSpPr>
          <p:cNvPr id="5" name="Textplatzhalter 4">
            <a:extLst>
              <a:ext uri="{FF2B5EF4-FFF2-40B4-BE49-F238E27FC236}">
                <a16:creationId xmlns:a16="http://schemas.microsoft.com/office/drawing/2014/main" id="{EE27E34C-0209-35A9-E677-59F4E837ABF6}"/>
              </a:ext>
            </a:extLst>
          </p:cNvPr>
          <p:cNvSpPr>
            <a:spLocks noGrp="1"/>
          </p:cNvSpPr>
          <p:nvPr>
            <p:ph type="body" sz="quarter" idx="14"/>
          </p:nvPr>
        </p:nvSpPr>
        <p:spPr/>
        <p:txBody>
          <a:bodyPr/>
          <a:lstStyle/>
          <a:p>
            <a:r>
              <a:rPr lang="de-DE" dirty="0"/>
              <a:t>   </a:t>
            </a:r>
          </a:p>
        </p:txBody>
      </p:sp>
      <p:sp>
        <p:nvSpPr>
          <p:cNvPr id="6" name="Textplatzhalter 5">
            <a:extLst>
              <a:ext uri="{FF2B5EF4-FFF2-40B4-BE49-F238E27FC236}">
                <a16:creationId xmlns:a16="http://schemas.microsoft.com/office/drawing/2014/main" id="{4CCE55CB-189D-971F-B114-C10A56C29F3F}"/>
              </a:ext>
            </a:extLst>
          </p:cNvPr>
          <p:cNvSpPr>
            <a:spLocks noGrp="1"/>
          </p:cNvSpPr>
          <p:nvPr>
            <p:ph type="body" sz="quarter" idx="15"/>
          </p:nvPr>
        </p:nvSpPr>
        <p:spPr/>
        <p:txBody>
          <a:bodyPr/>
          <a:lstStyle/>
          <a:p>
            <a:r>
              <a:rPr lang="de-DE" dirty="0"/>
              <a:t> </a:t>
            </a:r>
          </a:p>
        </p:txBody>
      </p:sp>
      <p:sp>
        <p:nvSpPr>
          <p:cNvPr id="7" name="Textplatzhalter 6">
            <a:extLst>
              <a:ext uri="{FF2B5EF4-FFF2-40B4-BE49-F238E27FC236}">
                <a16:creationId xmlns:a16="http://schemas.microsoft.com/office/drawing/2014/main" id="{5DF75EFB-AEF4-0548-970A-11E1BAD9647D}"/>
              </a:ext>
            </a:extLst>
          </p:cNvPr>
          <p:cNvSpPr>
            <a:spLocks noGrp="1"/>
          </p:cNvSpPr>
          <p:nvPr>
            <p:ph type="body" sz="quarter" idx="10"/>
          </p:nvPr>
        </p:nvSpPr>
        <p:spPr/>
        <p:txBody>
          <a:bodyPr/>
          <a:lstStyle/>
          <a:p>
            <a:r>
              <a:rPr lang="de-DE" dirty="0"/>
              <a:t> </a:t>
            </a:r>
          </a:p>
        </p:txBody>
      </p:sp>
      <p:sp>
        <p:nvSpPr>
          <p:cNvPr id="8" name="Foliennummernplatzhalter 7">
            <a:extLst>
              <a:ext uri="{FF2B5EF4-FFF2-40B4-BE49-F238E27FC236}">
                <a16:creationId xmlns:a16="http://schemas.microsoft.com/office/drawing/2014/main" id="{02580EF1-F3CF-8574-FFF3-A064BFCCE3EF}"/>
              </a:ext>
            </a:extLst>
          </p:cNvPr>
          <p:cNvSpPr>
            <a:spLocks noGrp="1"/>
          </p:cNvSpPr>
          <p:nvPr>
            <p:ph type="sldNum" sz="quarter" idx="16"/>
          </p:nvPr>
        </p:nvSpPr>
        <p:spPr/>
        <p:txBody>
          <a:bodyPr/>
          <a:lstStyle/>
          <a:p>
            <a:r>
              <a:rPr lang="de-DE" dirty="0"/>
              <a:t>39</a:t>
            </a:r>
          </a:p>
        </p:txBody>
      </p:sp>
      <p:pic>
        <p:nvPicPr>
          <p:cNvPr id="10" name="Grafik 9">
            <a:extLst>
              <a:ext uri="{FF2B5EF4-FFF2-40B4-BE49-F238E27FC236}">
                <a16:creationId xmlns:a16="http://schemas.microsoft.com/office/drawing/2014/main" id="{7AF46E34-924F-D00F-38A0-97290F2E695F}"/>
              </a:ext>
            </a:extLst>
          </p:cNvPr>
          <p:cNvPicPr>
            <a:picLocks noChangeAspect="1"/>
          </p:cNvPicPr>
          <p:nvPr/>
        </p:nvPicPr>
        <p:blipFill>
          <a:blip r:embed="rId2"/>
          <a:stretch>
            <a:fillRect/>
          </a:stretch>
        </p:blipFill>
        <p:spPr>
          <a:xfrm>
            <a:off x="1961318" y="1310869"/>
            <a:ext cx="6777568" cy="4146594"/>
          </a:xfrm>
          <a:prstGeom prst="rect">
            <a:avLst/>
          </a:prstGeom>
        </p:spPr>
      </p:pic>
    </p:spTree>
    <p:extLst>
      <p:ext uri="{BB962C8B-B14F-4D97-AF65-F5344CB8AC3E}">
        <p14:creationId xmlns:p14="http://schemas.microsoft.com/office/powerpoint/2010/main" val="3878059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D81283-D0DB-937E-5612-AFDE2F2905E3}"/>
              </a:ext>
            </a:extLst>
          </p:cNvPr>
          <p:cNvPicPr>
            <a:picLocks noChangeAspect="1"/>
          </p:cNvPicPr>
          <p:nvPr/>
        </p:nvPicPr>
        <p:blipFill>
          <a:blip r:embed="rId2"/>
          <a:stretch>
            <a:fillRect/>
          </a:stretch>
        </p:blipFill>
        <p:spPr>
          <a:xfrm>
            <a:off x="2209800" y="2860772"/>
            <a:ext cx="7772400" cy="1136455"/>
          </a:xfrm>
          <a:prstGeom prst="rect">
            <a:avLst/>
          </a:prstGeom>
        </p:spPr>
      </p:pic>
      <p:sp>
        <p:nvSpPr>
          <p:cNvPr id="6" name="TextBox 5">
            <a:extLst>
              <a:ext uri="{FF2B5EF4-FFF2-40B4-BE49-F238E27FC236}">
                <a16:creationId xmlns:a16="http://schemas.microsoft.com/office/drawing/2014/main" id="{201D66B3-216D-CF2E-34F2-EAE57D09BC79}"/>
              </a:ext>
            </a:extLst>
          </p:cNvPr>
          <p:cNvSpPr txBox="1"/>
          <p:nvPr/>
        </p:nvSpPr>
        <p:spPr>
          <a:xfrm>
            <a:off x="2095500" y="6142024"/>
            <a:ext cx="8001000" cy="276999"/>
          </a:xfrm>
          <a:prstGeom prst="rect">
            <a:avLst/>
          </a:prstGeom>
          <a:noFill/>
        </p:spPr>
        <p:txBody>
          <a:bodyPr wrap="square" rtlCol="0">
            <a:spAutoFit/>
          </a:bodyPr>
          <a:lstStyle/>
          <a:p>
            <a:pPr algn="ctr"/>
            <a:r>
              <a:rPr lang="en-DE" sz="1200">
                <a:solidFill>
                  <a:schemeClr val="bg1"/>
                </a:solidFill>
                <a:latin typeface="Avenir Medium" panose="02000503020000020003" pitchFamily="2" charset="0"/>
                <a:ea typeface="Relais Display" pitchFamily="2" charset="77"/>
                <a:cs typeface="Relais Display" pitchFamily="2" charset="77"/>
              </a:rPr>
              <a:t>09.01.2025</a:t>
            </a:r>
            <a:endParaRPr lang="en-DE" sz="1200" dirty="0">
              <a:solidFill>
                <a:schemeClr val="bg1"/>
              </a:solidFill>
              <a:latin typeface="Avenir Medium" panose="02000503020000020003" pitchFamily="2" charset="0"/>
              <a:ea typeface="Relais Display" pitchFamily="2" charset="77"/>
              <a:cs typeface="Relais Display" pitchFamily="2" charset="77"/>
            </a:endParaRPr>
          </a:p>
        </p:txBody>
      </p:sp>
      <p:pic>
        <p:nvPicPr>
          <p:cNvPr id="7" name="Picture 6">
            <a:extLst>
              <a:ext uri="{FF2B5EF4-FFF2-40B4-BE49-F238E27FC236}">
                <a16:creationId xmlns:a16="http://schemas.microsoft.com/office/drawing/2014/main" id="{0DE05F55-55A6-4012-1000-C6E23AAE1712}"/>
              </a:ext>
            </a:extLst>
          </p:cNvPr>
          <p:cNvPicPr>
            <a:picLocks noChangeAspect="1"/>
          </p:cNvPicPr>
          <p:nvPr/>
        </p:nvPicPr>
        <p:blipFill>
          <a:blip r:embed="rId3"/>
          <a:stretch>
            <a:fillRect/>
          </a:stretch>
        </p:blipFill>
        <p:spPr>
          <a:xfrm>
            <a:off x="515937" y="6082164"/>
            <a:ext cx="451437" cy="396717"/>
          </a:xfrm>
          <a:prstGeom prst="rect">
            <a:avLst/>
          </a:prstGeom>
        </p:spPr>
      </p:pic>
      <p:sp>
        <p:nvSpPr>
          <p:cNvPr id="2" name="Foliennummernplatzhalter 1">
            <a:extLst>
              <a:ext uri="{FF2B5EF4-FFF2-40B4-BE49-F238E27FC236}">
                <a16:creationId xmlns:a16="http://schemas.microsoft.com/office/drawing/2014/main" id="{8B4FCB77-BB14-28EA-5DEE-F5062FC79F7F}"/>
              </a:ext>
            </a:extLst>
          </p:cNvPr>
          <p:cNvSpPr>
            <a:spLocks noGrp="1"/>
          </p:cNvSpPr>
          <p:nvPr>
            <p:ph type="sldNum" sz="quarter" idx="12"/>
          </p:nvPr>
        </p:nvSpPr>
        <p:spPr/>
        <p:txBody>
          <a:bodyPr/>
          <a:lstStyle/>
          <a:p>
            <a:fld id="{F350A8C5-3740-4946-BA6B-072FAE995258}" type="slidenum">
              <a:rPr lang="en-DE" smtClean="0"/>
              <a:t>47</a:t>
            </a:fld>
            <a:endParaRPr lang="en-DE" dirty="0"/>
          </a:p>
        </p:txBody>
      </p:sp>
    </p:spTree>
    <p:extLst>
      <p:ext uri="{BB962C8B-B14F-4D97-AF65-F5344CB8AC3E}">
        <p14:creationId xmlns:p14="http://schemas.microsoft.com/office/powerpoint/2010/main" val="526807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55C0D-82BA-093B-6E9B-93AE8D5EC16A}"/>
            </a:ext>
          </a:extLst>
        </p:cNvPr>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686DE2C1-9ED3-52E5-55B7-DB6278D55A14}"/>
              </a:ext>
            </a:extLst>
          </p:cNvPr>
          <p:cNvSpPr/>
          <p:nvPr/>
        </p:nvSpPr>
        <p:spPr>
          <a:xfrm>
            <a:off x="1469168" y="2250634"/>
            <a:ext cx="9145463" cy="3358661"/>
          </a:xfrm>
          <a:prstGeom prst="roundRect">
            <a:avLst/>
          </a:prstGeom>
          <a:solidFill>
            <a:srgbClr val="1F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uClr>
                <a:srgbClr val="1FEEFF"/>
              </a:buClr>
            </a:pPr>
            <a:endParaRPr lang="de-DE" sz="1400" dirty="0"/>
          </a:p>
        </p:txBody>
      </p:sp>
      <p:sp>
        <p:nvSpPr>
          <p:cNvPr id="2" name="Textplatzhalter 1">
            <a:extLst>
              <a:ext uri="{FF2B5EF4-FFF2-40B4-BE49-F238E27FC236}">
                <a16:creationId xmlns:a16="http://schemas.microsoft.com/office/drawing/2014/main" id="{E18F0E8C-E2F0-28F7-5733-C79E64AA8AF3}"/>
              </a:ext>
            </a:extLst>
          </p:cNvPr>
          <p:cNvSpPr>
            <a:spLocks noGrp="1"/>
          </p:cNvSpPr>
          <p:nvPr>
            <p:ph type="body" sz="quarter" idx="11"/>
          </p:nvPr>
        </p:nvSpPr>
        <p:spPr/>
        <p:txBody>
          <a:bodyPr/>
          <a:lstStyle/>
          <a:p>
            <a:r>
              <a:rPr lang="de-DE" sz="2400" b="1" dirty="0"/>
              <a:t>Fall aus der Praxis </a:t>
            </a:r>
          </a:p>
        </p:txBody>
      </p:sp>
      <p:sp>
        <p:nvSpPr>
          <p:cNvPr id="4" name="Textplatzhalter 3">
            <a:extLst>
              <a:ext uri="{FF2B5EF4-FFF2-40B4-BE49-F238E27FC236}">
                <a16:creationId xmlns:a16="http://schemas.microsoft.com/office/drawing/2014/main" id="{996FC876-91CD-7AF6-1F8A-2C96853FF357}"/>
              </a:ext>
            </a:extLst>
          </p:cNvPr>
          <p:cNvSpPr>
            <a:spLocks noGrp="1"/>
          </p:cNvSpPr>
          <p:nvPr>
            <p:ph type="body" sz="quarter" idx="13"/>
          </p:nvPr>
        </p:nvSpPr>
        <p:spPr/>
        <p:txBody>
          <a:bodyPr/>
          <a:lstStyle/>
          <a:p>
            <a:r>
              <a:rPr lang="de-DE" sz="2400" b="1" dirty="0"/>
              <a:t>II.</a:t>
            </a:r>
          </a:p>
        </p:txBody>
      </p:sp>
      <p:sp>
        <p:nvSpPr>
          <p:cNvPr id="5" name="Textplatzhalter 4">
            <a:extLst>
              <a:ext uri="{FF2B5EF4-FFF2-40B4-BE49-F238E27FC236}">
                <a16:creationId xmlns:a16="http://schemas.microsoft.com/office/drawing/2014/main" id="{2A72A48F-336E-1DFA-6928-533663A9D7C2}"/>
              </a:ext>
            </a:extLst>
          </p:cNvPr>
          <p:cNvSpPr>
            <a:spLocks noGrp="1"/>
          </p:cNvSpPr>
          <p:nvPr>
            <p:ph type="body" sz="quarter" idx="14"/>
          </p:nvPr>
        </p:nvSpPr>
        <p:spPr>
          <a:xfrm>
            <a:off x="1274885" y="1572987"/>
            <a:ext cx="9671538" cy="3525517"/>
          </a:xfrm>
        </p:spPr>
        <p:txBody>
          <a:bodyPr/>
          <a:lstStyle/>
          <a:p>
            <a:pPr marL="285750" indent="-285750">
              <a:buFont typeface="Wingdings" panose="05000000000000000000" pitchFamily="2" charset="2"/>
              <a:buChar char="§"/>
            </a:pPr>
            <a:r>
              <a:rPr lang="de-DE" sz="2000" b="1" dirty="0">
                <a:latin typeface="Relais Display" pitchFamily="50" charset="0"/>
                <a:ea typeface="Relais Display" pitchFamily="50" charset="0"/>
                <a:cs typeface="Relais Display" pitchFamily="50" charset="0"/>
              </a:rPr>
              <a:t>Klausel zur Geheimhaltung</a:t>
            </a:r>
            <a:r>
              <a:rPr lang="de-DE" sz="2000" dirty="0">
                <a:latin typeface="Relais Display" pitchFamily="50" charset="0"/>
                <a:ea typeface="Relais Display" pitchFamily="50" charset="0"/>
                <a:cs typeface="Relais Display" pitchFamily="50" charset="0"/>
              </a:rPr>
              <a:t>:</a:t>
            </a:r>
          </a:p>
        </p:txBody>
      </p:sp>
      <p:sp>
        <p:nvSpPr>
          <p:cNvPr id="7" name="Textplatzhalter 6">
            <a:extLst>
              <a:ext uri="{FF2B5EF4-FFF2-40B4-BE49-F238E27FC236}">
                <a16:creationId xmlns:a16="http://schemas.microsoft.com/office/drawing/2014/main" id="{8AFF416E-70D1-A748-E7DF-560F6E924D7F}"/>
              </a:ext>
            </a:extLst>
          </p:cNvPr>
          <p:cNvSpPr>
            <a:spLocks noGrp="1"/>
          </p:cNvSpPr>
          <p:nvPr>
            <p:ph type="body" sz="quarter" idx="10"/>
          </p:nvPr>
        </p:nvSpPr>
        <p:spPr/>
        <p:txBody>
          <a:bodyPr/>
          <a:lstStyle/>
          <a:p>
            <a:r>
              <a:rPr lang="de-DE" dirty="0"/>
              <a:t>Schutz von Geschäftsgeheimnissen – Dr. Anne-Kathrin Bertke</a:t>
            </a:r>
          </a:p>
        </p:txBody>
      </p:sp>
      <p:sp>
        <p:nvSpPr>
          <p:cNvPr id="8" name="Foliennummernplatzhalter 7">
            <a:extLst>
              <a:ext uri="{FF2B5EF4-FFF2-40B4-BE49-F238E27FC236}">
                <a16:creationId xmlns:a16="http://schemas.microsoft.com/office/drawing/2014/main" id="{F8EDFA6A-6676-F595-451A-C6AE9F147F5F}"/>
              </a:ext>
            </a:extLst>
          </p:cNvPr>
          <p:cNvSpPr>
            <a:spLocks noGrp="1"/>
          </p:cNvSpPr>
          <p:nvPr>
            <p:ph type="sldNum" sz="quarter" idx="16"/>
          </p:nvPr>
        </p:nvSpPr>
        <p:spPr/>
        <p:txBody>
          <a:bodyPr/>
          <a:lstStyle/>
          <a:p>
            <a:r>
              <a:rPr lang="de-DE" dirty="0"/>
              <a:t>4</a:t>
            </a:r>
          </a:p>
        </p:txBody>
      </p:sp>
      <p:sp>
        <p:nvSpPr>
          <p:cNvPr id="11" name="Rechteck: abgerundete Ecken 10">
            <a:extLst>
              <a:ext uri="{FF2B5EF4-FFF2-40B4-BE49-F238E27FC236}">
                <a16:creationId xmlns:a16="http://schemas.microsoft.com/office/drawing/2014/main" id="{9991F971-715F-AA2C-FCF3-99EA37B3D039}"/>
              </a:ext>
            </a:extLst>
          </p:cNvPr>
          <p:cNvSpPr/>
          <p:nvPr/>
        </p:nvSpPr>
        <p:spPr>
          <a:xfrm>
            <a:off x="1559784" y="2145322"/>
            <a:ext cx="9101504" cy="3358661"/>
          </a:xfrm>
          <a:prstGeom prst="roundRect">
            <a:avLst/>
          </a:prstGeom>
          <a:solidFill>
            <a:srgbClr val="0B12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Aft>
                <a:spcPts val="1000"/>
              </a:spcAft>
              <a:buClr>
                <a:srgbClr val="1FEEFF"/>
              </a:buClr>
            </a:pPr>
            <a:r>
              <a:rPr lang="de-DE" sz="2000" b="1" i="1" dirty="0">
                <a:latin typeface="Avenir Book" panose="02000503020000020003"/>
                <a:ea typeface="Relais Display" pitchFamily="50" charset="0"/>
                <a:cs typeface="Relais Display" pitchFamily="50" charset="0"/>
                <a:sym typeface="Wingdings" panose="05000000000000000000" pitchFamily="2" charset="2"/>
              </a:rPr>
              <a:t>11. Geheimhaltung</a:t>
            </a:r>
          </a:p>
          <a:p>
            <a:pPr marL="342900" indent="-342900" algn="just">
              <a:spcAft>
                <a:spcPts val="1000"/>
              </a:spcAft>
              <a:buClr>
                <a:srgbClr val="1FEEFF"/>
              </a:buClr>
              <a:buFont typeface="Arial" panose="020B0604020202020204" pitchFamily="34" charset="0"/>
              <a:buChar char="•"/>
            </a:pPr>
            <a:r>
              <a:rPr lang="de-DE" sz="2000" b="1" i="1" dirty="0">
                <a:latin typeface="Avenir Book" panose="02000503020000020003"/>
                <a:ea typeface="Relais Display" pitchFamily="50" charset="0"/>
                <a:cs typeface="Relais Display" pitchFamily="50" charset="0"/>
                <a:sym typeface="Wingdings" panose="05000000000000000000" pitchFamily="2" charset="2"/>
              </a:rPr>
              <a:t>Herr D wird über alle Betriebs- und Geschäftsgeheimnisse </a:t>
            </a:r>
            <a:r>
              <a:rPr lang="de-DE" sz="2000" b="1" i="1" dirty="0">
                <a:solidFill>
                  <a:srgbClr val="1FEEFF"/>
                </a:solidFill>
                <a:latin typeface="Avenir Book" panose="02000503020000020003"/>
                <a:ea typeface="Relais Display" pitchFamily="50" charset="0"/>
                <a:cs typeface="Relais Display" pitchFamily="50" charset="0"/>
                <a:sym typeface="Wingdings" panose="05000000000000000000" pitchFamily="2" charset="2"/>
              </a:rPr>
              <a:t>sowie alle sonstigen ihm im Rahmen der Tätigkeit zur Kenntnis gelangenden Angelegenheiten und Vorgänge </a:t>
            </a:r>
            <a:r>
              <a:rPr lang="de-DE" sz="2000" b="1" i="1" dirty="0">
                <a:latin typeface="Avenir Book" panose="02000503020000020003"/>
                <a:ea typeface="Relais Display" pitchFamily="50" charset="0"/>
                <a:cs typeface="Relais Display" pitchFamily="50" charset="0"/>
                <a:sym typeface="Wingdings" panose="05000000000000000000" pitchFamily="2" charset="2"/>
              </a:rPr>
              <a:t>der Gesellschaft Stillschweigen bewahren. </a:t>
            </a:r>
          </a:p>
          <a:p>
            <a:pPr marL="342900" indent="-342900" algn="just">
              <a:spcAft>
                <a:spcPts val="1000"/>
              </a:spcAft>
              <a:buClr>
                <a:srgbClr val="1FEEFF"/>
              </a:buClr>
              <a:buFont typeface="Arial" panose="020B0604020202020204" pitchFamily="34" charset="0"/>
              <a:buChar char="•"/>
            </a:pPr>
            <a:r>
              <a:rPr lang="de-DE" sz="2000" b="1" i="1" dirty="0">
                <a:latin typeface="Avenir Book" panose="02000503020000020003"/>
                <a:ea typeface="Relais Display" pitchFamily="50" charset="0"/>
                <a:cs typeface="Relais Display" pitchFamily="50" charset="0"/>
                <a:sym typeface="Wingdings" panose="05000000000000000000" pitchFamily="2" charset="2"/>
              </a:rPr>
              <a:t>Er wird dafür Sorge tragen, dass Dritte nicht unbefugt Kenntnis erlangen.</a:t>
            </a:r>
          </a:p>
          <a:p>
            <a:pPr marL="342900" indent="-342900" algn="just">
              <a:spcAft>
                <a:spcPts val="1000"/>
              </a:spcAft>
              <a:buClr>
                <a:srgbClr val="1FEEFF"/>
              </a:buClr>
              <a:buFont typeface="Arial" panose="020B0604020202020204" pitchFamily="34" charset="0"/>
              <a:buChar char="•"/>
            </a:pPr>
            <a:r>
              <a:rPr lang="de-DE" sz="2000" b="1" i="1" dirty="0">
                <a:latin typeface="Avenir Book" panose="02000503020000020003"/>
                <a:ea typeface="Relais Display" pitchFamily="50" charset="0"/>
                <a:cs typeface="Relais Display" pitchFamily="50" charset="0"/>
                <a:sym typeface="Wingdings" panose="05000000000000000000" pitchFamily="2" charset="2"/>
              </a:rPr>
              <a:t>Die Verpflichtung zur Geheimhaltung besteht </a:t>
            </a:r>
            <a:r>
              <a:rPr lang="de-DE" sz="2000" b="1" i="1" dirty="0">
                <a:solidFill>
                  <a:srgbClr val="1FEEFF"/>
                </a:solidFill>
                <a:latin typeface="Avenir Book" panose="02000503020000020003"/>
                <a:ea typeface="Relais Display" pitchFamily="50" charset="0"/>
                <a:cs typeface="Relais Display" pitchFamily="50" charset="0"/>
                <a:sym typeface="Wingdings" panose="05000000000000000000" pitchFamily="2" charset="2"/>
              </a:rPr>
              <a:t>über die Beendigung des Arbeitsverhältnisses hinaus</a:t>
            </a:r>
            <a:r>
              <a:rPr lang="de-DE" sz="2000" b="1" i="1" dirty="0">
                <a:latin typeface="Relais Display" pitchFamily="50" charset="0"/>
                <a:ea typeface="Relais Display" pitchFamily="50" charset="0"/>
                <a:cs typeface="Relais Display" pitchFamily="50" charset="0"/>
                <a:sym typeface="Wingdings" panose="05000000000000000000" pitchFamily="2" charset="2"/>
              </a:rPr>
              <a:t>.</a:t>
            </a:r>
            <a:endParaRPr lang="de-DE" sz="2000" dirty="0"/>
          </a:p>
        </p:txBody>
      </p:sp>
    </p:spTree>
    <p:extLst>
      <p:ext uri="{BB962C8B-B14F-4D97-AF65-F5344CB8AC3E}">
        <p14:creationId xmlns:p14="http://schemas.microsoft.com/office/powerpoint/2010/main" val="24327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CFD0C-7AFF-5507-65E6-DD7033816B57}"/>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A9FDD19A-9F85-7659-B63D-B118FEFB30E2}"/>
              </a:ext>
            </a:extLst>
          </p:cNvPr>
          <p:cNvSpPr>
            <a:spLocks noGrp="1"/>
          </p:cNvSpPr>
          <p:nvPr>
            <p:ph type="body" sz="quarter" idx="11"/>
          </p:nvPr>
        </p:nvSpPr>
        <p:spPr/>
        <p:txBody>
          <a:bodyPr/>
          <a:lstStyle/>
          <a:p>
            <a:r>
              <a:rPr lang="de-DE" sz="2400" b="1" dirty="0"/>
              <a:t>Fall aus der Praxis </a:t>
            </a:r>
          </a:p>
        </p:txBody>
      </p:sp>
      <p:sp>
        <p:nvSpPr>
          <p:cNvPr id="4" name="Textplatzhalter 3">
            <a:extLst>
              <a:ext uri="{FF2B5EF4-FFF2-40B4-BE49-F238E27FC236}">
                <a16:creationId xmlns:a16="http://schemas.microsoft.com/office/drawing/2014/main" id="{9FCB428A-8D72-0A80-8083-CC00B98140F6}"/>
              </a:ext>
            </a:extLst>
          </p:cNvPr>
          <p:cNvSpPr>
            <a:spLocks noGrp="1"/>
          </p:cNvSpPr>
          <p:nvPr>
            <p:ph type="body" sz="quarter" idx="13"/>
          </p:nvPr>
        </p:nvSpPr>
        <p:spPr/>
        <p:txBody>
          <a:bodyPr/>
          <a:lstStyle/>
          <a:p>
            <a:r>
              <a:rPr lang="de-DE" sz="2400" b="1" dirty="0"/>
              <a:t>II.</a:t>
            </a:r>
          </a:p>
        </p:txBody>
      </p:sp>
      <p:sp>
        <p:nvSpPr>
          <p:cNvPr id="5" name="Textplatzhalter 4">
            <a:extLst>
              <a:ext uri="{FF2B5EF4-FFF2-40B4-BE49-F238E27FC236}">
                <a16:creationId xmlns:a16="http://schemas.microsoft.com/office/drawing/2014/main" id="{B42DAFD5-E3A8-6B0A-F5B4-66DE6F5E37E6}"/>
              </a:ext>
            </a:extLst>
          </p:cNvPr>
          <p:cNvSpPr>
            <a:spLocks noGrp="1"/>
          </p:cNvSpPr>
          <p:nvPr>
            <p:ph type="body" sz="quarter" idx="14"/>
          </p:nvPr>
        </p:nvSpPr>
        <p:spPr>
          <a:xfrm>
            <a:off x="1209040" y="1572987"/>
            <a:ext cx="10388014" cy="4194767"/>
          </a:xfrm>
        </p:spPr>
        <p:txBody>
          <a:bodyPr/>
          <a:lstStyle/>
          <a:p>
            <a:pPr marL="342900" indent="-342900">
              <a:spcAft>
                <a:spcPts val="500"/>
              </a:spcAft>
              <a:buFont typeface="Arial" panose="020B0604020202020204" pitchFamily="34" charset="0"/>
              <a:buChar char="•"/>
            </a:pPr>
            <a:r>
              <a:rPr lang="de-DE" sz="2000" dirty="0">
                <a:latin typeface="Avenir Book" panose="02000503020000020003"/>
                <a:ea typeface="Relais Display" pitchFamily="50" charset="0"/>
                <a:cs typeface="Relais Display" pitchFamily="50" charset="0"/>
              </a:rPr>
              <a:t>Der Mitarbeiter wechselt Anfang 2017 zum Hauptkunden seines früheren Arbeitgebers in die Funktion des „Technology Manager Global“.</a:t>
            </a:r>
          </a:p>
          <a:p>
            <a:pPr marL="342900" indent="-342900">
              <a:spcAft>
                <a:spcPts val="500"/>
              </a:spcAft>
              <a:buFont typeface="Arial" panose="020B0604020202020204" pitchFamily="34" charset="0"/>
              <a:buChar char="•"/>
            </a:pPr>
            <a:r>
              <a:rPr lang="de-DE" sz="2000" dirty="0">
                <a:latin typeface="Avenir Book" panose="02000503020000020003"/>
                <a:ea typeface="Relais Display" pitchFamily="50" charset="0"/>
                <a:cs typeface="Relais Display" pitchFamily="50" charset="0"/>
              </a:rPr>
              <a:t>Nach dem Ausscheiden des Mitarbeiters (Ende 2016) erfährt der ehemalige Arbeitgeber im Jahr 2018:</a:t>
            </a:r>
          </a:p>
          <a:p>
            <a:pPr marL="1028700" lvl="1" indent="-342900">
              <a:lnSpc>
                <a:spcPct val="120000"/>
              </a:lnSpc>
              <a:spcAft>
                <a:spcPts val="500"/>
              </a:spcAft>
            </a:pPr>
            <a:r>
              <a:rPr lang="de-DE" sz="2000" dirty="0">
                <a:latin typeface="Avenir Book" panose="02000503020000020003"/>
                <a:ea typeface="Relais Display" pitchFamily="50" charset="0"/>
                <a:cs typeface="Relais Display" pitchFamily="50" charset="0"/>
              </a:rPr>
              <a:t>Mitarbeiter hat im laufenden Arbeitsverhältnis im Jahr 2015 unter Pseudonym </a:t>
            </a:r>
            <a:br>
              <a:rPr lang="de-DE" sz="2000" dirty="0">
                <a:latin typeface="Avenir Book" panose="02000503020000020003"/>
                <a:ea typeface="Relais Display" pitchFamily="50" charset="0"/>
                <a:cs typeface="Relais Display" pitchFamily="50" charset="0"/>
              </a:rPr>
            </a:br>
            <a:r>
              <a:rPr lang="de-DE" sz="2000" dirty="0">
                <a:latin typeface="Avenir Book" panose="02000503020000020003"/>
                <a:ea typeface="Relais Display" pitchFamily="50" charset="0"/>
                <a:cs typeface="Relais Display" pitchFamily="50" charset="0"/>
              </a:rPr>
              <a:t>E-Mails an Konkurrenzunternehmen geschickt.</a:t>
            </a:r>
          </a:p>
          <a:p>
            <a:pPr marL="1028700" lvl="1" indent="-342900">
              <a:spcAft>
                <a:spcPts val="500"/>
              </a:spcAft>
            </a:pPr>
            <a:r>
              <a:rPr lang="de-DE" sz="2000" b="1" dirty="0">
                <a:latin typeface="Avenir Book" panose="02000503020000020003"/>
                <a:ea typeface="Relais Display" pitchFamily="50" charset="0"/>
                <a:cs typeface="Relais Display" pitchFamily="50" charset="0"/>
              </a:rPr>
              <a:t>Inhalt:</a:t>
            </a:r>
            <a:r>
              <a:rPr lang="de-DE" sz="2000" dirty="0">
                <a:latin typeface="Avenir Book" panose="02000503020000020003"/>
                <a:ea typeface="Relais Display" pitchFamily="50" charset="0"/>
                <a:cs typeface="Relais Display" pitchFamily="50" charset="0"/>
              </a:rPr>
              <a:t> technische produktionsrelevante Interna </a:t>
            </a:r>
          </a:p>
          <a:p>
            <a:pPr marL="342900" indent="-342900">
              <a:lnSpc>
                <a:spcPct val="90000"/>
              </a:lnSpc>
              <a:spcBef>
                <a:spcPts val="500"/>
              </a:spcBef>
              <a:spcAft>
                <a:spcPts val="500"/>
              </a:spcAft>
              <a:buFont typeface="Arial" panose="020B0604020202020204" pitchFamily="34" charset="0"/>
              <a:buChar char="•"/>
            </a:pPr>
            <a:r>
              <a:rPr lang="de-DE" sz="2000" dirty="0">
                <a:solidFill>
                  <a:srgbClr val="0B1220"/>
                </a:solidFill>
                <a:latin typeface="Avenir Book" panose="02000503020000020003"/>
                <a:ea typeface="Relais Display" pitchFamily="50" charset="0"/>
                <a:cs typeface="Relais Display" pitchFamily="50" charset="0"/>
              </a:rPr>
              <a:t>Der ehemalige Arbeitgeber </a:t>
            </a:r>
            <a:r>
              <a:rPr lang="de-DE" sz="2000" b="1" dirty="0">
                <a:solidFill>
                  <a:srgbClr val="0B1220"/>
                </a:solidFill>
                <a:latin typeface="Avenir Book" panose="02000503020000020003"/>
                <a:ea typeface="Relais Display" pitchFamily="50" charset="0"/>
                <a:cs typeface="Relais Display" pitchFamily="50" charset="0"/>
              </a:rPr>
              <a:t>klagt auf Unterlassung</a:t>
            </a:r>
            <a:r>
              <a:rPr lang="de-DE" sz="2000" dirty="0">
                <a:solidFill>
                  <a:srgbClr val="0B1220"/>
                </a:solidFill>
                <a:latin typeface="Avenir Book" panose="02000503020000020003"/>
                <a:ea typeface="Relais Display" pitchFamily="50" charset="0"/>
                <a:cs typeface="Relais Display" pitchFamily="50" charset="0"/>
              </a:rPr>
              <a:t>.</a:t>
            </a:r>
          </a:p>
          <a:p>
            <a:pPr marL="342900" indent="-342900">
              <a:lnSpc>
                <a:spcPct val="90000"/>
              </a:lnSpc>
              <a:spcBef>
                <a:spcPts val="500"/>
              </a:spcBef>
              <a:spcAft>
                <a:spcPts val="500"/>
              </a:spcAft>
              <a:buFont typeface="Arial" panose="020B0604020202020204" pitchFamily="34" charset="0"/>
              <a:buChar char="•"/>
            </a:pPr>
            <a:r>
              <a:rPr lang="de-DE" sz="2000" b="1" dirty="0">
                <a:solidFill>
                  <a:srgbClr val="0B1220"/>
                </a:solidFill>
                <a:latin typeface="Avenir Book" panose="02000503020000020003"/>
                <a:ea typeface="Relais Display" pitchFamily="50" charset="0"/>
                <a:cs typeface="Relais Display" pitchFamily="50" charset="0"/>
              </a:rPr>
              <a:t>Urteil des Gerichts: </a:t>
            </a:r>
            <a:r>
              <a:rPr lang="de-DE" sz="2000" dirty="0">
                <a:solidFill>
                  <a:srgbClr val="0B1220"/>
                </a:solidFill>
                <a:latin typeface="Avenir Book" panose="02000503020000020003"/>
                <a:ea typeface="Relais Display" pitchFamily="50" charset="0"/>
                <a:cs typeface="Relais Display" pitchFamily="50" charset="0"/>
              </a:rPr>
              <a:t>Unternehmen hat </a:t>
            </a:r>
            <a:r>
              <a:rPr lang="de-DE" sz="2000" b="1" u="sng" dirty="0">
                <a:solidFill>
                  <a:srgbClr val="0B1220"/>
                </a:solidFill>
                <a:latin typeface="Avenir Book" panose="02000503020000020003"/>
                <a:ea typeface="Relais Display" pitchFamily="50" charset="0"/>
                <a:cs typeface="Relais Display" pitchFamily="50" charset="0"/>
              </a:rPr>
              <a:t>keinen Unterlassungsanspruch!</a:t>
            </a:r>
          </a:p>
          <a:p>
            <a:pPr>
              <a:lnSpc>
                <a:spcPct val="90000"/>
              </a:lnSpc>
              <a:spcBef>
                <a:spcPts val="500"/>
              </a:spcBef>
              <a:spcAft>
                <a:spcPts val="500"/>
              </a:spcAft>
            </a:pPr>
            <a:endParaRPr lang="de-DE" sz="2000" b="1" u="sng" dirty="0">
              <a:solidFill>
                <a:srgbClr val="0B1220"/>
              </a:solidFill>
              <a:highlight>
                <a:srgbClr val="00FFFF"/>
              </a:highlight>
              <a:latin typeface="Avenir Book" panose="02000503020000020003"/>
              <a:ea typeface="Relais Display" pitchFamily="50" charset="0"/>
              <a:cs typeface="Relais Display" pitchFamily="50" charset="0"/>
            </a:endParaRPr>
          </a:p>
          <a:p>
            <a:pPr>
              <a:lnSpc>
                <a:spcPct val="90000"/>
              </a:lnSpc>
              <a:spcBef>
                <a:spcPts val="500"/>
              </a:spcBef>
              <a:spcAft>
                <a:spcPts val="500"/>
              </a:spcAft>
            </a:pPr>
            <a:r>
              <a:rPr lang="de-DE" sz="1800" b="1" dirty="0">
                <a:solidFill>
                  <a:srgbClr val="0B1220"/>
                </a:solidFill>
                <a:latin typeface="Avenir Book" panose="02000503020000020003"/>
                <a:ea typeface="Relais Display" pitchFamily="50" charset="0"/>
                <a:cs typeface="Relais Display" pitchFamily="50" charset="0"/>
              </a:rPr>
              <a:t>			</a:t>
            </a:r>
            <a:r>
              <a:rPr lang="de-DE" sz="1800" b="1" dirty="0">
                <a:solidFill>
                  <a:srgbClr val="0B1220"/>
                </a:solidFill>
                <a:highlight>
                  <a:srgbClr val="00FFFF"/>
                </a:highlight>
                <a:latin typeface="Avenir Book" panose="02000503020000020003"/>
                <a:ea typeface="Relais Display" pitchFamily="50" charset="0"/>
                <a:cs typeface="Relais Display" pitchFamily="50" charset="0"/>
              </a:rPr>
              <a:t>BAG, Urt. v. 17.10.2024 – 8 AZR 172/23</a:t>
            </a:r>
          </a:p>
          <a:p>
            <a:pPr marL="285750" indent="-285750">
              <a:buFont typeface="Wingdings" panose="05000000000000000000" pitchFamily="2" charset="2"/>
              <a:buChar char="§"/>
            </a:pPr>
            <a:endParaRPr lang="de-DE" sz="2000" dirty="0"/>
          </a:p>
          <a:p>
            <a:pPr marL="285750" indent="-285750">
              <a:buFont typeface="Wingdings" panose="05000000000000000000" pitchFamily="2" charset="2"/>
              <a:buChar char="§"/>
            </a:pPr>
            <a:endParaRPr lang="de-DE" sz="2000" dirty="0"/>
          </a:p>
          <a:p>
            <a:pPr marL="285750" indent="-285750">
              <a:buFont typeface="Wingdings" panose="05000000000000000000" pitchFamily="2" charset="2"/>
              <a:buChar char="§"/>
            </a:pPr>
            <a:endParaRPr lang="de-DE" sz="1800" dirty="0"/>
          </a:p>
          <a:p>
            <a:pPr marL="285750" indent="-285750">
              <a:buFont typeface="Wingdings" panose="05000000000000000000" pitchFamily="2" charset="2"/>
              <a:buChar char="§"/>
            </a:pPr>
            <a:endParaRPr lang="de-DE" sz="1800" dirty="0"/>
          </a:p>
        </p:txBody>
      </p:sp>
      <p:sp>
        <p:nvSpPr>
          <p:cNvPr id="7" name="Textplatzhalter 6">
            <a:extLst>
              <a:ext uri="{FF2B5EF4-FFF2-40B4-BE49-F238E27FC236}">
                <a16:creationId xmlns:a16="http://schemas.microsoft.com/office/drawing/2014/main" id="{91417F78-31A1-D103-6BD3-1A590C487877}"/>
              </a:ext>
            </a:extLst>
          </p:cNvPr>
          <p:cNvSpPr>
            <a:spLocks noGrp="1"/>
          </p:cNvSpPr>
          <p:nvPr>
            <p:ph type="body" sz="quarter" idx="10"/>
          </p:nvPr>
        </p:nvSpPr>
        <p:spPr/>
        <p:txBody>
          <a:bodyPr/>
          <a:lstStyle/>
          <a:p>
            <a:r>
              <a:rPr lang="de-DE" dirty="0"/>
              <a:t>Schutz von Geschäftsgeheimnissen – Dr. Anne-Kathrin Bertke</a:t>
            </a:r>
          </a:p>
        </p:txBody>
      </p:sp>
      <p:sp>
        <p:nvSpPr>
          <p:cNvPr id="8" name="Foliennummernplatzhalter 7">
            <a:extLst>
              <a:ext uri="{FF2B5EF4-FFF2-40B4-BE49-F238E27FC236}">
                <a16:creationId xmlns:a16="http://schemas.microsoft.com/office/drawing/2014/main" id="{E986EF28-67B8-A2E9-6E2F-D2FF51E8CB58}"/>
              </a:ext>
            </a:extLst>
          </p:cNvPr>
          <p:cNvSpPr>
            <a:spLocks noGrp="1"/>
          </p:cNvSpPr>
          <p:nvPr>
            <p:ph type="sldNum" sz="quarter" idx="16"/>
          </p:nvPr>
        </p:nvSpPr>
        <p:spPr/>
        <p:txBody>
          <a:bodyPr/>
          <a:lstStyle/>
          <a:p>
            <a:r>
              <a:rPr lang="de-DE" dirty="0"/>
              <a:t>3</a:t>
            </a:r>
          </a:p>
        </p:txBody>
      </p:sp>
      <p:pic>
        <p:nvPicPr>
          <p:cNvPr id="6" name="Grafik 5" descr="Waage der Justitia mit einfarbiger Füllung">
            <a:extLst>
              <a:ext uri="{FF2B5EF4-FFF2-40B4-BE49-F238E27FC236}">
                <a16:creationId xmlns:a16="http://schemas.microsoft.com/office/drawing/2014/main" id="{87B6DE13-7D70-776A-1AF5-654FC442C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25000" y="4466492"/>
            <a:ext cx="914400" cy="914400"/>
          </a:xfrm>
          <a:prstGeom prst="rect">
            <a:avLst/>
          </a:prstGeom>
        </p:spPr>
      </p:pic>
    </p:spTree>
    <p:extLst>
      <p:ext uri="{BB962C8B-B14F-4D97-AF65-F5344CB8AC3E}">
        <p14:creationId xmlns:p14="http://schemas.microsoft.com/office/powerpoint/2010/main" val="108794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A32DE-EB1A-D4D0-AA5C-A4E1C2A9213F}"/>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507A1F0-E40D-597E-073C-C758E24421A3}"/>
              </a:ext>
            </a:extLst>
          </p:cNvPr>
          <p:cNvSpPr>
            <a:spLocks noGrp="1"/>
          </p:cNvSpPr>
          <p:nvPr>
            <p:ph type="body" sz="quarter" idx="11"/>
          </p:nvPr>
        </p:nvSpPr>
        <p:spPr/>
        <p:txBody>
          <a:bodyPr/>
          <a:lstStyle/>
          <a:p>
            <a:r>
              <a:rPr lang="de-DE" sz="2400" b="1" dirty="0"/>
              <a:t>Fall aus der Praxis – Überlegungen zur Überleitung </a:t>
            </a:r>
          </a:p>
        </p:txBody>
      </p:sp>
      <p:sp>
        <p:nvSpPr>
          <p:cNvPr id="4" name="Textplatzhalter 3">
            <a:extLst>
              <a:ext uri="{FF2B5EF4-FFF2-40B4-BE49-F238E27FC236}">
                <a16:creationId xmlns:a16="http://schemas.microsoft.com/office/drawing/2014/main" id="{5651E1B7-5AAF-3A41-A366-CE8337402898}"/>
              </a:ext>
            </a:extLst>
          </p:cNvPr>
          <p:cNvSpPr>
            <a:spLocks noGrp="1"/>
          </p:cNvSpPr>
          <p:nvPr>
            <p:ph type="body" sz="quarter" idx="13"/>
          </p:nvPr>
        </p:nvSpPr>
        <p:spPr/>
        <p:txBody>
          <a:bodyPr/>
          <a:lstStyle/>
          <a:p>
            <a:r>
              <a:rPr lang="de-DE" sz="2400" b="1" dirty="0"/>
              <a:t>II.</a:t>
            </a:r>
          </a:p>
        </p:txBody>
      </p:sp>
      <p:sp>
        <p:nvSpPr>
          <p:cNvPr id="5" name="Textplatzhalter 4">
            <a:extLst>
              <a:ext uri="{FF2B5EF4-FFF2-40B4-BE49-F238E27FC236}">
                <a16:creationId xmlns:a16="http://schemas.microsoft.com/office/drawing/2014/main" id="{839CE123-888F-7527-6F98-7810D6B96A87}"/>
              </a:ext>
            </a:extLst>
          </p:cNvPr>
          <p:cNvSpPr>
            <a:spLocks noGrp="1"/>
          </p:cNvSpPr>
          <p:nvPr>
            <p:ph type="body" sz="quarter" idx="14"/>
          </p:nvPr>
        </p:nvSpPr>
        <p:spPr>
          <a:xfrm>
            <a:off x="1209040" y="1572987"/>
            <a:ext cx="10388014" cy="4194767"/>
          </a:xfrm>
        </p:spPr>
        <p:txBody>
          <a:bodyPr/>
          <a:lstStyle/>
          <a:p>
            <a:pPr marL="342900" lvl="0" indent="-342900">
              <a:spcAft>
                <a:spcPts val="600"/>
              </a:spcAft>
              <a:buFont typeface="Arial" panose="020B0604020202020204" pitchFamily="34" charset="0"/>
              <a:buChar char="•"/>
            </a:pPr>
            <a:r>
              <a:rPr lang="de-DE" sz="2000" dirty="0">
                <a:latin typeface="Avenir Book"/>
                <a:ea typeface="Relais Display" pitchFamily="50" charset="0"/>
                <a:cs typeface="Relais Display" pitchFamily="50" charset="0"/>
              </a:rPr>
              <a:t>Warum hat BAG in diesem Fall dem Unternehmen keinen Unterlassungsanspruch </a:t>
            </a:r>
            <a:br>
              <a:rPr lang="de-DE" sz="2000" dirty="0">
                <a:latin typeface="Avenir Book"/>
                <a:ea typeface="Relais Display" pitchFamily="50" charset="0"/>
                <a:cs typeface="Relais Display" pitchFamily="50" charset="0"/>
              </a:rPr>
            </a:br>
            <a:r>
              <a:rPr lang="de-DE" sz="2000" dirty="0">
                <a:latin typeface="Avenir Book"/>
                <a:ea typeface="Relais Display" pitchFamily="50" charset="0"/>
                <a:cs typeface="Relais Display" pitchFamily="50" charset="0"/>
              </a:rPr>
              <a:t>gegen den ehemaligen Mitarbeiter zugebilligt? </a:t>
            </a:r>
          </a:p>
          <a:p>
            <a:pPr marL="342900" lvl="0" indent="-342900">
              <a:spcAft>
                <a:spcPts val="600"/>
              </a:spcAft>
              <a:buFont typeface="Arial" panose="020B0604020202020204" pitchFamily="34" charset="0"/>
              <a:buChar char="•"/>
            </a:pPr>
            <a:r>
              <a:rPr lang="de-DE" sz="2000" dirty="0">
                <a:latin typeface="Avenir Book"/>
                <a:ea typeface="Relais Display" pitchFamily="50" charset="0"/>
                <a:cs typeface="Relais Display" pitchFamily="50" charset="0"/>
              </a:rPr>
              <a:t>Kann ein Arbeitnehmer alles an Wissen mitnehmen oder gibt es </a:t>
            </a:r>
            <a:r>
              <a:rPr lang="de-DE" sz="2000" b="1" dirty="0">
                <a:solidFill>
                  <a:srgbClr val="0B1220"/>
                </a:solidFill>
                <a:latin typeface="Avenir Book"/>
                <a:ea typeface="Relais Display" pitchFamily="50" charset="0"/>
                <a:cs typeface="Relais Display" pitchFamily="50" charset="0"/>
              </a:rPr>
              <a:t>Grenzen</a:t>
            </a:r>
            <a:r>
              <a:rPr lang="de-DE" sz="2000" dirty="0">
                <a:latin typeface="Avenir Book"/>
                <a:ea typeface="Relais Display" pitchFamily="50" charset="0"/>
                <a:cs typeface="Relais Display" pitchFamily="50" charset="0"/>
              </a:rPr>
              <a:t>? </a:t>
            </a:r>
          </a:p>
          <a:p>
            <a:pPr marL="342900" lvl="0" indent="-342900">
              <a:spcAft>
                <a:spcPts val="600"/>
              </a:spcAft>
              <a:buFont typeface="Arial" panose="020B0604020202020204" pitchFamily="34" charset="0"/>
              <a:buChar char="•"/>
            </a:pPr>
            <a:r>
              <a:rPr lang="de-DE" sz="2000" dirty="0">
                <a:latin typeface="Avenir Book"/>
                <a:ea typeface="Relais Display" pitchFamily="50" charset="0"/>
                <a:cs typeface="Relais Display" pitchFamily="50" charset="0"/>
              </a:rPr>
              <a:t>Welche </a:t>
            </a:r>
            <a:r>
              <a:rPr lang="de-DE" sz="2000" b="1" dirty="0">
                <a:solidFill>
                  <a:srgbClr val="0B1220"/>
                </a:solidFill>
                <a:latin typeface="Avenir Book"/>
                <a:ea typeface="Relais Display" pitchFamily="50" charset="0"/>
                <a:cs typeface="Relais Display" pitchFamily="50" charset="0"/>
              </a:rPr>
              <a:t>Schutzmechanismen</a:t>
            </a:r>
            <a:r>
              <a:rPr lang="de-DE" sz="2000" dirty="0">
                <a:latin typeface="Avenir Book"/>
                <a:ea typeface="Relais Display" pitchFamily="50" charset="0"/>
                <a:cs typeface="Relais Display" pitchFamily="50" charset="0"/>
              </a:rPr>
              <a:t> gibt es für Unternehmen? </a:t>
            </a:r>
            <a:br>
              <a:rPr lang="de-DE" sz="2000" dirty="0">
                <a:latin typeface="Avenir Book"/>
                <a:ea typeface="Relais Display" pitchFamily="50" charset="0"/>
                <a:cs typeface="Relais Display" pitchFamily="50" charset="0"/>
              </a:rPr>
            </a:br>
            <a:r>
              <a:rPr lang="de-DE" sz="2000" dirty="0">
                <a:latin typeface="Avenir Book"/>
                <a:ea typeface="Relais Display" pitchFamily="50" charset="0"/>
                <a:cs typeface="Relais Display" pitchFamily="50" charset="0"/>
              </a:rPr>
              <a:t>Was hätte das Unternehmen tun müssen?</a:t>
            </a:r>
          </a:p>
          <a:p>
            <a:pPr marL="342900" lvl="0" indent="-342900">
              <a:spcAft>
                <a:spcPts val="600"/>
              </a:spcAft>
              <a:buFont typeface="Arial" panose="020B0604020202020204" pitchFamily="34" charset="0"/>
              <a:buChar char="•"/>
            </a:pPr>
            <a:r>
              <a:rPr lang="de-DE" sz="2000" dirty="0">
                <a:latin typeface="Avenir Book"/>
                <a:ea typeface="Relais Display" pitchFamily="50" charset="0"/>
                <a:cs typeface="Relais Display" pitchFamily="50" charset="0"/>
              </a:rPr>
              <a:t>Gibt es neben Maßnahmen zum Schutz spezifischer Geschäftsgeheimnisse noch </a:t>
            </a:r>
            <a:br>
              <a:rPr lang="de-DE" sz="2000" dirty="0">
                <a:latin typeface="Avenir Book"/>
                <a:ea typeface="Relais Display" pitchFamily="50" charset="0"/>
                <a:cs typeface="Relais Display" pitchFamily="50" charset="0"/>
              </a:rPr>
            </a:br>
            <a:r>
              <a:rPr lang="de-DE" sz="2000" b="1" dirty="0">
                <a:latin typeface="Avenir Book"/>
                <a:ea typeface="Relais Display" pitchFamily="50" charset="0"/>
                <a:cs typeface="Relais Display" pitchFamily="50" charset="0"/>
              </a:rPr>
              <a:t>weitere Schutzmechanismen</a:t>
            </a:r>
            <a:r>
              <a:rPr lang="de-DE" sz="2000" dirty="0">
                <a:latin typeface="Avenir Book"/>
                <a:ea typeface="Relais Display" pitchFamily="50" charset="0"/>
                <a:cs typeface="Relais Display" pitchFamily="50" charset="0"/>
              </a:rPr>
              <a:t>, um den Abfluss von Know-how zu schützen?</a:t>
            </a:r>
          </a:p>
          <a:p>
            <a:pPr marL="285750" indent="-285750">
              <a:buFont typeface="Wingdings" panose="05000000000000000000" pitchFamily="2" charset="2"/>
              <a:buChar char="§"/>
            </a:pPr>
            <a:endParaRPr lang="de-DE" sz="2000" dirty="0"/>
          </a:p>
          <a:p>
            <a:pPr marL="285750" indent="-285750">
              <a:buFont typeface="Wingdings" panose="05000000000000000000" pitchFamily="2" charset="2"/>
              <a:buChar char="§"/>
            </a:pPr>
            <a:endParaRPr lang="de-DE" sz="2000" dirty="0"/>
          </a:p>
          <a:p>
            <a:pPr marL="285750" indent="-285750">
              <a:buFont typeface="Wingdings" panose="05000000000000000000" pitchFamily="2" charset="2"/>
              <a:buChar char="§"/>
            </a:pPr>
            <a:endParaRPr lang="de-DE" sz="1800" dirty="0"/>
          </a:p>
          <a:p>
            <a:pPr marL="285750" indent="-285750">
              <a:buFont typeface="Wingdings" panose="05000000000000000000" pitchFamily="2" charset="2"/>
              <a:buChar char="§"/>
            </a:pPr>
            <a:endParaRPr lang="de-DE" sz="1800" dirty="0"/>
          </a:p>
        </p:txBody>
      </p:sp>
      <p:sp>
        <p:nvSpPr>
          <p:cNvPr id="7" name="Textplatzhalter 6">
            <a:extLst>
              <a:ext uri="{FF2B5EF4-FFF2-40B4-BE49-F238E27FC236}">
                <a16:creationId xmlns:a16="http://schemas.microsoft.com/office/drawing/2014/main" id="{AB3BDABF-6521-49E1-E322-19EC9FA95DD7}"/>
              </a:ext>
            </a:extLst>
          </p:cNvPr>
          <p:cNvSpPr>
            <a:spLocks noGrp="1"/>
          </p:cNvSpPr>
          <p:nvPr>
            <p:ph type="body" sz="quarter" idx="10"/>
          </p:nvPr>
        </p:nvSpPr>
        <p:spPr/>
        <p:txBody>
          <a:bodyPr/>
          <a:lstStyle/>
          <a:p>
            <a:r>
              <a:rPr lang="de-DE" dirty="0"/>
              <a:t>Schutz von Geschäftsgeheimnissen – Dr. Anne-Kathrin Bertke</a:t>
            </a:r>
          </a:p>
        </p:txBody>
      </p:sp>
      <p:sp>
        <p:nvSpPr>
          <p:cNvPr id="8" name="Foliennummernplatzhalter 7">
            <a:extLst>
              <a:ext uri="{FF2B5EF4-FFF2-40B4-BE49-F238E27FC236}">
                <a16:creationId xmlns:a16="http://schemas.microsoft.com/office/drawing/2014/main" id="{47DBC319-0A17-1A94-D810-FA107DDF2D5E}"/>
              </a:ext>
            </a:extLst>
          </p:cNvPr>
          <p:cNvSpPr>
            <a:spLocks noGrp="1"/>
          </p:cNvSpPr>
          <p:nvPr>
            <p:ph type="sldNum" sz="quarter" idx="16"/>
          </p:nvPr>
        </p:nvSpPr>
        <p:spPr/>
        <p:txBody>
          <a:bodyPr/>
          <a:lstStyle/>
          <a:p>
            <a:r>
              <a:rPr lang="de-DE" dirty="0"/>
              <a:t>6</a:t>
            </a:r>
          </a:p>
        </p:txBody>
      </p:sp>
      <p:pic>
        <p:nvPicPr>
          <p:cNvPr id="9" name="Grafik 8" descr="Zaun mit einfarbiger Füllung">
            <a:extLst>
              <a:ext uri="{FF2B5EF4-FFF2-40B4-BE49-F238E27FC236}">
                <a16:creationId xmlns:a16="http://schemas.microsoft.com/office/drawing/2014/main" id="{9773959C-692B-184A-9D4A-678EF40189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43139" y="2459523"/>
            <a:ext cx="553915" cy="553915"/>
          </a:xfrm>
          <a:prstGeom prst="rect">
            <a:avLst/>
          </a:prstGeom>
        </p:spPr>
      </p:pic>
      <p:pic>
        <p:nvPicPr>
          <p:cNvPr id="11" name="Grafik 10" descr="Mittelalterliche Rüstung mit einfarbiger Füllung">
            <a:extLst>
              <a:ext uri="{FF2B5EF4-FFF2-40B4-BE49-F238E27FC236}">
                <a16:creationId xmlns:a16="http://schemas.microsoft.com/office/drawing/2014/main" id="{09BE579C-EFF9-37D0-D889-A289B4BA7D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1185" y="3291182"/>
            <a:ext cx="532423" cy="532423"/>
          </a:xfrm>
          <a:prstGeom prst="rect">
            <a:avLst/>
          </a:prstGeom>
        </p:spPr>
      </p:pic>
      <p:pic>
        <p:nvPicPr>
          <p:cNvPr id="13" name="Grafik 12" descr="Hilfe mit einfarbiger Füllung">
            <a:extLst>
              <a:ext uri="{FF2B5EF4-FFF2-40B4-BE49-F238E27FC236}">
                <a16:creationId xmlns:a16="http://schemas.microsoft.com/office/drawing/2014/main" id="{11AEE17D-23A0-D525-7874-034C7F4E45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19693" y="1635370"/>
            <a:ext cx="553915" cy="553915"/>
          </a:xfrm>
          <a:prstGeom prst="rect">
            <a:avLst/>
          </a:prstGeom>
        </p:spPr>
      </p:pic>
      <p:pic>
        <p:nvPicPr>
          <p:cNvPr id="15" name="Grafik 14" descr="Brainstorming mit einfarbiger Füllung">
            <a:extLst>
              <a:ext uri="{FF2B5EF4-FFF2-40B4-BE49-F238E27FC236}">
                <a16:creationId xmlns:a16="http://schemas.microsoft.com/office/drawing/2014/main" id="{B7081C0E-77A3-6895-410B-A401651EC2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53884" y="4145990"/>
            <a:ext cx="553916" cy="553916"/>
          </a:xfrm>
          <a:prstGeom prst="rect">
            <a:avLst/>
          </a:prstGeom>
        </p:spPr>
      </p:pic>
    </p:spTree>
    <p:extLst>
      <p:ext uri="{BB962C8B-B14F-4D97-AF65-F5344CB8AC3E}">
        <p14:creationId xmlns:p14="http://schemas.microsoft.com/office/powerpoint/2010/main" val="374282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BEE0D-D602-1861-8563-2F6192798D03}"/>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88A6E953-B940-1663-2045-418B4D2301FE}"/>
              </a:ext>
            </a:extLst>
          </p:cNvPr>
          <p:cNvSpPr>
            <a:spLocks noGrp="1"/>
          </p:cNvSpPr>
          <p:nvPr>
            <p:ph type="body" sz="quarter" idx="11"/>
          </p:nvPr>
        </p:nvSpPr>
        <p:spPr>
          <a:xfrm>
            <a:off x="1209040" y="817329"/>
            <a:ext cx="8148320" cy="485060"/>
          </a:xfrm>
        </p:spPr>
        <p:txBody>
          <a:bodyPr/>
          <a:lstStyle/>
          <a:p>
            <a:r>
              <a:rPr lang="de-DE" sz="2400" b="1" dirty="0">
                <a:solidFill>
                  <a:srgbClr val="0B1220"/>
                </a:solidFill>
              </a:rPr>
              <a:t>Schutz von Geschäftsgeheimnissen im Überblick</a:t>
            </a:r>
          </a:p>
          <a:p>
            <a:r>
              <a:rPr lang="de-DE" sz="2400" dirty="0"/>
              <a:t>Schutzmöglichkeiten</a:t>
            </a:r>
          </a:p>
        </p:txBody>
      </p:sp>
      <p:sp>
        <p:nvSpPr>
          <p:cNvPr id="4" name="Textplatzhalter 3">
            <a:extLst>
              <a:ext uri="{FF2B5EF4-FFF2-40B4-BE49-F238E27FC236}">
                <a16:creationId xmlns:a16="http://schemas.microsoft.com/office/drawing/2014/main" id="{3A293F62-097C-971E-DB69-A5A0A566C9C3}"/>
              </a:ext>
            </a:extLst>
          </p:cNvPr>
          <p:cNvSpPr>
            <a:spLocks noGrp="1"/>
          </p:cNvSpPr>
          <p:nvPr>
            <p:ph type="body" sz="quarter" idx="13"/>
          </p:nvPr>
        </p:nvSpPr>
        <p:spPr/>
        <p:txBody>
          <a:bodyPr/>
          <a:lstStyle/>
          <a:p>
            <a:r>
              <a:rPr lang="de-DE" sz="2400" b="1" dirty="0"/>
              <a:t>III.</a:t>
            </a:r>
          </a:p>
        </p:txBody>
      </p:sp>
      <p:sp>
        <p:nvSpPr>
          <p:cNvPr id="7" name="Textplatzhalter 6">
            <a:extLst>
              <a:ext uri="{FF2B5EF4-FFF2-40B4-BE49-F238E27FC236}">
                <a16:creationId xmlns:a16="http://schemas.microsoft.com/office/drawing/2014/main" id="{857702B6-6A7B-A48D-0A0B-09371E59C884}"/>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36BD5713-094F-844C-2DCF-A1BD5E0F3D2B}"/>
              </a:ext>
            </a:extLst>
          </p:cNvPr>
          <p:cNvSpPr txBox="1">
            <a:spLocks/>
          </p:cNvSpPr>
          <p:nvPr/>
        </p:nvSpPr>
        <p:spPr>
          <a:xfrm>
            <a:off x="1218339" y="1924424"/>
            <a:ext cx="9983061" cy="4021131"/>
          </a:xfrm>
          <a:prstGeom prst="rect">
            <a:avLst/>
          </a:prstGeom>
        </p:spPr>
        <p:txBody>
          <a:bodyPr/>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0B1220"/>
              </a:buClr>
              <a:buFont typeface="Wingdings" panose="05000000000000000000" pitchFamily="2" charset="2"/>
              <a:buChar char="§"/>
            </a:pPr>
            <a:r>
              <a:rPr lang="de-DE" sz="2000" b="1" dirty="0">
                <a:latin typeface="Avenir Book"/>
                <a:ea typeface="Relais Display" pitchFamily="50" charset="0"/>
                <a:cs typeface="Relais Display" pitchFamily="50" charset="0"/>
                <a:sym typeface="Wingdings" panose="05000000000000000000" pitchFamily="2" charset="2"/>
              </a:rPr>
              <a:t>Datenschutzrechtliche Vorgaben</a:t>
            </a:r>
          </a:p>
          <a:p>
            <a:pPr marL="1028700" lvl="1" indent="-342900">
              <a:buClr>
                <a:srgbClr val="0B1220"/>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Datenschutzrecht schützt nicht per se das „Geschäftsgeheimnis“</a:t>
            </a:r>
          </a:p>
          <a:p>
            <a:pPr marL="1028700" lvl="1" indent="-342900">
              <a:buClr>
                <a:srgbClr val="0B1220"/>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DSGVO hindert nur Weitergabe </a:t>
            </a:r>
            <a:r>
              <a:rPr lang="de-DE" sz="2000" b="1" dirty="0">
                <a:solidFill>
                  <a:srgbClr val="0B1220"/>
                </a:solidFill>
                <a:latin typeface="Avenir Book"/>
                <a:ea typeface="Relais Display" pitchFamily="50" charset="0"/>
                <a:cs typeface="Relais Display" pitchFamily="50" charset="0"/>
                <a:sym typeface="Wingdings" panose="05000000000000000000" pitchFamily="2" charset="2"/>
              </a:rPr>
              <a:t>personenbezogener</a:t>
            </a:r>
            <a:r>
              <a:rPr lang="de-DE" sz="2000" dirty="0">
                <a:latin typeface="Avenir Book"/>
                <a:ea typeface="Relais Display" pitchFamily="50" charset="0"/>
                <a:cs typeface="Relais Display" pitchFamily="50" charset="0"/>
                <a:sym typeface="Wingdings" panose="05000000000000000000" pitchFamily="2" charset="2"/>
              </a:rPr>
              <a:t> Daten (</a:t>
            </a:r>
            <a:r>
              <a:rPr lang="nn-NO" sz="2000" dirty="0">
                <a:latin typeface="Avenir Book"/>
                <a:ea typeface="Relais Display" pitchFamily="50" charset="0"/>
                <a:cs typeface="Relais Display" pitchFamily="50" charset="0"/>
                <a:sym typeface="Wingdings" panose="05000000000000000000" pitchFamily="2" charset="2"/>
              </a:rPr>
              <a:t>Art. 4 Nr. 2 DSGVO)</a:t>
            </a:r>
          </a:p>
          <a:p>
            <a:pPr marL="342900" indent="-342900">
              <a:buClr>
                <a:srgbClr val="0B1220"/>
              </a:buClr>
              <a:buFont typeface="Wingdings" panose="05000000000000000000" pitchFamily="2" charset="2"/>
              <a:buChar char="§"/>
            </a:pPr>
            <a:r>
              <a:rPr lang="de-DE" sz="2000" b="1" dirty="0">
                <a:latin typeface="Avenir Book"/>
                <a:ea typeface="Relais Display" pitchFamily="50" charset="0"/>
                <a:cs typeface="Relais Display" pitchFamily="50" charset="0"/>
                <a:sym typeface="Wingdings" panose="05000000000000000000" pitchFamily="2" charset="2"/>
              </a:rPr>
              <a:t>Vertragliche Regelungen </a:t>
            </a:r>
          </a:p>
          <a:p>
            <a:pPr marL="1028700" lvl="1" indent="-342900">
              <a:buClr>
                <a:srgbClr val="0B1220"/>
              </a:buClr>
              <a:buFont typeface="Symbol" panose="05050102010706020507" pitchFamily="18" charset="2"/>
              <a:buChar char="-"/>
            </a:pPr>
            <a:r>
              <a:rPr lang="de-DE" sz="2000" b="1" dirty="0">
                <a:latin typeface="Avenir Book"/>
                <a:ea typeface="Relais Display" pitchFamily="50" charset="0"/>
                <a:cs typeface="Relais Display" pitchFamily="50" charset="0"/>
                <a:sym typeface="Wingdings" panose="05000000000000000000" pitchFamily="2" charset="2"/>
              </a:rPr>
              <a:t>Aber: </a:t>
            </a:r>
            <a:r>
              <a:rPr lang="de-DE" sz="2000" dirty="0">
                <a:latin typeface="Avenir Book"/>
                <a:ea typeface="Relais Display" pitchFamily="50" charset="0"/>
                <a:cs typeface="Relais Display" pitchFamily="50" charset="0"/>
                <a:sym typeface="Wingdings" panose="05000000000000000000" pitchFamily="2" charset="2"/>
              </a:rPr>
              <a:t>Unwirksamkeit von Catch-all-Klauseln</a:t>
            </a:r>
          </a:p>
          <a:p>
            <a:pPr marL="1028700" lvl="1" indent="-342900">
              <a:buClr>
                <a:srgbClr val="0B1220"/>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Alternativ: Nachvertragliches Wettbewerbsverbot</a:t>
            </a:r>
          </a:p>
          <a:p>
            <a:pPr marL="342900" indent="-342900">
              <a:buClr>
                <a:srgbClr val="0B1220"/>
              </a:buClr>
              <a:buFont typeface="Wingdings" panose="05000000000000000000" pitchFamily="2" charset="2"/>
              <a:buChar char="§"/>
            </a:pPr>
            <a:r>
              <a:rPr lang="de-DE" sz="2000" b="1" dirty="0">
                <a:latin typeface="Avenir Book"/>
                <a:ea typeface="Relais Display" pitchFamily="50" charset="0"/>
                <a:cs typeface="Relais Display" pitchFamily="50" charset="0"/>
                <a:sym typeface="Wingdings" panose="05000000000000000000" pitchFamily="2" charset="2"/>
              </a:rPr>
              <a:t>Allgemeine arbeitsrechtliche Rücksichtnahmepflicht</a:t>
            </a:r>
          </a:p>
          <a:p>
            <a:pPr marL="342900" indent="-342900">
              <a:buClr>
                <a:srgbClr val="0B1220"/>
              </a:buClr>
              <a:buFont typeface="Wingdings" panose="05000000000000000000" pitchFamily="2" charset="2"/>
              <a:buChar char="§"/>
            </a:pPr>
            <a:r>
              <a:rPr lang="de-DE" sz="2000" b="1" dirty="0">
                <a:latin typeface="Avenir Book"/>
                <a:ea typeface="Relais Display" pitchFamily="50" charset="0"/>
                <a:cs typeface="Relais Display" pitchFamily="50" charset="0"/>
                <a:sym typeface="Wingdings" panose="05000000000000000000" pitchFamily="2" charset="2"/>
              </a:rPr>
              <a:t>Geschäftsgeheimnisgesetz (</a:t>
            </a:r>
            <a:r>
              <a:rPr lang="de-DE" sz="2000" b="1" dirty="0" err="1">
                <a:latin typeface="Avenir Book"/>
                <a:ea typeface="Relais Display" pitchFamily="50" charset="0"/>
                <a:cs typeface="Relais Display" pitchFamily="50" charset="0"/>
                <a:sym typeface="Wingdings" panose="05000000000000000000" pitchFamily="2" charset="2"/>
              </a:rPr>
              <a:t>GeschGehG</a:t>
            </a:r>
            <a:r>
              <a:rPr lang="de-DE" sz="2000" b="1" dirty="0">
                <a:latin typeface="Avenir Book"/>
                <a:ea typeface="Relais Display" pitchFamily="50" charset="0"/>
                <a:cs typeface="Relais Display" pitchFamily="50" charset="0"/>
                <a:sym typeface="Wingdings" panose="05000000000000000000" pitchFamily="2" charset="2"/>
              </a:rPr>
              <a:t>)</a:t>
            </a:r>
          </a:p>
          <a:p>
            <a:pPr marL="1028700" lvl="1" indent="-342900">
              <a:buClr>
                <a:srgbClr val="0B1220"/>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Gilt nicht nur für Arbeitnehmer und Organmitglieder</a:t>
            </a:r>
          </a:p>
          <a:p>
            <a:pPr marL="1028700" lvl="1" indent="-342900">
              <a:buClr>
                <a:srgbClr val="0B1220"/>
              </a:buClr>
              <a:buFont typeface="Symbol" panose="05050102010706020507" pitchFamily="18" charset="2"/>
              <a:buChar char="-"/>
            </a:pPr>
            <a:r>
              <a:rPr lang="de-DE" sz="2000" dirty="0">
                <a:latin typeface="Avenir Book"/>
                <a:ea typeface="Relais Display" pitchFamily="50" charset="0"/>
                <a:cs typeface="Relais Display" pitchFamily="50" charset="0"/>
                <a:sym typeface="Wingdings" panose="05000000000000000000" pitchFamily="2" charset="2"/>
              </a:rPr>
              <a:t>Gilt unabhängig von vertraglicher Vereinbarung</a:t>
            </a:r>
          </a:p>
          <a:p>
            <a:pPr marL="4229100" lvl="8" indent="-342900">
              <a:buClr>
                <a:srgbClr val="1FEEFF"/>
              </a:buClr>
              <a:buFont typeface="Symbol" panose="05050102010706020507" pitchFamily="18" charset="2"/>
              <a:buChar char="-"/>
            </a:pPr>
            <a:endParaRPr lang="de-DE" sz="1000" dirty="0">
              <a:latin typeface="Relais Display" pitchFamily="50" charset="0"/>
              <a:ea typeface="Relais Display" pitchFamily="50" charset="0"/>
              <a:cs typeface="Relais Display" pitchFamily="50" charset="0"/>
              <a:sym typeface="Wingdings" panose="05000000000000000000" pitchFamily="2" charset="2"/>
            </a:endParaRPr>
          </a:p>
          <a:p>
            <a:pPr marL="1028700" lvl="1" indent="-342900">
              <a:buClr>
                <a:srgbClr val="1FEEFF"/>
              </a:buClr>
              <a:buFont typeface="Symbol" panose="05050102010706020507" pitchFamily="18" charset="2"/>
              <a:buChar char="-"/>
            </a:pPr>
            <a:endParaRPr lang="de-DE" sz="1600" dirty="0">
              <a:latin typeface="Relais Display" pitchFamily="50" charset="0"/>
              <a:ea typeface="Relais Display" pitchFamily="50" charset="0"/>
              <a:cs typeface="Relais Display" pitchFamily="50" charset="0"/>
              <a:sym typeface="Wingdings" panose="05000000000000000000" pitchFamily="2" charset="2"/>
            </a:endParaRPr>
          </a:p>
          <a:p>
            <a:pPr marL="1028700" lvl="1" indent="-342900">
              <a:buClr>
                <a:srgbClr val="1FEEFF"/>
              </a:buClr>
              <a:buFont typeface="Symbol" panose="05050102010706020507" pitchFamily="18" charset="2"/>
              <a:buChar char="-"/>
            </a:pPr>
            <a:endParaRPr lang="de-DE" b="1" dirty="0">
              <a:latin typeface="Relais Display" pitchFamily="50" charset="0"/>
              <a:ea typeface="Relais Display" pitchFamily="50" charset="0"/>
              <a:cs typeface="Relais Display" pitchFamily="50" charset="0"/>
              <a:sym typeface="Wingdings" panose="05000000000000000000" pitchFamily="2" charset="2"/>
            </a:endParaRPr>
          </a:p>
          <a:p>
            <a:pPr marL="285750" indent="-285750">
              <a:buClr>
                <a:srgbClr val="1FEEFF"/>
              </a:buClr>
              <a:buFont typeface="Courier New" panose="02070309020205020404" pitchFamily="49" charset="0"/>
              <a:buChar char="o"/>
            </a:pPr>
            <a:endParaRPr lang="de-DE"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5" name="Foliennummernplatzhalter 4">
            <a:extLst>
              <a:ext uri="{FF2B5EF4-FFF2-40B4-BE49-F238E27FC236}">
                <a16:creationId xmlns:a16="http://schemas.microsoft.com/office/drawing/2014/main" id="{8E838A2A-6FCE-B41F-7633-99202C986756}"/>
              </a:ext>
            </a:extLst>
          </p:cNvPr>
          <p:cNvSpPr>
            <a:spLocks noGrp="1"/>
          </p:cNvSpPr>
          <p:nvPr>
            <p:ph type="sldNum" sz="quarter" idx="16"/>
          </p:nvPr>
        </p:nvSpPr>
        <p:spPr/>
        <p:txBody>
          <a:bodyPr/>
          <a:lstStyle/>
          <a:p>
            <a:fld id="{829C19B8-D594-4CE0-A936-C2FDD8BF2C38}" type="slidenum">
              <a:rPr lang="de-DE"/>
              <a:t>8</a:t>
            </a:fld>
            <a:endParaRPr lang="de-DE" dirty="0"/>
          </a:p>
        </p:txBody>
      </p:sp>
      <p:pic>
        <p:nvPicPr>
          <p:cNvPr id="6" name="Grafik 5" descr="Warnung mit einfarbiger Füllung">
            <a:extLst>
              <a:ext uri="{FF2B5EF4-FFF2-40B4-BE49-F238E27FC236}">
                <a16:creationId xmlns:a16="http://schemas.microsoft.com/office/drawing/2014/main" id="{44A79F71-338E-D431-6B30-BA7BE3AAB0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827499" y="3619500"/>
            <a:ext cx="492589" cy="492589"/>
          </a:xfrm>
          <a:prstGeom prst="rect">
            <a:avLst/>
          </a:prstGeom>
        </p:spPr>
      </p:pic>
    </p:spTree>
    <p:extLst>
      <p:ext uri="{BB962C8B-B14F-4D97-AF65-F5344CB8AC3E}">
        <p14:creationId xmlns:p14="http://schemas.microsoft.com/office/powerpoint/2010/main" val="145916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2958E-3292-0298-4312-6F11CB12372E}"/>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997F7C47-39D8-4054-309A-FDDE638907B5}"/>
              </a:ext>
            </a:extLst>
          </p:cNvPr>
          <p:cNvSpPr>
            <a:spLocks noGrp="1"/>
          </p:cNvSpPr>
          <p:nvPr>
            <p:ph type="body" sz="quarter" idx="11"/>
          </p:nvPr>
        </p:nvSpPr>
        <p:spPr>
          <a:xfrm>
            <a:off x="1209040" y="817329"/>
            <a:ext cx="10486774" cy="485060"/>
          </a:xfrm>
        </p:spPr>
        <p:txBody>
          <a:bodyPr/>
          <a:lstStyle/>
          <a:p>
            <a:r>
              <a:rPr lang="de-DE" sz="2400" b="1" dirty="0"/>
              <a:t>Geschäftsgeheimnisgesetz (</a:t>
            </a:r>
            <a:r>
              <a:rPr lang="de-DE" sz="2400" b="1" dirty="0" err="1"/>
              <a:t>GeschGehG</a:t>
            </a:r>
            <a:r>
              <a:rPr lang="de-DE" sz="2400" b="1" dirty="0"/>
              <a:t>)</a:t>
            </a:r>
          </a:p>
          <a:p>
            <a:r>
              <a:rPr lang="de-DE" sz="2400" dirty="0"/>
              <a:t>1. Begriffsbestimmung</a:t>
            </a:r>
          </a:p>
          <a:p>
            <a:pPr marL="514350" indent="-514350">
              <a:buAutoNum type="romanUcPeriod"/>
            </a:pPr>
            <a:endParaRPr lang="de-DE" sz="2400" dirty="0"/>
          </a:p>
        </p:txBody>
      </p:sp>
      <p:sp>
        <p:nvSpPr>
          <p:cNvPr id="4" name="Textplatzhalter 3">
            <a:extLst>
              <a:ext uri="{FF2B5EF4-FFF2-40B4-BE49-F238E27FC236}">
                <a16:creationId xmlns:a16="http://schemas.microsoft.com/office/drawing/2014/main" id="{431E0EBB-8581-ADA0-3322-C38D4598D15B}"/>
              </a:ext>
            </a:extLst>
          </p:cNvPr>
          <p:cNvSpPr>
            <a:spLocks noGrp="1"/>
          </p:cNvSpPr>
          <p:nvPr>
            <p:ph type="body" sz="quarter" idx="13"/>
          </p:nvPr>
        </p:nvSpPr>
        <p:spPr/>
        <p:txBody>
          <a:bodyPr/>
          <a:lstStyle/>
          <a:p>
            <a:r>
              <a:rPr lang="de-DE" sz="2400" b="1" dirty="0"/>
              <a:t>IV.</a:t>
            </a:r>
          </a:p>
        </p:txBody>
      </p:sp>
      <p:sp>
        <p:nvSpPr>
          <p:cNvPr id="7" name="Textplatzhalter 6">
            <a:extLst>
              <a:ext uri="{FF2B5EF4-FFF2-40B4-BE49-F238E27FC236}">
                <a16:creationId xmlns:a16="http://schemas.microsoft.com/office/drawing/2014/main" id="{CCF9DA1C-5A60-1933-4D34-5CE420525A10}"/>
              </a:ext>
            </a:extLst>
          </p:cNvPr>
          <p:cNvSpPr>
            <a:spLocks noGrp="1"/>
          </p:cNvSpPr>
          <p:nvPr>
            <p:ph type="body" sz="quarter" idx="10"/>
          </p:nvPr>
        </p:nvSpPr>
        <p:spPr/>
        <p:txBody>
          <a:bodyPr/>
          <a:lstStyle/>
          <a:p>
            <a:r>
              <a:rPr lang="de-DE"/>
              <a:t>Schutz von Geschäftsgeheimnissen – Dr. Anne-Kathrin </a:t>
            </a:r>
            <a:r>
              <a:rPr lang="de-DE" err="1"/>
              <a:t>Bertke</a:t>
            </a:r>
            <a:endParaRPr lang="de-DE"/>
          </a:p>
          <a:p>
            <a:endParaRPr lang="de-DE"/>
          </a:p>
        </p:txBody>
      </p:sp>
      <p:sp>
        <p:nvSpPr>
          <p:cNvPr id="3" name="Textplatzhalter 4">
            <a:extLst>
              <a:ext uri="{FF2B5EF4-FFF2-40B4-BE49-F238E27FC236}">
                <a16:creationId xmlns:a16="http://schemas.microsoft.com/office/drawing/2014/main" id="{0B9FD597-2D8F-9371-CEF0-6B3EBA9CF4AF}"/>
              </a:ext>
            </a:extLst>
          </p:cNvPr>
          <p:cNvSpPr txBox="1">
            <a:spLocks/>
          </p:cNvSpPr>
          <p:nvPr/>
        </p:nvSpPr>
        <p:spPr>
          <a:xfrm>
            <a:off x="1333750" y="1698172"/>
            <a:ext cx="10486774" cy="4185838"/>
          </a:xfrm>
          <a:prstGeom prst="rect">
            <a:avLst/>
          </a:prstGeom>
        </p:spPr>
        <p:txBody>
          <a:bodyPr numCol="1"/>
          <a:lstStyle>
            <a:lvl1pPr marL="0" indent="0" algn="l" defTabSz="914400" rtl="0" eaLnBrk="1" latinLnBrk="0" hangingPunct="1">
              <a:lnSpc>
                <a:spcPct val="120000"/>
              </a:lnSpc>
              <a:spcBef>
                <a:spcPts val="1000"/>
              </a:spcBef>
              <a:buFontTx/>
              <a:buNone/>
              <a:defRPr sz="1600" b="0" i="0" kern="1200">
                <a:solidFill>
                  <a:srgbClr val="020F21"/>
                </a:solidFill>
                <a:latin typeface="Avenir Book" panose="02000503020000020003" pitchFamily="2" charset="0"/>
                <a:ea typeface="Relais Display" pitchFamily="2" charset="77"/>
                <a:cs typeface="Relais Display"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de-DE" sz="2000" b="1" dirty="0">
                <a:latin typeface="Avenir Book"/>
                <a:ea typeface="Relais Display" pitchFamily="50" charset="0"/>
                <a:cs typeface="Arial" panose="020B0604020202020204" pitchFamily="34" charset="0"/>
                <a:sym typeface="Wingdings" panose="05000000000000000000" pitchFamily="2" charset="2"/>
              </a:rPr>
              <a:t>„Geschäftsgeheimnis“, § 2 </a:t>
            </a:r>
            <a:r>
              <a:rPr lang="de-DE" sz="2000" b="1" dirty="0" err="1">
                <a:latin typeface="Avenir Book"/>
                <a:ea typeface="Relais Display" pitchFamily="50" charset="0"/>
                <a:cs typeface="Arial" panose="020B0604020202020204" pitchFamily="34" charset="0"/>
                <a:sym typeface="Wingdings" panose="05000000000000000000" pitchFamily="2" charset="2"/>
              </a:rPr>
              <a:t>GeschGehG</a:t>
            </a:r>
            <a:endParaRPr lang="de-DE" sz="2000" b="1" dirty="0">
              <a:latin typeface="Avenir Book"/>
              <a:ea typeface="Relais Display" pitchFamily="50" charset="0"/>
              <a:cs typeface="Arial" panose="020B0604020202020204" pitchFamily="34" charset="0"/>
              <a:sym typeface="Wingdings" panose="05000000000000000000" pitchFamily="2" charset="2"/>
            </a:endParaRPr>
          </a:p>
          <a:p>
            <a:pPr>
              <a:lnSpc>
                <a:spcPct val="100000"/>
              </a:lnSpc>
            </a:pPr>
            <a:r>
              <a:rPr lang="de-DE" sz="2000" dirty="0">
                <a:latin typeface="Avenir Book"/>
                <a:ea typeface="Relais Display" pitchFamily="50" charset="0"/>
                <a:cs typeface="Arial" panose="020B0604020202020204" pitchFamily="34" charset="0"/>
                <a:sym typeface="Wingdings" panose="05000000000000000000" pitchFamily="2" charset="2"/>
              </a:rPr>
              <a:t>Eine </a:t>
            </a:r>
            <a:r>
              <a:rPr lang="de-DE" sz="2000" b="1" dirty="0">
                <a:latin typeface="Avenir Book"/>
                <a:ea typeface="Relais Display" pitchFamily="50" charset="0"/>
                <a:cs typeface="Arial" panose="020B0604020202020204" pitchFamily="34" charset="0"/>
                <a:sym typeface="Wingdings" panose="05000000000000000000" pitchFamily="2" charset="2"/>
              </a:rPr>
              <a:t>Information</a:t>
            </a:r>
          </a:p>
          <a:p>
            <a:pPr marL="720725" lvl="1" indent="-447675">
              <a:lnSpc>
                <a:spcPct val="100000"/>
              </a:lnSpc>
              <a:buFont typeface="+mj-lt"/>
              <a:buAutoNum type="alphaLcParenR"/>
            </a:pPr>
            <a:r>
              <a:rPr lang="de-DE" sz="2000" i="1" dirty="0">
                <a:latin typeface="Avenir Book"/>
                <a:ea typeface="Relais Display" pitchFamily="50" charset="0"/>
                <a:cs typeface="Arial" panose="020B0604020202020204" pitchFamily="34" charset="0"/>
                <a:sym typeface="Wingdings" panose="05000000000000000000" pitchFamily="2" charset="2"/>
              </a:rPr>
              <a:t>die weder insgesamt noch in der genauen Anordnung und Zusammensetzung ihrer Bestandteile den Personen in den Kreisen, die üblicherweise mit dieser Art von Informationen umgehen, allgemein bekannt oder ohne Weiteres zugänglich ist und daher </a:t>
            </a:r>
            <a:r>
              <a:rPr lang="de-DE" sz="2000" i="1" dirty="0">
                <a:highlight>
                  <a:srgbClr val="1FEEFF"/>
                </a:highlight>
                <a:latin typeface="Avenir Book"/>
                <a:ea typeface="Relais Display" pitchFamily="50" charset="0"/>
                <a:cs typeface="Arial" panose="020B0604020202020204" pitchFamily="34" charset="0"/>
                <a:sym typeface="Wingdings" panose="05000000000000000000" pitchFamily="2" charset="2"/>
              </a:rPr>
              <a:t>von wirtschaftlichem Wert </a:t>
            </a:r>
            <a:r>
              <a:rPr lang="de-DE" sz="2000" i="1" dirty="0">
                <a:latin typeface="Avenir Book"/>
                <a:ea typeface="Relais Display" pitchFamily="50" charset="0"/>
                <a:cs typeface="Arial" panose="020B0604020202020204" pitchFamily="34" charset="0"/>
                <a:sym typeface="Wingdings" panose="05000000000000000000" pitchFamily="2" charset="2"/>
              </a:rPr>
              <a:t>ist </a:t>
            </a:r>
            <a:r>
              <a:rPr lang="de-DE" sz="2000" b="1" i="1" u="sng" dirty="0">
                <a:latin typeface="Avenir Book"/>
                <a:ea typeface="Relais Display" pitchFamily="50" charset="0"/>
                <a:cs typeface="Arial" panose="020B0604020202020204" pitchFamily="34" charset="0"/>
                <a:sym typeface="Wingdings" panose="05000000000000000000" pitchFamily="2" charset="2"/>
              </a:rPr>
              <a:t>und</a:t>
            </a:r>
          </a:p>
          <a:p>
            <a:pPr marL="720725" lvl="1" indent="-447675">
              <a:lnSpc>
                <a:spcPct val="100000"/>
              </a:lnSpc>
              <a:buFont typeface="+mj-lt"/>
              <a:buAutoNum type="alphaLcParenR"/>
            </a:pPr>
            <a:r>
              <a:rPr lang="de-DE" sz="2000" i="1" dirty="0">
                <a:latin typeface="Avenir Book"/>
                <a:ea typeface="Relais Display" pitchFamily="50" charset="0"/>
                <a:cs typeface="Arial" panose="020B0604020202020204" pitchFamily="34" charset="0"/>
                <a:sym typeface="Wingdings" panose="05000000000000000000" pitchFamily="2" charset="2"/>
              </a:rPr>
              <a:t>die Gegenstand von den Umständen nach angemessenen </a:t>
            </a:r>
            <a:r>
              <a:rPr lang="de-DE" sz="2000" i="1" dirty="0">
                <a:highlight>
                  <a:srgbClr val="1FEEFF"/>
                </a:highlight>
                <a:latin typeface="Avenir Book"/>
                <a:ea typeface="Relais Display" pitchFamily="50" charset="0"/>
                <a:cs typeface="Arial" panose="020B0604020202020204" pitchFamily="34" charset="0"/>
                <a:sym typeface="Wingdings" panose="05000000000000000000" pitchFamily="2" charset="2"/>
              </a:rPr>
              <a:t>Geheimhaltungsmaßnahmen</a:t>
            </a:r>
            <a:r>
              <a:rPr lang="de-DE" sz="2000" i="1" dirty="0">
                <a:latin typeface="Avenir Book"/>
                <a:ea typeface="Relais Display" pitchFamily="50" charset="0"/>
                <a:cs typeface="Arial" panose="020B0604020202020204" pitchFamily="34" charset="0"/>
                <a:sym typeface="Wingdings" panose="05000000000000000000" pitchFamily="2" charset="2"/>
              </a:rPr>
              <a:t> durch ihren rechtmäßigen Inhaber ist </a:t>
            </a:r>
            <a:r>
              <a:rPr lang="de-DE" sz="2000" b="1" i="1" u="sng" dirty="0">
                <a:latin typeface="Avenir Book"/>
                <a:ea typeface="Relais Display" pitchFamily="50" charset="0"/>
                <a:cs typeface="Arial" panose="020B0604020202020204" pitchFamily="34" charset="0"/>
                <a:sym typeface="Wingdings" panose="05000000000000000000" pitchFamily="2" charset="2"/>
              </a:rPr>
              <a:t>und</a:t>
            </a:r>
          </a:p>
          <a:p>
            <a:pPr marL="720725" lvl="1" indent="-447675">
              <a:lnSpc>
                <a:spcPct val="100000"/>
              </a:lnSpc>
              <a:buFont typeface="+mj-lt"/>
              <a:buAutoNum type="alphaLcParenR"/>
            </a:pPr>
            <a:r>
              <a:rPr lang="de-DE" sz="2000" i="1" dirty="0">
                <a:latin typeface="Avenir Book"/>
                <a:ea typeface="Relais Display" pitchFamily="50" charset="0"/>
                <a:cs typeface="Arial" panose="020B0604020202020204" pitchFamily="34" charset="0"/>
                <a:sym typeface="Wingdings" panose="05000000000000000000" pitchFamily="2" charset="2"/>
              </a:rPr>
              <a:t>bei der ein </a:t>
            </a:r>
            <a:r>
              <a:rPr lang="de-DE" sz="2000" i="1" dirty="0">
                <a:highlight>
                  <a:srgbClr val="00FFFF"/>
                </a:highlight>
                <a:latin typeface="Avenir Book"/>
                <a:ea typeface="Relais Display" pitchFamily="50" charset="0"/>
                <a:cs typeface="Arial" panose="020B0604020202020204" pitchFamily="34" charset="0"/>
                <a:sym typeface="Wingdings" panose="05000000000000000000" pitchFamily="2" charset="2"/>
              </a:rPr>
              <a:t>berechtigtes Interesse</a:t>
            </a:r>
            <a:r>
              <a:rPr lang="de-DE" sz="2000" i="1" dirty="0">
                <a:latin typeface="Avenir Book"/>
                <a:ea typeface="Relais Display" pitchFamily="50" charset="0"/>
                <a:cs typeface="Arial" panose="020B0604020202020204" pitchFamily="34" charset="0"/>
                <a:sym typeface="Wingdings" panose="05000000000000000000" pitchFamily="2" charset="2"/>
              </a:rPr>
              <a:t> an der Geheimhaltung besteht </a:t>
            </a:r>
          </a:p>
          <a:p>
            <a:pPr lvl="1" indent="0">
              <a:lnSpc>
                <a:spcPct val="100000"/>
              </a:lnSpc>
              <a:buNone/>
            </a:pPr>
            <a:r>
              <a:rPr lang="de-DE" sz="2000" b="1" dirty="0">
                <a:latin typeface="Avenir Book"/>
                <a:ea typeface="Relais Display" pitchFamily="50" charset="0"/>
                <a:cs typeface="Arial" panose="020B0604020202020204" pitchFamily="34" charset="0"/>
                <a:sym typeface="Wingdings" panose="05000000000000000000" pitchFamily="2" charset="2"/>
              </a:rPr>
              <a:t>	</a:t>
            </a:r>
            <a:endParaRPr lang="de-DE" sz="2000" b="1" dirty="0">
              <a:highlight>
                <a:srgbClr val="1FEEFF"/>
              </a:highlight>
              <a:latin typeface="Avenir Book"/>
              <a:ea typeface="Relais Display" pitchFamily="50" charset="0"/>
              <a:cs typeface="Arial" panose="020B0604020202020204" pitchFamily="34" charset="0"/>
              <a:sym typeface="Wingdings" panose="05000000000000000000" pitchFamily="2" charset="2"/>
            </a:endParaRPr>
          </a:p>
          <a:p>
            <a:pPr>
              <a:lnSpc>
                <a:spcPct val="100000"/>
              </a:lnSpc>
            </a:pPr>
            <a:r>
              <a:rPr lang="de-DE" sz="2000" b="1" dirty="0">
                <a:highlight>
                  <a:srgbClr val="1FEEFF"/>
                </a:highlight>
                <a:latin typeface="Avenir Book"/>
                <a:ea typeface="Relais Display" pitchFamily="50" charset="0"/>
                <a:cs typeface="Arial" panose="020B0604020202020204" pitchFamily="34" charset="0"/>
                <a:sym typeface="Wingdings" panose="05000000000000000000" pitchFamily="2" charset="2"/>
              </a:rPr>
              <a:t>Wichtig: kumulativ  Alle Voraussetzungen müssen vorliegen</a:t>
            </a:r>
          </a:p>
          <a:p>
            <a:pPr lvl="1" indent="0">
              <a:lnSpc>
                <a:spcPct val="100000"/>
              </a:lnSpc>
              <a:buNone/>
            </a:pPr>
            <a:endParaRPr lang="de-DE" sz="1600" i="1" dirty="0">
              <a:latin typeface="Relais Display" pitchFamily="50" charset="0"/>
              <a:ea typeface="Relais Display" pitchFamily="50" charset="0"/>
              <a:cs typeface="Relais Display" pitchFamily="50" charset="0"/>
              <a:sym typeface="Wingdings" panose="05000000000000000000" pitchFamily="2" charset="2"/>
            </a:endParaRPr>
          </a:p>
          <a:p>
            <a:pPr marL="285750" indent="-285750">
              <a:lnSpc>
                <a:spcPct val="100000"/>
              </a:lnSpc>
            </a:pPr>
            <a:endParaRPr lang="de-DE" sz="800" i="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lgn="ctr">
              <a:buAutoNum type="alphaLcParenR"/>
            </a:pPr>
            <a:endParaRPr lang="de-DE" sz="1800" b="1" dirty="0">
              <a:highlight>
                <a:srgbClr val="1FEEFF"/>
              </a:highlight>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pPr marL="342900" indent="-342900">
              <a:buAutoNum type="alphaLcParenR"/>
            </a:pPr>
            <a:endParaRPr lang="de-DE" sz="1800" b="1" dirty="0">
              <a:latin typeface="Relais Display" pitchFamily="50" charset="0"/>
              <a:ea typeface="Relais Display" pitchFamily="50" charset="0"/>
              <a:cs typeface="Relais Display" pitchFamily="50" charset="0"/>
              <a:sym typeface="Wingdings" panose="05000000000000000000" pitchFamily="2" charset="2"/>
            </a:endParaRPr>
          </a:p>
          <a:p>
            <a:endParaRPr lang="de-DE" sz="1800" b="1" dirty="0">
              <a:latin typeface="Relais Display" pitchFamily="50" charset="0"/>
              <a:ea typeface="Relais Display" pitchFamily="50" charset="0"/>
              <a:cs typeface="Relais Display" pitchFamily="50" charset="0"/>
              <a:sym typeface="Wingdings" panose="05000000000000000000" pitchFamily="2" charset="2"/>
            </a:endParaRPr>
          </a:p>
        </p:txBody>
      </p:sp>
      <p:sp>
        <p:nvSpPr>
          <p:cNvPr id="5" name="Foliennummernplatzhalter 4">
            <a:extLst>
              <a:ext uri="{FF2B5EF4-FFF2-40B4-BE49-F238E27FC236}">
                <a16:creationId xmlns:a16="http://schemas.microsoft.com/office/drawing/2014/main" id="{27EC7457-39DC-EF68-50C9-57F9FF96A5A8}"/>
              </a:ext>
            </a:extLst>
          </p:cNvPr>
          <p:cNvSpPr>
            <a:spLocks noGrp="1"/>
          </p:cNvSpPr>
          <p:nvPr>
            <p:ph type="sldNum" sz="quarter" idx="16"/>
          </p:nvPr>
        </p:nvSpPr>
        <p:spPr/>
        <p:txBody>
          <a:bodyPr/>
          <a:lstStyle/>
          <a:p>
            <a:fld id="{A3DB5F22-C24E-45A3-8A43-A960FDD04B2C}" type="slidenum">
              <a:rPr lang="de-DE"/>
              <a:t>9</a:t>
            </a:fld>
            <a:endParaRPr lang="de-DE" dirty="0"/>
          </a:p>
        </p:txBody>
      </p:sp>
    </p:spTree>
    <p:extLst>
      <p:ext uri="{BB962C8B-B14F-4D97-AF65-F5344CB8AC3E}">
        <p14:creationId xmlns:p14="http://schemas.microsoft.com/office/powerpoint/2010/main" val="339688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HAVEN ppt Vorlage" id="{CE14EE50-EBB2-45DD-B366-2E7E5480893B}" vid="{F7777C6D-5A06-41BB-91F5-0CB2EADAF76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5460</Words>
  <Application>Microsoft Office PowerPoint</Application>
  <PresentationFormat>Breitbild</PresentationFormat>
  <Paragraphs>839</Paragraphs>
  <Slides>47</Slides>
  <Notes>43</Notes>
  <HiddenSlides>1</HiddenSlides>
  <MMClips>0</MMClips>
  <ScaleCrop>false</ScaleCrop>
  <HeadingPairs>
    <vt:vector size="6" baseType="variant">
      <vt:variant>
        <vt:lpstr>Verwendete Schriftarten</vt:lpstr>
      </vt:variant>
      <vt:variant>
        <vt:i4>9</vt:i4>
      </vt:variant>
      <vt:variant>
        <vt:lpstr>Design</vt:lpstr>
      </vt:variant>
      <vt:variant>
        <vt:i4>2</vt:i4>
      </vt:variant>
      <vt:variant>
        <vt:lpstr>Folientitel</vt:lpstr>
      </vt:variant>
      <vt:variant>
        <vt:i4>47</vt:i4>
      </vt:variant>
    </vt:vector>
  </HeadingPairs>
  <TitlesOfParts>
    <vt:vector size="58" baseType="lpstr">
      <vt:lpstr>Aptos</vt:lpstr>
      <vt:lpstr>Aptos Display</vt:lpstr>
      <vt:lpstr>Arial</vt:lpstr>
      <vt:lpstr>Avenir Book</vt:lpstr>
      <vt:lpstr>Avenir Medium</vt:lpstr>
      <vt:lpstr>Courier New</vt:lpstr>
      <vt:lpstr>Relais Display</vt:lpstr>
      <vt:lpstr>Symbol</vt:lpstr>
      <vt:lpstr>Wingdings</vt:lpstr>
      <vt:lpstr>Office</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Leif Jaervinen</dc:creator>
  <cp:lastModifiedBy>Mark-up</cp:lastModifiedBy>
  <cp:revision>9</cp:revision>
  <dcterms:created xsi:type="dcterms:W3CDTF">2025-11-10T14:55:43Z</dcterms:created>
  <dcterms:modified xsi:type="dcterms:W3CDTF">2026-03-16T11:25:13Z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2025-11-10T14:57:49Z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87b6e615-21dc-4a4c-bc32-3ad1f5815a27</vt:lpwstr>
  </property>
  <property fmtid="{D5CDD505-2E9C-101B-9397-08002B2CF9AE}" pid="7" name="MSIP_Label_defa4170-0d19-0005-0004-bc88714345d2_ActionId">
    <vt:lpwstr>d3209397-cba1-4031-b9ef-528fb737b9a1</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